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726" r:id="rId1"/>
  </p:sldMasterIdLst>
  <p:notesMasterIdLst>
    <p:notesMasterId r:id="rId15"/>
  </p:notesMasterIdLst>
  <p:sldIdLst>
    <p:sldId id="258" r:id="rId2"/>
    <p:sldId id="259" r:id="rId3"/>
    <p:sldId id="262" r:id="rId4"/>
    <p:sldId id="270" r:id="rId5"/>
    <p:sldId id="274" r:id="rId6"/>
    <p:sldId id="283" r:id="rId7"/>
    <p:sldId id="284" r:id="rId8"/>
    <p:sldId id="285" r:id="rId9"/>
    <p:sldId id="286" r:id="rId10"/>
    <p:sldId id="275" r:id="rId11"/>
    <p:sldId id="287" r:id="rId12"/>
    <p:sldId id="269" r:id="rId13"/>
    <p:sldId id="289" r:id="rId14"/>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5151"/>
    <a:srgbClr val="AD7A53"/>
    <a:srgbClr val="AC8054"/>
    <a:srgbClr val="FFD653"/>
    <a:srgbClr val="FFCA21"/>
    <a:srgbClr val="994141"/>
    <a:srgbClr val="8A3A3A"/>
    <a:srgbClr val="B28A62"/>
    <a:srgbClr val="FFCC66"/>
    <a:srgbClr val="7AAD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4" autoAdjust="0"/>
    <p:restoredTop sz="94660"/>
  </p:normalViewPr>
  <p:slideViewPr>
    <p:cSldViewPr snapToGrid="0">
      <p:cViewPr varScale="1">
        <p:scale>
          <a:sx n="110" d="100"/>
          <a:sy n="110" d="100"/>
        </p:scale>
        <p:origin x="4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45024" cy="497359"/>
          </a:xfrm>
          <a:prstGeom prst="rect">
            <a:avLst/>
          </a:prstGeom>
        </p:spPr>
        <p:txBody>
          <a:bodyPr vert="horz" lIns="91285" tIns="45642" rIns="91285" bIns="45642" rtlCol="0"/>
          <a:lstStyle>
            <a:lvl1pPr algn="l">
              <a:defRPr sz="1200"/>
            </a:lvl1pPr>
          </a:lstStyle>
          <a:p>
            <a:endParaRPr lang="en-US"/>
          </a:p>
        </p:txBody>
      </p:sp>
      <p:sp>
        <p:nvSpPr>
          <p:cNvPr id="3" name="Date Placeholder 2"/>
          <p:cNvSpPr>
            <a:spLocks noGrp="1"/>
          </p:cNvSpPr>
          <p:nvPr>
            <p:ph type="dt" idx="1"/>
          </p:nvPr>
        </p:nvSpPr>
        <p:spPr>
          <a:xfrm>
            <a:off x="3847890" y="2"/>
            <a:ext cx="2945024" cy="497359"/>
          </a:xfrm>
          <a:prstGeom prst="rect">
            <a:avLst/>
          </a:prstGeom>
        </p:spPr>
        <p:txBody>
          <a:bodyPr vert="horz" lIns="91285" tIns="45642" rIns="91285" bIns="45642" rtlCol="0"/>
          <a:lstStyle>
            <a:lvl1pPr algn="r">
              <a:defRPr sz="1200"/>
            </a:lvl1pPr>
          </a:lstStyle>
          <a:p>
            <a:fld id="{C69B3219-C775-4935-A509-120BF88CD1D4}" type="datetimeFigureOut">
              <a:rPr lang="en-US" smtClean="0"/>
              <a:t>3/21/2016</a:t>
            </a:fld>
            <a:endParaRPr lang="en-US"/>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285" tIns="45642" rIns="91285" bIns="45642" rtlCol="0" anchor="ctr"/>
          <a:lstStyle/>
          <a:p>
            <a:endParaRPr lang="en-US"/>
          </a:p>
        </p:txBody>
      </p:sp>
      <p:sp>
        <p:nvSpPr>
          <p:cNvPr id="5" name="Notes Placeholder 4"/>
          <p:cNvSpPr>
            <a:spLocks noGrp="1"/>
          </p:cNvSpPr>
          <p:nvPr>
            <p:ph type="body" sz="quarter" idx="3"/>
          </p:nvPr>
        </p:nvSpPr>
        <p:spPr>
          <a:xfrm>
            <a:off x="679134" y="4767680"/>
            <a:ext cx="5436235" cy="3899676"/>
          </a:xfrm>
          <a:prstGeom prst="rect">
            <a:avLst/>
          </a:prstGeom>
        </p:spPr>
        <p:txBody>
          <a:bodyPr vert="horz" lIns="91285" tIns="45642" rIns="91285" bIns="456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08642"/>
            <a:ext cx="2945024" cy="497359"/>
          </a:xfrm>
          <a:prstGeom prst="rect">
            <a:avLst/>
          </a:prstGeom>
        </p:spPr>
        <p:txBody>
          <a:bodyPr vert="horz" lIns="91285" tIns="45642" rIns="91285" bIns="45642" rtlCol="0" anchor="b"/>
          <a:lstStyle>
            <a:lvl1pPr algn="l">
              <a:defRPr sz="1200"/>
            </a:lvl1pPr>
          </a:lstStyle>
          <a:p>
            <a:endParaRPr lang="en-US"/>
          </a:p>
        </p:txBody>
      </p:sp>
      <p:sp>
        <p:nvSpPr>
          <p:cNvPr id="7" name="Slide Number Placeholder 6"/>
          <p:cNvSpPr>
            <a:spLocks noGrp="1"/>
          </p:cNvSpPr>
          <p:nvPr>
            <p:ph type="sldNum" sz="quarter" idx="5"/>
          </p:nvPr>
        </p:nvSpPr>
        <p:spPr>
          <a:xfrm>
            <a:off x="3847890" y="9408642"/>
            <a:ext cx="2945024" cy="497359"/>
          </a:xfrm>
          <a:prstGeom prst="rect">
            <a:avLst/>
          </a:prstGeom>
        </p:spPr>
        <p:txBody>
          <a:bodyPr vert="horz" lIns="91285" tIns="45642" rIns="91285" bIns="45642" rtlCol="0" anchor="b"/>
          <a:lstStyle>
            <a:lvl1pPr algn="r">
              <a:defRPr sz="1200"/>
            </a:lvl1pPr>
          </a:lstStyle>
          <a:p>
            <a:fld id="{CDABD313-E593-42A5-B4B2-F5D51FB932E1}" type="slidenum">
              <a:rPr lang="en-US" smtClean="0"/>
              <a:t>‹#›</a:t>
            </a:fld>
            <a:endParaRPr lang="en-US"/>
          </a:p>
        </p:txBody>
      </p:sp>
    </p:spTree>
    <p:extLst>
      <p:ext uri="{BB962C8B-B14F-4D97-AF65-F5344CB8AC3E}">
        <p14:creationId xmlns:p14="http://schemas.microsoft.com/office/powerpoint/2010/main" val="3115661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ABD313-E593-42A5-B4B2-F5D51FB932E1}" type="slidenum">
              <a:rPr lang="en-US" smtClean="0"/>
              <a:t>1</a:t>
            </a:fld>
            <a:endParaRPr lang="en-US"/>
          </a:p>
        </p:txBody>
      </p:sp>
    </p:spTree>
    <p:extLst>
      <p:ext uri="{BB962C8B-B14F-4D97-AF65-F5344CB8AC3E}">
        <p14:creationId xmlns:p14="http://schemas.microsoft.com/office/powerpoint/2010/main" val="164658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A5D18A-BA7D-468A-B7E6-E28E12666EA1}" type="datetime1">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EC745-D00E-45A5-8156-72BA88DEEFB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0925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611548-890C-4394-8F3B-B51D020B2CFD}" type="datetime1">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EC745-D00E-45A5-8156-72BA88DEEFB1}" type="slidenum">
              <a:rPr lang="en-US" smtClean="0"/>
              <a:t>‹#›</a:t>
            </a:fld>
            <a:endParaRPr lang="en-US"/>
          </a:p>
        </p:txBody>
      </p:sp>
    </p:spTree>
    <p:extLst>
      <p:ext uri="{BB962C8B-B14F-4D97-AF65-F5344CB8AC3E}">
        <p14:creationId xmlns:p14="http://schemas.microsoft.com/office/powerpoint/2010/main" val="1847408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194D6E-E1CB-43B2-A1F9-96BAD1CDD372}" type="datetime1">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EC745-D00E-45A5-8156-72BA88DEEFB1}" type="slidenum">
              <a:rPr lang="en-US" smtClean="0"/>
              <a:t>‹#›</a:t>
            </a:fld>
            <a:endParaRPr lang="en-US"/>
          </a:p>
        </p:txBody>
      </p:sp>
    </p:spTree>
    <p:extLst>
      <p:ext uri="{BB962C8B-B14F-4D97-AF65-F5344CB8AC3E}">
        <p14:creationId xmlns:p14="http://schemas.microsoft.com/office/powerpoint/2010/main" val="285462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944977-7E6E-4AF0-BF0D-589C89088921}" type="datetime1">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EC745-D00E-45A5-8156-72BA88DEEFB1}" type="slidenum">
              <a:rPr lang="en-US" smtClean="0"/>
              <a:t>‹#›</a:t>
            </a:fld>
            <a:endParaRPr lang="en-US"/>
          </a:p>
        </p:txBody>
      </p:sp>
    </p:spTree>
    <p:extLst>
      <p:ext uri="{BB962C8B-B14F-4D97-AF65-F5344CB8AC3E}">
        <p14:creationId xmlns:p14="http://schemas.microsoft.com/office/powerpoint/2010/main" val="2749525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3AC9C0-D14B-4162-8039-9F8DF97BAB77}" type="datetime1">
              <a:rPr lang="en-US" smtClean="0"/>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0EC745-D00E-45A5-8156-72BA88DEEFB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5747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ED418B-AE42-465D-BE8E-CD041CC3DE43}" type="datetime1">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EC745-D00E-45A5-8156-72BA88DEEFB1}" type="slidenum">
              <a:rPr lang="en-US" smtClean="0"/>
              <a:t>‹#›</a:t>
            </a:fld>
            <a:endParaRPr lang="en-US"/>
          </a:p>
        </p:txBody>
      </p:sp>
    </p:spTree>
    <p:extLst>
      <p:ext uri="{BB962C8B-B14F-4D97-AF65-F5344CB8AC3E}">
        <p14:creationId xmlns:p14="http://schemas.microsoft.com/office/powerpoint/2010/main" val="73911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4BBB7C-7070-4D91-8EAC-8ED06EBC8657}" type="datetime1">
              <a:rPr lang="en-US" smtClean="0"/>
              <a:t>3/21/2016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0EC745-D00E-45A5-8156-72BA88DEEFB1}" type="slidenum">
              <a:rPr lang="en-US" smtClean="0"/>
              <a:t>‹#›</a:t>
            </a:fld>
            <a:endParaRPr lang="en-US"/>
          </a:p>
        </p:txBody>
      </p:sp>
    </p:spTree>
    <p:extLst>
      <p:ext uri="{BB962C8B-B14F-4D97-AF65-F5344CB8AC3E}">
        <p14:creationId xmlns:p14="http://schemas.microsoft.com/office/powerpoint/2010/main" val="3299970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53DFAF-4A34-46B6-B6FC-B50E5862B44E}" type="datetime1">
              <a:rPr lang="en-US" smtClean="0"/>
              <a:t>3/21/2016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0EC745-D00E-45A5-8156-72BA88DEEFB1}" type="slidenum">
              <a:rPr lang="en-US" smtClean="0"/>
              <a:t>‹#›</a:t>
            </a:fld>
            <a:endParaRPr lang="en-US"/>
          </a:p>
        </p:txBody>
      </p:sp>
    </p:spTree>
    <p:extLst>
      <p:ext uri="{BB962C8B-B14F-4D97-AF65-F5344CB8AC3E}">
        <p14:creationId xmlns:p14="http://schemas.microsoft.com/office/powerpoint/2010/main" val="1445459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EE26487-B391-43B4-8073-12E74AE53F65}" type="datetime1">
              <a:rPr lang="en-US" smtClean="0"/>
              <a:t>3/21/2016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E0EC745-D00E-45A5-8156-72BA88DEEFB1}" type="slidenum">
              <a:rPr lang="en-US" smtClean="0"/>
              <a:t>‹#›</a:t>
            </a:fld>
            <a:endParaRPr lang="en-US"/>
          </a:p>
        </p:txBody>
      </p:sp>
    </p:spTree>
    <p:extLst>
      <p:ext uri="{BB962C8B-B14F-4D97-AF65-F5344CB8AC3E}">
        <p14:creationId xmlns:p14="http://schemas.microsoft.com/office/powerpoint/2010/main" val="259343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FB648DC-4CD9-4608-998C-AD4D63CC1276}" type="datetime1">
              <a:rPr lang="en-US" smtClean="0"/>
              <a:t>3/21/2016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0EC745-D00E-45A5-8156-72BA88DEEFB1}" type="slidenum">
              <a:rPr lang="en-US" smtClean="0"/>
              <a:t>‹#›</a:t>
            </a:fld>
            <a:endParaRPr lang="en-US"/>
          </a:p>
        </p:txBody>
      </p:sp>
    </p:spTree>
    <p:extLst>
      <p:ext uri="{BB962C8B-B14F-4D97-AF65-F5344CB8AC3E}">
        <p14:creationId xmlns:p14="http://schemas.microsoft.com/office/powerpoint/2010/main" val="52801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30963A-A41F-4290-9708-43332F8D4B5B}" type="datetime1">
              <a:rPr lang="en-US" smtClean="0"/>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0EC745-D00E-45A5-8156-72BA88DEEFB1}" type="slidenum">
              <a:rPr lang="en-US" smtClean="0"/>
              <a:t>‹#›</a:t>
            </a:fld>
            <a:endParaRPr lang="en-US"/>
          </a:p>
        </p:txBody>
      </p:sp>
    </p:spTree>
    <p:extLst>
      <p:ext uri="{BB962C8B-B14F-4D97-AF65-F5344CB8AC3E}">
        <p14:creationId xmlns:p14="http://schemas.microsoft.com/office/powerpoint/2010/main" val="5270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7214624-4FA8-4830-81A7-A567308E30C3}" type="datetime1">
              <a:rPr lang="en-US" smtClean="0"/>
              <a:t>3/21/2016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0EC745-D00E-45A5-8156-72BA88DEEFB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4672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01486" y="811076"/>
            <a:ext cx="10058400" cy="4840288"/>
          </a:xfrm>
        </p:spPr>
        <p:txBody>
          <a:bodyPr>
            <a:normAutofit fontScale="90000"/>
          </a:bodyPr>
          <a:lstStyle/>
          <a:p>
            <a:pPr algn="ctr"/>
            <a:r>
              <a:rPr lang="en-US" sz="3600" dirty="0" smtClean="0">
                <a:solidFill>
                  <a:srgbClr val="002060"/>
                </a:solidFill>
                <a:cs typeface="Arial" panose="020B0604020202020204" pitchFamily="34" charset="0"/>
              </a:rPr>
              <a:t>Country Partnership Framework</a:t>
            </a:r>
            <a:br>
              <a:rPr lang="en-US" sz="3600" dirty="0" smtClean="0">
                <a:solidFill>
                  <a:srgbClr val="002060"/>
                </a:solidFill>
                <a:cs typeface="Arial" panose="020B0604020202020204" pitchFamily="34" charset="0"/>
              </a:rPr>
            </a:br>
            <a:r>
              <a:rPr lang="en-US" sz="3600" dirty="0" smtClean="0">
                <a:solidFill>
                  <a:srgbClr val="002060"/>
                </a:solidFill>
                <a:cs typeface="Arial" panose="020B0604020202020204" pitchFamily="34" charset="0"/>
              </a:rPr>
              <a:t>for </a:t>
            </a:r>
            <a:br>
              <a:rPr lang="en-US" sz="3600" dirty="0" smtClean="0">
                <a:solidFill>
                  <a:srgbClr val="002060"/>
                </a:solidFill>
                <a:cs typeface="Arial" panose="020B0604020202020204" pitchFamily="34" charset="0"/>
              </a:rPr>
            </a:br>
            <a:r>
              <a:rPr lang="en-US" sz="3600" dirty="0" smtClean="0">
                <a:solidFill>
                  <a:srgbClr val="002060"/>
                </a:solidFill>
                <a:cs typeface="Arial" panose="020B0604020202020204" pitchFamily="34" charset="0"/>
              </a:rPr>
              <a:t>The Republic of Mozambique</a:t>
            </a:r>
            <a:br>
              <a:rPr lang="en-US" sz="3600" dirty="0" smtClean="0">
                <a:solidFill>
                  <a:srgbClr val="002060"/>
                </a:solidFill>
                <a:cs typeface="Arial" panose="020B0604020202020204" pitchFamily="34" charset="0"/>
              </a:rPr>
            </a:br>
            <a:r>
              <a:rPr lang="en-US" sz="3600" dirty="0" smtClean="0">
                <a:solidFill>
                  <a:srgbClr val="002060"/>
                </a:solidFill>
                <a:cs typeface="Arial" panose="020B0604020202020204" pitchFamily="34" charset="0"/>
              </a:rPr>
              <a:t/>
            </a:r>
            <a:br>
              <a:rPr lang="en-US" sz="3600" dirty="0" smtClean="0">
                <a:solidFill>
                  <a:srgbClr val="002060"/>
                </a:solidFill>
                <a:cs typeface="Arial" panose="020B0604020202020204" pitchFamily="34" charset="0"/>
              </a:rPr>
            </a:br>
            <a:r>
              <a:rPr lang="en-US" sz="3600" dirty="0" smtClean="0">
                <a:solidFill>
                  <a:srgbClr val="002060"/>
                </a:solidFill>
                <a:cs typeface="Arial" panose="020B0604020202020204" pitchFamily="34" charset="0"/>
              </a:rPr>
              <a:t>FY2016-FY2020</a:t>
            </a:r>
            <a:br>
              <a:rPr lang="en-US" sz="3600" dirty="0" smtClean="0">
                <a:solidFill>
                  <a:srgbClr val="002060"/>
                </a:solidFill>
                <a:cs typeface="Arial" panose="020B0604020202020204" pitchFamily="34" charset="0"/>
              </a:rPr>
            </a:br>
            <a:r>
              <a:rPr lang="en-US" sz="3600" dirty="0">
                <a:solidFill>
                  <a:srgbClr val="002060"/>
                </a:solidFill>
                <a:cs typeface="Arial" panose="020B0604020202020204" pitchFamily="34" charset="0"/>
              </a:rPr>
              <a:t/>
            </a:r>
            <a:br>
              <a:rPr lang="en-US" sz="3600" dirty="0">
                <a:solidFill>
                  <a:srgbClr val="002060"/>
                </a:solidFill>
                <a:cs typeface="Arial" panose="020B0604020202020204" pitchFamily="34" charset="0"/>
              </a:rPr>
            </a:br>
            <a:r>
              <a:rPr lang="en-US" sz="3600" dirty="0" smtClean="0">
                <a:solidFill>
                  <a:srgbClr val="002060"/>
                </a:solidFill>
                <a:cs typeface="Arial" panose="020B0604020202020204" pitchFamily="34" charset="0"/>
              </a:rPr>
              <a:t/>
            </a:r>
            <a:br>
              <a:rPr lang="en-US" sz="3600" dirty="0" smtClean="0">
                <a:solidFill>
                  <a:srgbClr val="002060"/>
                </a:solidFill>
                <a:cs typeface="Arial" panose="020B0604020202020204" pitchFamily="34" charset="0"/>
              </a:rPr>
            </a:br>
            <a:r>
              <a:rPr lang="en-US" sz="2000" dirty="0" smtClean="0">
                <a:solidFill>
                  <a:srgbClr val="002060"/>
                </a:solidFill>
                <a:cs typeface="Arial" panose="020B0604020202020204" pitchFamily="34" charset="0"/>
              </a:rPr>
              <a:t>Succeeding the Country Partnership Strategy FY2012-FY2015</a:t>
            </a:r>
            <a:r>
              <a:rPr lang="en-US" sz="3600" dirty="0" smtClean="0">
                <a:solidFill>
                  <a:srgbClr val="002060"/>
                </a:solidFill>
                <a:cs typeface="Arial" panose="020B0604020202020204" pitchFamily="34" charset="0"/>
              </a:rPr>
              <a:t/>
            </a:r>
            <a:br>
              <a:rPr lang="en-US" sz="3600" dirty="0" smtClean="0">
                <a:solidFill>
                  <a:srgbClr val="002060"/>
                </a:solidFill>
                <a:cs typeface="Arial" panose="020B0604020202020204" pitchFamily="34" charset="0"/>
              </a:rPr>
            </a:br>
            <a:r>
              <a:rPr lang="en-US" sz="3600" dirty="0" smtClean="0">
                <a:solidFill>
                  <a:srgbClr val="002060"/>
                </a:solidFill>
                <a:cs typeface="Arial" panose="020B0604020202020204" pitchFamily="34" charset="0"/>
              </a:rPr>
              <a:t/>
            </a:r>
            <a:br>
              <a:rPr lang="en-US" sz="3600" dirty="0" smtClean="0">
                <a:solidFill>
                  <a:srgbClr val="002060"/>
                </a:solidFill>
                <a:cs typeface="Arial" panose="020B0604020202020204" pitchFamily="34" charset="0"/>
              </a:rPr>
            </a:br>
            <a:r>
              <a:rPr lang="en-US" sz="3600" dirty="0" smtClean="0">
                <a:solidFill>
                  <a:srgbClr val="002060"/>
                </a:solidFill>
                <a:cs typeface="Arial" panose="020B0604020202020204" pitchFamily="34" charset="0"/>
              </a:rPr>
              <a:t/>
            </a:r>
            <a:br>
              <a:rPr lang="en-US" sz="3600" dirty="0" smtClean="0">
                <a:solidFill>
                  <a:srgbClr val="002060"/>
                </a:solidFill>
                <a:cs typeface="Arial" panose="020B0604020202020204" pitchFamily="34" charset="0"/>
              </a:rPr>
            </a:br>
            <a:endParaRPr lang="en-US" sz="3600" dirty="0">
              <a:solidFill>
                <a:srgbClr val="002060"/>
              </a:solidFill>
              <a:cs typeface="Arial" panose="020B0604020202020204" pitchFamily="34" charset="0"/>
            </a:endParaRPr>
          </a:p>
        </p:txBody>
      </p:sp>
    </p:spTree>
    <p:extLst>
      <p:ext uri="{BB962C8B-B14F-4D97-AF65-F5344CB8AC3E}">
        <p14:creationId xmlns:p14="http://schemas.microsoft.com/office/powerpoint/2010/main" val="516780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0EC745-D00E-45A5-8156-72BA88DEEFB1}" type="slidenum">
              <a:rPr lang="en-US" smtClean="0"/>
              <a:t>10</a:t>
            </a:fld>
            <a:endParaRPr lang="en-US"/>
          </a:p>
        </p:txBody>
      </p:sp>
      <p:sp>
        <p:nvSpPr>
          <p:cNvPr id="3" name="Rectangle 2"/>
          <p:cNvSpPr/>
          <p:nvPr/>
        </p:nvSpPr>
        <p:spPr>
          <a:xfrm>
            <a:off x="2499360" y="640471"/>
            <a:ext cx="6514011" cy="400110"/>
          </a:xfrm>
          <a:prstGeom prst="rect">
            <a:avLst/>
          </a:prstGeom>
        </p:spPr>
        <p:txBody>
          <a:bodyPr wrap="square">
            <a:spAutoFit/>
          </a:bodyPr>
          <a:lstStyle/>
          <a:p>
            <a:pPr algn="ctr"/>
            <a:r>
              <a:rPr lang="en-US" sz="2000" dirty="0" smtClean="0">
                <a:solidFill>
                  <a:srgbClr val="002060"/>
                </a:solidFill>
              </a:rPr>
              <a:t>Lessons from the Country Partnership Strategy FY12-15</a:t>
            </a:r>
            <a:endParaRPr lang="en-US" sz="2000" dirty="0">
              <a:solidFill>
                <a:srgbClr val="002060"/>
              </a:solidFill>
            </a:endParaRPr>
          </a:p>
        </p:txBody>
      </p:sp>
      <p:sp>
        <p:nvSpPr>
          <p:cNvPr id="4" name="Rectangle 3"/>
          <p:cNvSpPr/>
          <p:nvPr/>
        </p:nvSpPr>
        <p:spPr>
          <a:xfrm>
            <a:off x="1140824" y="1859671"/>
            <a:ext cx="9814560" cy="7186583"/>
          </a:xfrm>
          <a:prstGeom prst="rect">
            <a:avLst/>
          </a:prstGeom>
        </p:spPr>
        <p:txBody>
          <a:bodyPr wrap="square">
            <a:spAutoFit/>
          </a:bodyPr>
          <a:lstStyle/>
          <a:p>
            <a:pPr marL="285750" indent="-285750">
              <a:buFont typeface="Arial" panose="020B0604020202020204" pitchFamily="34" charset="0"/>
              <a:buChar char="•"/>
            </a:pPr>
            <a:r>
              <a:rPr lang="en-US" sz="1900" dirty="0" smtClean="0">
                <a:solidFill>
                  <a:srgbClr val="002060"/>
                </a:solidFill>
              </a:rPr>
              <a:t>Overall performance good</a:t>
            </a:r>
            <a:br>
              <a:rPr lang="en-US" sz="1900" dirty="0" smtClean="0">
                <a:solidFill>
                  <a:srgbClr val="002060"/>
                </a:solidFill>
              </a:rPr>
            </a:br>
            <a:endParaRPr lang="en-US" sz="1900" dirty="0" smtClean="0">
              <a:solidFill>
                <a:srgbClr val="002060"/>
              </a:solidFill>
            </a:endParaRPr>
          </a:p>
          <a:p>
            <a:pPr marL="742950" lvl="1" indent="-285750">
              <a:buFont typeface="Courier New" panose="02070309020205020404" pitchFamily="49" charset="0"/>
              <a:buChar char="o"/>
            </a:pPr>
            <a:r>
              <a:rPr lang="en-US" sz="1600" dirty="0" smtClean="0">
                <a:solidFill>
                  <a:srgbClr val="002060"/>
                </a:solidFill>
              </a:rPr>
              <a:t>Majority of CPS outcomes achieved or mostly achieved</a:t>
            </a:r>
          </a:p>
          <a:p>
            <a:pPr marL="742950" lvl="1" indent="-285750">
              <a:buFont typeface="Courier New" panose="02070309020205020404" pitchFamily="49" charset="0"/>
              <a:buChar char="o"/>
            </a:pPr>
            <a:r>
              <a:rPr lang="en-US" sz="1600" dirty="0" smtClean="0">
                <a:solidFill>
                  <a:srgbClr val="002060"/>
                </a:solidFill>
              </a:rPr>
              <a:t>Good combination of DPO’s and investment project in several areas</a:t>
            </a:r>
          </a:p>
          <a:p>
            <a:pPr marL="742950" lvl="1" indent="-285750">
              <a:buFont typeface="Courier New" panose="02070309020205020404" pitchFamily="49" charset="0"/>
              <a:buChar char="o"/>
            </a:pPr>
            <a:r>
              <a:rPr lang="en-US" sz="1600" dirty="0" smtClean="0">
                <a:solidFill>
                  <a:srgbClr val="002060"/>
                </a:solidFill>
              </a:rPr>
              <a:t>Examples of innovative design, such as P4R  operation in Economic Governance</a:t>
            </a:r>
          </a:p>
          <a:p>
            <a:pPr marL="742950" lvl="1" indent="-285750">
              <a:buFont typeface="Courier New" panose="02070309020205020404" pitchFamily="49" charset="0"/>
              <a:buChar char="o"/>
            </a:pPr>
            <a:endParaRPr lang="en-US" sz="1400" dirty="0" smtClean="0">
              <a:solidFill>
                <a:srgbClr val="002060"/>
              </a:solidFill>
            </a:endParaRPr>
          </a:p>
          <a:p>
            <a:pPr marL="742950" lvl="1" indent="-285750">
              <a:buFont typeface="Courier New" panose="02070309020205020404" pitchFamily="49" charset="0"/>
              <a:buChar char="o"/>
            </a:pPr>
            <a:endParaRPr lang="en-US" sz="1400" dirty="0" smtClean="0">
              <a:solidFill>
                <a:srgbClr val="002060"/>
              </a:solidFill>
            </a:endParaRPr>
          </a:p>
          <a:p>
            <a:pPr marL="285750" indent="-285750">
              <a:buFont typeface="Arial" panose="020B0604020202020204" pitchFamily="34" charset="0"/>
              <a:buChar char="•"/>
            </a:pPr>
            <a:r>
              <a:rPr lang="en-US" sz="1900" dirty="0" smtClean="0">
                <a:solidFill>
                  <a:srgbClr val="002060"/>
                </a:solidFill>
              </a:rPr>
              <a:t>But also room for improvement</a:t>
            </a:r>
            <a:br>
              <a:rPr lang="en-US" sz="1900" dirty="0" smtClean="0">
                <a:solidFill>
                  <a:srgbClr val="002060"/>
                </a:solidFill>
              </a:rPr>
            </a:br>
            <a:endParaRPr lang="en-US" sz="1600" dirty="0" smtClean="0">
              <a:solidFill>
                <a:srgbClr val="002060"/>
              </a:solidFill>
            </a:endParaRPr>
          </a:p>
          <a:p>
            <a:pPr marL="742950" lvl="1" indent="-285750">
              <a:buFont typeface="Courier New" panose="02070309020205020404" pitchFamily="49" charset="0"/>
              <a:buChar char="o"/>
            </a:pPr>
            <a:r>
              <a:rPr lang="en-US" sz="1600" dirty="0" smtClean="0">
                <a:solidFill>
                  <a:srgbClr val="002060"/>
                </a:solidFill>
              </a:rPr>
              <a:t>Realism in design </a:t>
            </a:r>
            <a:r>
              <a:rPr lang="en-US" sz="1600" dirty="0">
                <a:solidFill>
                  <a:srgbClr val="002060"/>
                </a:solidFill>
              </a:rPr>
              <a:t>taking </a:t>
            </a:r>
            <a:r>
              <a:rPr lang="en-US" sz="1600" dirty="0" smtClean="0">
                <a:solidFill>
                  <a:srgbClr val="002060"/>
                </a:solidFill>
              </a:rPr>
              <a:t>Government capacity </a:t>
            </a:r>
            <a:r>
              <a:rPr lang="en-US" sz="1600" dirty="0">
                <a:solidFill>
                  <a:srgbClr val="002060"/>
                </a:solidFill>
              </a:rPr>
              <a:t>into consideration</a:t>
            </a:r>
            <a:endParaRPr lang="en-US" sz="1600" dirty="0" smtClean="0">
              <a:solidFill>
                <a:srgbClr val="002060"/>
              </a:solidFill>
            </a:endParaRPr>
          </a:p>
          <a:p>
            <a:pPr marL="742950" lvl="1" indent="-285750">
              <a:buFont typeface="Courier New" panose="02070309020205020404" pitchFamily="49" charset="0"/>
              <a:buChar char="o"/>
            </a:pPr>
            <a:r>
              <a:rPr lang="en-US" sz="1600" dirty="0" smtClean="0">
                <a:solidFill>
                  <a:srgbClr val="002060"/>
                </a:solidFill>
              </a:rPr>
              <a:t>Opportunity to better connect, integrate and scale up activities</a:t>
            </a:r>
          </a:p>
          <a:p>
            <a:pPr marL="742950" lvl="1" indent="-285750">
              <a:buFont typeface="Courier New" panose="02070309020205020404" pitchFamily="49" charset="0"/>
              <a:buChar char="o"/>
            </a:pPr>
            <a:r>
              <a:rPr lang="en-US" sz="1600" dirty="0" smtClean="0">
                <a:solidFill>
                  <a:srgbClr val="002060"/>
                </a:solidFill>
              </a:rPr>
              <a:t>Strengthen </a:t>
            </a:r>
            <a:r>
              <a:rPr lang="en-US" sz="1600" dirty="0">
                <a:solidFill>
                  <a:srgbClr val="002060"/>
                </a:solidFill>
              </a:rPr>
              <a:t>Results </a:t>
            </a:r>
            <a:r>
              <a:rPr lang="en-US" sz="1600" dirty="0" smtClean="0">
                <a:solidFill>
                  <a:srgbClr val="002060"/>
                </a:solidFill>
              </a:rPr>
              <a:t>Matrix</a:t>
            </a:r>
          </a:p>
          <a:p>
            <a:pPr algn="ctr"/>
            <a:endParaRPr lang="en-US" sz="1600" dirty="0">
              <a:solidFill>
                <a:srgbClr val="002060"/>
              </a:solidFill>
            </a:endParaRPr>
          </a:p>
          <a:p>
            <a:pPr algn="ctr"/>
            <a:endParaRPr lang="en-US" sz="1600" dirty="0" smtClean="0">
              <a:solidFill>
                <a:srgbClr val="002060"/>
              </a:solidFill>
            </a:endParaRPr>
          </a:p>
          <a:p>
            <a:pPr algn="ctr"/>
            <a:endParaRPr lang="en-US" dirty="0">
              <a:solidFill>
                <a:srgbClr val="002060"/>
              </a:solidFill>
            </a:endParaRPr>
          </a:p>
          <a:p>
            <a:pPr algn="ctr"/>
            <a:endParaRPr lang="en-US" dirty="0" smtClean="0">
              <a:solidFill>
                <a:srgbClr val="002060"/>
              </a:solidFill>
            </a:endParaRPr>
          </a:p>
          <a:p>
            <a:pPr algn="ctr"/>
            <a:endParaRPr lang="en-US" dirty="0">
              <a:solidFill>
                <a:srgbClr val="002060"/>
              </a:solidFill>
            </a:endParaRPr>
          </a:p>
          <a:p>
            <a:pPr algn="ctr"/>
            <a:endParaRPr lang="en-US" dirty="0" smtClean="0">
              <a:solidFill>
                <a:srgbClr val="002060"/>
              </a:solidFill>
            </a:endParaRPr>
          </a:p>
          <a:p>
            <a:pPr algn="ctr"/>
            <a:endParaRPr lang="en-US" dirty="0">
              <a:solidFill>
                <a:srgbClr val="002060"/>
              </a:solidFill>
            </a:endParaRPr>
          </a:p>
          <a:p>
            <a:pPr algn="ctr"/>
            <a:endParaRPr lang="en-US" dirty="0" smtClean="0">
              <a:solidFill>
                <a:srgbClr val="002060"/>
              </a:solidFill>
            </a:endParaRPr>
          </a:p>
          <a:p>
            <a:pPr algn="ctr"/>
            <a:endParaRPr lang="en-US" dirty="0">
              <a:solidFill>
                <a:srgbClr val="002060"/>
              </a:solidFill>
            </a:endParaRPr>
          </a:p>
          <a:p>
            <a:pPr algn="ctr"/>
            <a:endParaRPr lang="en-US" dirty="0" smtClean="0">
              <a:solidFill>
                <a:srgbClr val="002060"/>
              </a:solidFill>
            </a:endParaRPr>
          </a:p>
          <a:p>
            <a:pPr algn="ctr"/>
            <a:endParaRPr lang="en-US" dirty="0">
              <a:solidFill>
                <a:srgbClr val="002060"/>
              </a:solidFill>
            </a:endParaRPr>
          </a:p>
          <a:p>
            <a:pPr algn="ctr"/>
            <a:endParaRPr lang="en-US" dirty="0" smtClean="0">
              <a:solidFill>
                <a:srgbClr val="002060"/>
              </a:solidFill>
            </a:endParaRPr>
          </a:p>
          <a:p>
            <a:pPr algn="ctr"/>
            <a:endParaRPr lang="en-US" dirty="0">
              <a:solidFill>
                <a:srgbClr val="002060"/>
              </a:solidFill>
            </a:endParaRPr>
          </a:p>
          <a:p>
            <a:pPr algn="ctr"/>
            <a:r>
              <a:rPr lang="en-US" dirty="0" smtClean="0">
                <a:solidFill>
                  <a:srgbClr val="002060"/>
                </a:solidFill>
              </a:rPr>
              <a:t> </a:t>
            </a:r>
            <a:endParaRPr lang="en-US" dirty="0">
              <a:solidFill>
                <a:srgbClr val="002060"/>
              </a:solidFill>
            </a:endParaRPr>
          </a:p>
        </p:txBody>
      </p:sp>
    </p:spTree>
    <p:extLst>
      <p:ext uri="{BB962C8B-B14F-4D97-AF65-F5344CB8AC3E}">
        <p14:creationId xmlns:p14="http://schemas.microsoft.com/office/powerpoint/2010/main" val="26456410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0EC745-D00E-45A5-8156-72BA88DEEFB1}" type="slidenum">
              <a:rPr lang="en-US" smtClean="0"/>
              <a:t>11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421468403"/>
              </p:ext>
            </p:extLst>
          </p:nvPr>
        </p:nvGraphicFramePr>
        <p:xfrm>
          <a:off x="1249680" y="143691"/>
          <a:ext cx="5259976" cy="6107710"/>
        </p:xfrm>
        <a:graphic>
          <a:graphicData uri="http://schemas.openxmlformats.org/drawingml/2006/table">
            <a:tbl>
              <a:tblPr firstRow="1" firstCol="1" bandRow="1">
                <a:tableStyleId>{5C22544A-7EE6-4342-B048-85BDC9FD1C3A}</a:tableStyleId>
              </a:tblPr>
              <a:tblGrid>
                <a:gridCol w="2972146"/>
                <a:gridCol w="762610"/>
                <a:gridCol w="762610"/>
                <a:gridCol w="762610"/>
              </a:tblGrid>
              <a:tr h="446983">
                <a:tc gridSpan="4">
                  <a:txBody>
                    <a:bodyPr/>
                    <a:lstStyle/>
                    <a:p>
                      <a:pPr marL="0" marR="0" algn="ctr">
                        <a:lnSpc>
                          <a:spcPct val="107000"/>
                        </a:lnSpc>
                        <a:spcBef>
                          <a:spcPts val="0"/>
                        </a:spcBef>
                        <a:spcAft>
                          <a:spcPts val="0"/>
                        </a:spcAft>
                      </a:pPr>
                      <a:r>
                        <a:rPr lang="en-US" sz="2000" dirty="0" smtClean="0">
                          <a:solidFill>
                            <a:srgbClr val="002060"/>
                          </a:solidFill>
                          <a:effectLst/>
                          <a:latin typeface="Calibri Light" panose="020F0302020204030204" pitchFamily="34" charset="0"/>
                          <a:ea typeface="Calibri" panose="020F0502020204030204" pitchFamily="34" charset="0"/>
                          <a:cs typeface="Times New Roman" panose="02020603050405020304" pitchFamily="18" charset="0"/>
                        </a:rPr>
                        <a:t>FY16-20 Indicative Lending </a:t>
                      </a:r>
                    </a:p>
                    <a:p>
                      <a:pPr marL="0" marR="0" algn="ctr">
                        <a:lnSpc>
                          <a:spcPct val="107000"/>
                        </a:lnSpc>
                        <a:spcBef>
                          <a:spcPts val="0"/>
                        </a:spcBef>
                        <a:spcAft>
                          <a:spcPts val="0"/>
                        </a:spcAft>
                      </a:pPr>
                      <a:endParaRPr lang="en-US" sz="7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89738">
                <a:tc>
                  <a:txBody>
                    <a:bodyPr/>
                    <a:lstStyle/>
                    <a:p>
                      <a:pPr marL="0" marR="0" algn="ctr">
                        <a:lnSpc>
                          <a:spcPct val="107000"/>
                        </a:lnSpc>
                        <a:spcBef>
                          <a:spcPts val="0"/>
                        </a:spcBef>
                        <a:spcAft>
                          <a:spcPts val="0"/>
                        </a:spcAft>
                      </a:pPr>
                      <a:endParaRPr lang="en-US" sz="600" dirty="0" smtClean="0">
                        <a:solidFill>
                          <a:schemeClr val="bg1"/>
                        </a:solidFill>
                        <a:effectLst/>
                      </a:endParaRPr>
                    </a:p>
                    <a:p>
                      <a:pPr marL="0" marR="0" algn="ctr">
                        <a:lnSpc>
                          <a:spcPct val="107000"/>
                        </a:lnSpc>
                        <a:spcBef>
                          <a:spcPts val="0"/>
                        </a:spcBef>
                        <a:spcAft>
                          <a:spcPts val="0"/>
                        </a:spcAft>
                      </a:pPr>
                      <a:r>
                        <a:rPr lang="en-US" sz="600" dirty="0" smtClean="0">
                          <a:solidFill>
                            <a:schemeClr val="bg1"/>
                          </a:solidFill>
                          <a:effectLst/>
                        </a:rPr>
                        <a:t>Project </a:t>
                      </a:r>
                      <a:r>
                        <a:rPr lang="en-US" sz="600" dirty="0">
                          <a:solidFill>
                            <a:schemeClr val="bg1"/>
                          </a:solidFill>
                          <a:effectLst/>
                        </a:rPr>
                        <a:t>Name</a:t>
                      </a:r>
                      <a:endParaRPr lang="en-US" sz="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solidFill>
                      <a:srgbClr val="0070C0"/>
                    </a:solidFill>
                  </a:tcPr>
                </a:tc>
                <a:tc>
                  <a:txBody>
                    <a:bodyPr/>
                    <a:lstStyle/>
                    <a:p>
                      <a:pPr marL="0" marR="0" algn="ctr">
                        <a:lnSpc>
                          <a:spcPct val="107000"/>
                        </a:lnSpc>
                        <a:spcBef>
                          <a:spcPts val="0"/>
                        </a:spcBef>
                        <a:spcAft>
                          <a:spcPts val="0"/>
                        </a:spcAft>
                      </a:pPr>
                      <a:endParaRPr lang="en-US" sz="600" dirty="0" smtClean="0">
                        <a:solidFill>
                          <a:schemeClr val="bg1"/>
                        </a:solidFill>
                        <a:effectLst/>
                      </a:endParaRPr>
                    </a:p>
                    <a:p>
                      <a:pPr marL="0" marR="0" algn="ctr">
                        <a:lnSpc>
                          <a:spcPct val="107000"/>
                        </a:lnSpc>
                        <a:spcBef>
                          <a:spcPts val="0"/>
                        </a:spcBef>
                        <a:spcAft>
                          <a:spcPts val="0"/>
                        </a:spcAft>
                      </a:pPr>
                      <a:r>
                        <a:rPr lang="en-US" sz="600" dirty="0" smtClean="0">
                          <a:solidFill>
                            <a:schemeClr val="bg1"/>
                          </a:solidFill>
                          <a:effectLst/>
                        </a:rPr>
                        <a:t>National </a:t>
                      </a:r>
                      <a:r>
                        <a:rPr lang="en-US" sz="600" dirty="0">
                          <a:solidFill>
                            <a:schemeClr val="bg1"/>
                          </a:solidFill>
                          <a:effectLst/>
                        </a:rPr>
                        <a:t>IDA</a:t>
                      </a:r>
                      <a:endParaRPr lang="en-US" sz="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solidFill>
                      <a:srgbClr val="0070C0"/>
                    </a:solidFill>
                  </a:tcPr>
                </a:tc>
                <a:tc>
                  <a:txBody>
                    <a:bodyPr/>
                    <a:lstStyle/>
                    <a:p>
                      <a:pPr marL="0" marR="0" algn="ctr">
                        <a:lnSpc>
                          <a:spcPct val="107000"/>
                        </a:lnSpc>
                        <a:spcBef>
                          <a:spcPts val="0"/>
                        </a:spcBef>
                        <a:spcAft>
                          <a:spcPts val="0"/>
                        </a:spcAft>
                      </a:pPr>
                      <a:endParaRPr lang="en-US" sz="600" dirty="0" smtClean="0">
                        <a:solidFill>
                          <a:schemeClr val="bg1"/>
                        </a:solidFill>
                        <a:effectLst/>
                      </a:endParaRPr>
                    </a:p>
                    <a:p>
                      <a:pPr marL="0" marR="0" algn="ctr">
                        <a:lnSpc>
                          <a:spcPct val="107000"/>
                        </a:lnSpc>
                        <a:spcBef>
                          <a:spcPts val="0"/>
                        </a:spcBef>
                        <a:spcAft>
                          <a:spcPts val="0"/>
                        </a:spcAft>
                      </a:pPr>
                      <a:r>
                        <a:rPr lang="en-US" sz="600" dirty="0" smtClean="0">
                          <a:solidFill>
                            <a:schemeClr val="bg1"/>
                          </a:solidFill>
                          <a:effectLst/>
                        </a:rPr>
                        <a:t>Other</a:t>
                      </a:r>
                      <a:r>
                        <a:rPr lang="en-US" sz="600" dirty="0">
                          <a:solidFill>
                            <a:schemeClr val="bg1"/>
                          </a:solidFill>
                          <a:effectLst/>
                        </a:rPr>
                        <a:t>** </a:t>
                      </a:r>
                      <a:endParaRPr lang="en-US" sz="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solidFill>
                      <a:srgbClr val="0070C0"/>
                    </a:solidFill>
                  </a:tcPr>
                </a:tc>
                <a:tc>
                  <a:txBody>
                    <a:bodyPr/>
                    <a:lstStyle/>
                    <a:p>
                      <a:pPr marL="0" marR="0" algn="ctr">
                        <a:lnSpc>
                          <a:spcPct val="107000"/>
                        </a:lnSpc>
                        <a:spcBef>
                          <a:spcPts val="0"/>
                        </a:spcBef>
                        <a:spcAft>
                          <a:spcPts val="0"/>
                        </a:spcAft>
                      </a:pPr>
                      <a:endParaRPr lang="en-US" sz="600" dirty="0" smtClean="0">
                        <a:solidFill>
                          <a:schemeClr val="bg1"/>
                        </a:solidFill>
                        <a:effectLst/>
                      </a:endParaRPr>
                    </a:p>
                    <a:p>
                      <a:pPr marL="0" marR="0" algn="ctr">
                        <a:lnSpc>
                          <a:spcPct val="107000"/>
                        </a:lnSpc>
                        <a:spcBef>
                          <a:spcPts val="0"/>
                        </a:spcBef>
                        <a:spcAft>
                          <a:spcPts val="0"/>
                        </a:spcAft>
                      </a:pPr>
                      <a:r>
                        <a:rPr lang="en-US" sz="600" dirty="0" smtClean="0">
                          <a:solidFill>
                            <a:schemeClr val="bg1"/>
                          </a:solidFill>
                          <a:effectLst/>
                        </a:rPr>
                        <a:t>Total</a:t>
                      </a:r>
                      <a:endParaRPr lang="en-US" sz="7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solidFill>
                      <a:srgbClr val="0070C0"/>
                    </a:solidFill>
                  </a:tcPr>
                </a:tc>
              </a:tr>
              <a:tr h="170525">
                <a:tc>
                  <a:txBody>
                    <a:bodyPr/>
                    <a:lstStyle/>
                    <a:p>
                      <a:pPr marL="0" marR="0">
                        <a:lnSpc>
                          <a:spcPct val="107000"/>
                        </a:lnSpc>
                        <a:spcBef>
                          <a:spcPts val="0"/>
                        </a:spcBef>
                        <a:spcAft>
                          <a:spcPts val="0"/>
                        </a:spcAft>
                      </a:pPr>
                      <a:r>
                        <a:rPr lang="en-US" sz="600" dirty="0">
                          <a:solidFill>
                            <a:srgbClr val="C00000"/>
                          </a:solidFill>
                          <a:effectLst/>
                        </a:rPr>
                        <a:t>FY16-17</a:t>
                      </a:r>
                      <a:endParaRPr lang="en-US" sz="7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700" dirty="0">
                        <a:effectLst/>
                        <a:latin typeface="Calibri" panose="020F0502020204030204" pitchFamily="34" charset="0"/>
                      </a:endParaRPr>
                    </a:p>
                  </a:txBody>
                  <a:tcPr marL="45555" marR="45555" marT="0" marB="0" anchor="ctr">
                    <a:solidFill>
                      <a:schemeClr val="bg1"/>
                    </a:solidFill>
                  </a:tcPr>
                </a:tc>
                <a:tc>
                  <a:txBody>
                    <a:bodyPr/>
                    <a:lstStyle/>
                    <a:p>
                      <a:pPr>
                        <a:lnSpc>
                          <a:spcPct val="107000"/>
                        </a:lnSpc>
                      </a:pPr>
                      <a:endParaRPr lang="en-US" sz="700" dirty="0">
                        <a:effectLst/>
                        <a:latin typeface="Calibri" panose="020F0502020204030204" pitchFamily="34" charset="0"/>
                      </a:endParaRPr>
                    </a:p>
                  </a:txBody>
                  <a:tcPr marL="45555" marR="45555" marT="0" marB="0" anchor="ctr">
                    <a:solidFill>
                      <a:schemeClr val="bg1"/>
                    </a:solidFill>
                  </a:tcPr>
                </a:tc>
                <a:tc>
                  <a:txBody>
                    <a:bodyPr/>
                    <a:lstStyle/>
                    <a:p>
                      <a:pPr>
                        <a:lnSpc>
                          <a:spcPct val="107000"/>
                        </a:lnSpc>
                      </a:pPr>
                      <a:endParaRPr lang="en-US" sz="700" dirty="0">
                        <a:effectLst/>
                        <a:latin typeface="Calibri" panose="020F0502020204030204" pitchFamily="34" charset="0"/>
                      </a:endParaRPr>
                    </a:p>
                  </a:txBody>
                  <a:tcPr marL="45555" marR="45555" marT="0" marB="0" anchor="ctr">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Focus Area I: Promoting Diversified Growth</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700" dirty="0">
                        <a:effectLst/>
                        <a:latin typeface="Calibri" panose="020F0502020204030204" pitchFamily="34" charset="0"/>
                      </a:endParaRPr>
                    </a:p>
                  </a:txBody>
                  <a:tcPr marL="45555" marR="45555" marT="0" marB="0" anchor="b">
                    <a:solidFill>
                      <a:schemeClr val="bg1"/>
                    </a:solidFill>
                  </a:tcPr>
                </a:tc>
                <a:tc>
                  <a:txBody>
                    <a:bodyPr/>
                    <a:lstStyle/>
                    <a:p>
                      <a:pPr>
                        <a:lnSpc>
                          <a:spcPct val="107000"/>
                        </a:lnSpc>
                      </a:pPr>
                      <a:endParaRPr lang="en-US" sz="700" dirty="0">
                        <a:effectLst/>
                        <a:latin typeface="Calibri" panose="020F0502020204030204" pitchFamily="34" charset="0"/>
                      </a:endParaRPr>
                    </a:p>
                  </a:txBody>
                  <a:tcPr marL="45555" marR="45555" marT="0" marB="0" anchor="b">
                    <a:solidFill>
                      <a:schemeClr val="bg1"/>
                    </a:solidFill>
                  </a:tcPr>
                </a:tc>
                <a:tc>
                  <a:txBody>
                    <a:bodyPr/>
                    <a:lstStyle/>
                    <a:p>
                      <a:pPr>
                        <a:lnSpc>
                          <a:spcPct val="107000"/>
                        </a:lnSpc>
                      </a:pPr>
                      <a:endParaRPr lang="en-US" sz="700" dirty="0">
                        <a:effectLst/>
                        <a:latin typeface="Calibri" panose="020F0502020204030204" pitchFamily="34" charset="0"/>
                      </a:endParaRPr>
                    </a:p>
                  </a:txBody>
                  <a:tcPr marL="45555" marR="45555" marT="0" marB="0" anchor="b">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Financial Sector DPO </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25.0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dirty="0">
                        <a:effectLst/>
                        <a:latin typeface="Calibri" panose="020F0502020204030204" pitchFamily="34"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25.0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APEI DPO Series</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20.0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dirty="0">
                        <a:effectLst/>
                        <a:latin typeface="Calibri" panose="020F0502020204030204" pitchFamily="34"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20.0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MZ-Agriculture NRM I</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40.0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dirty="0">
                        <a:effectLst/>
                        <a:latin typeface="Calibri" panose="020F0502020204030204" pitchFamily="34"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40.0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Mozambique Third Agriculture DPO</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25.0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a:effectLst/>
                        <a:latin typeface="Calibri" panose="020F0502020204030204" pitchFamily="34"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25.0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Energy Service and Sustainability Improvement*</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dirty="0">
                        <a:effectLst/>
                        <a:latin typeface="Calibri" panose="020F0502020204030204" pitchFamily="34" charset="0"/>
                      </a:endParaRPr>
                    </a:p>
                  </a:txBody>
                  <a:tcPr marL="45555" marR="45555" marT="0" marB="0" anchor="b">
                    <a:solidFill>
                      <a:schemeClr val="bg1"/>
                    </a:solidFill>
                  </a:tcPr>
                </a:tc>
                <a:tc>
                  <a:txBody>
                    <a:bodyPr/>
                    <a:lstStyle/>
                    <a:p>
                      <a:pPr marL="0" marR="0" algn="r">
                        <a:lnSpc>
                          <a:spcPct val="107000"/>
                        </a:lnSpc>
                        <a:spcBef>
                          <a:spcPts val="0"/>
                        </a:spcBef>
                        <a:spcAft>
                          <a:spcPts val="0"/>
                        </a:spcAft>
                      </a:pPr>
                      <a:r>
                        <a:rPr lang="en-US" sz="800" dirty="0">
                          <a:effectLst/>
                        </a:rPr>
                        <a:t>100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a:txBody>
                    <a:bodyPr/>
                    <a:lstStyle/>
                    <a:p>
                      <a:pPr marL="0" marR="0" algn="r">
                        <a:lnSpc>
                          <a:spcPct val="107000"/>
                        </a:lnSpc>
                        <a:spcBef>
                          <a:spcPts val="0"/>
                        </a:spcBef>
                        <a:spcAft>
                          <a:spcPts val="0"/>
                        </a:spcAft>
                      </a:pPr>
                      <a:r>
                        <a:rPr lang="en-US" sz="800" dirty="0">
                          <a:effectLst/>
                        </a:rPr>
                        <a:t>100.0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Focus Area II: Investing in Human Capital</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dirty="0">
                        <a:effectLst/>
                        <a:latin typeface="Calibri" panose="020F0502020204030204" pitchFamily="34" charset="0"/>
                      </a:endParaRPr>
                    </a:p>
                  </a:txBody>
                  <a:tcPr marL="45555" marR="45555" marT="0" marB="0" anchor="b">
                    <a:solidFill>
                      <a:schemeClr val="bg1"/>
                    </a:solidFill>
                  </a:tcPr>
                </a:tc>
                <a:tc>
                  <a:txBody>
                    <a:bodyPr/>
                    <a:lstStyle/>
                    <a:p>
                      <a:pPr>
                        <a:lnSpc>
                          <a:spcPct val="107000"/>
                        </a:lnSpc>
                      </a:pPr>
                      <a:endParaRPr lang="en-US" sz="800" dirty="0">
                        <a:effectLst/>
                        <a:latin typeface="Calibri" panose="020F0502020204030204" pitchFamily="34" charset="0"/>
                      </a:endParaRPr>
                    </a:p>
                  </a:txBody>
                  <a:tcPr marL="45555" marR="45555" marT="0" marB="0" anchor="b">
                    <a:solidFill>
                      <a:schemeClr val="bg1"/>
                    </a:solidFill>
                  </a:tcPr>
                </a:tc>
                <a:tc>
                  <a:txBody>
                    <a:bodyPr/>
                    <a:lstStyle/>
                    <a:p>
                      <a:pPr>
                        <a:lnSpc>
                          <a:spcPct val="107000"/>
                        </a:lnSpc>
                      </a:pPr>
                      <a:endParaRPr lang="en-US" sz="800" dirty="0">
                        <a:effectLst/>
                        <a:latin typeface="Calibri" panose="020F0502020204030204" pitchFamily="34" charset="0"/>
                      </a:endParaRPr>
                    </a:p>
                  </a:txBody>
                  <a:tcPr marL="45555" marR="45555" marT="0" marB="0" anchor="b">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AF to Education Sector Support Project</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50.0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dirty="0">
                        <a:effectLst/>
                        <a:latin typeface="Calibri" panose="020F0502020204030204" pitchFamily="34"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50.0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Water Service &amp; Institutional Support II</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90.0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dirty="0">
                        <a:effectLst/>
                        <a:latin typeface="Calibri" panose="020F0502020204030204" pitchFamily="34"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90.0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39498">
                <a:tc>
                  <a:txBody>
                    <a:bodyPr/>
                    <a:lstStyle/>
                    <a:p>
                      <a:pPr marL="0" marR="0">
                        <a:lnSpc>
                          <a:spcPct val="107000"/>
                        </a:lnSpc>
                        <a:spcBef>
                          <a:spcPts val="0"/>
                        </a:spcBef>
                        <a:spcAft>
                          <a:spcPts val="0"/>
                        </a:spcAft>
                      </a:pPr>
                      <a:r>
                        <a:rPr lang="en-US" sz="800" b="0" dirty="0">
                          <a:solidFill>
                            <a:srgbClr val="002060"/>
                          </a:solidFill>
                          <a:effectLst/>
                        </a:rPr>
                        <a:t>Regional TB in Mining*</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15.0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a:effectLst/>
                        </a:rPr>
                        <a:t>15.0</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30.0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Focus Area III: Enhancing Sustainability</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dirty="0">
                        <a:effectLst/>
                        <a:latin typeface="Calibri" panose="020F0502020204030204" pitchFamily="34" charset="0"/>
                      </a:endParaRPr>
                    </a:p>
                  </a:txBody>
                  <a:tcPr marL="45555" marR="45555" marT="0" marB="0" anchor="b">
                    <a:solidFill>
                      <a:schemeClr val="bg1"/>
                    </a:solidFill>
                  </a:tcPr>
                </a:tc>
                <a:tc>
                  <a:txBody>
                    <a:bodyPr/>
                    <a:lstStyle/>
                    <a:p>
                      <a:pPr>
                        <a:lnSpc>
                          <a:spcPct val="107000"/>
                        </a:lnSpc>
                      </a:pPr>
                      <a:endParaRPr lang="en-US" sz="800">
                        <a:effectLst/>
                        <a:latin typeface="Calibri" panose="020F0502020204030204" pitchFamily="34" charset="0"/>
                      </a:endParaRPr>
                    </a:p>
                  </a:txBody>
                  <a:tcPr marL="45555" marR="45555" marT="0" marB="0" anchor="b">
                    <a:solidFill>
                      <a:schemeClr val="bg1"/>
                    </a:solidFill>
                  </a:tcPr>
                </a:tc>
                <a:tc>
                  <a:txBody>
                    <a:bodyPr/>
                    <a:lstStyle/>
                    <a:p>
                      <a:pPr>
                        <a:lnSpc>
                          <a:spcPct val="107000"/>
                        </a:lnSpc>
                      </a:pPr>
                      <a:endParaRPr lang="en-US" sz="800" dirty="0">
                        <a:effectLst/>
                        <a:latin typeface="Calibri" panose="020F0502020204030204" pitchFamily="34" charset="0"/>
                      </a:endParaRPr>
                    </a:p>
                  </a:txBody>
                  <a:tcPr marL="45555" marR="45555" marT="0" marB="0" anchor="b">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MZ Emergency Recovery Project</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40.0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a:effectLst/>
                        <a:latin typeface="Calibri" panose="020F0502020204030204" pitchFamily="34"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40.0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Climate Change DPO 3</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40.0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a:effectLst/>
                        <a:latin typeface="Calibri" panose="020F0502020204030204" pitchFamily="34"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40.0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70525">
                <a:tc>
                  <a:txBody>
                    <a:bodyPr/>
                    <a:lstStyle/>
                    <a:p>
                      <a:pPr marL="0" marR="0">
                        <a:lnSpc>
                          <a:spcPct val="107000"/>
                        </a:lnSpc>
                        <a:spcBef>
                          <a:spcPts val="0"/>
                        </a:spcBef>
                        <a:spcAft>
                          <a:spcPts val="0"/>
                        </a:spcAft>
                      </a:pPr>
                      <a:r>
                        <a:rPr lang="en-US" sz="800" b="0" dirty="0">
                          <a:solidFill>
                            <a:srgbClr val="002060"/>
                          </a:solidFill>
                          <a:effectLst/>
                        </a:rPr>
                        <a:t>PRSC XI</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70.0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a:lnSpc>
                          <a:spcPct val="107000"/>
                        </a:lnSpc>
                      </a:pPr>
                      <a:endParaRPr lang="en-US" sz="800">
                        <a:effectLst/>
                        <a:latin typeface="Calibri" panose="020F0502020204030204" pitchFamily="34"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dirty="0">
                          <a:effectLst/>
                        </a:rPr>
                        <a:t>70.0</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70525">
                <a:tc>
                  <a:txBody>
                    <a:bodyPr/>
                    <a:lstStyle/>
                    <a:p>
                      <a:pPr>
                        <a:lnSpc>
                          <a:spcPct val="107000"/>
                        </a:lnSpc>
                      </a:pPr>
                      <a:endParaRPr lang="en-US" sz="700" dirty="0">
                        <a:solidFill>
                          <a:srgbClr val="002060"/>
                        </a:solidFill>
                        <a:effectLst/>
                        <a:latin typeface="Calibri" panose="020F0502020204030204" pitchFamily="34" charset="0"/>
                      </a:endParaRPr>
                    </a:p>
                  </a:txBody>
                  <a:tcPr marL="45555" marR="45555" marT="0" marB="0" anchor="b">
                    <a:solidFill>
                      <a:schemeClr val="bg1"/>
                    </a:solidFill>
                  </a:tcPr>
                </a:tc>
                <a:tc>
                  <a:txBody>
                    <a:bodyPr/>
                    <a:lstStyle/>
                    <a:p>
                      <a:pPr marL="0" marR="0" algn="r">
                        <a:lnSpc>
                          <a:spcPct val="107000"/>
                        </a:lnSpc>
                        <a:spcBef>
                          <a:spcPts val="0"/>
                        </a:spcBef>
                        <a:spcAft>
                          <a:spcPts val="0"/>
                        </a:spcAft>
                      </a:pPr>
                      <a:r>
                        <a:rPr lang="en-US" sz="800" b="1" dirty="0">
                          <a:effectLst/>
                        </a:rPr>
                        <a:t>415.0</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b="1" dirty="0">
                          <a:effectLst/>
                        </a:rPr>
                        <a:t>115.0</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a:txBody>
                    <a:bodyPr/>
                    <a:lstStyle/>
                    <a:p>
                      <a:pPr marL="0" marR="0" algn="r">
                        <a:lnSpc>
                          <a:spcPct val="107000"/>
                        </a:lnSpc>
                        <a:spcBef>
                          <a:spcPts val="0"/>
                        </a:spcBef>
                        <a:spcAft>
                          <a:spcPts val="0"/>
                        </a:spcAft>
                      </a:pPr>
                      <a:r>
                        <a:rPr lang="en-US" sz="800" b="1" dirty="0">
                          <a:effectLst/>
                        </a:rPr>
                        <a:t>530.0</a:t>
                      </a:r>
                      <a:endParaRPr lang="en-US"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r>
              <a:tr h="170525">
                <a:tc>
                  <a:txBody>
                    <a:bodyPr/>
                    <a:lstStyle/>
                    <a:p>
                      <a:pPr marL="0" marR="0">
                        <a:lnSpc>
                          <a:spcPct val="107000"/>
                        </a:lnSpc>
                        <a:spcBef>
                          <a:spcPts val="0"/>
                        </a:spcBef>
                        <a:spcAft>
                          <a:spcPts val="0"/>
                        </a:spcAft>
                      </a:pPr>
                      <a:r>
                        <a:rPr lang="en-US" sz="700" b="1" dirty="0">
                          <a:solidFill>
                            <a:srgbClr val="C00000"/>
                          </a:solidFill>
                          <a:effectLst/>
                        </a:rPr>
                        <a:t>FY18-20</a:t>
                      </a:r>
                      <a:endParaRPr lang="en-US" sz="7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a:txBody>
                    <a:bodyPr/>
                    <a:lstStyle/>
                    <a:p>
                      <a:pPr>
                        <a:lnSpc>
                          <a:spcPct val="107000"/>
                        </a:lnSpc>
                      </a:pPr>
                      <a:endParaRPr lang="en-US" sz="800" b="1" dirty="0">
                        <a:effectLst/>
                        <a:latin typeface="Calibri" panose="020F0502020204030204" pitchFamily="34" charset="0"/>
                      </a:endParaRPr>
                    </a:p>
                  </a:txBody>
                  <a:tcPr marL="45555" marR="45555" marT="0" marB="0" anchor="b">
                    <a:solidFill>
                      <a:schemeClr val="bg1"/>
                    </a:solidFill>
                  </a:tcPr>
                </a:tc>
                <a:tc>
                  <a:txBody>
                    <a:bodyPr/>
                    <a:lstStyle/>
                    <a:p>
                      <a:pPr>
                        <a:lnSpc>
                          <a:spcPct val="107000"/>
                        </a:lnSpc>
                      </a:pPr>
                      <a:endParaRPr lang="en-US" sz="800" b="1" dirty="0">
                        <a:effectLst/>
                        <a:latin typeface="Calibri" panose="020F0502020204030204" pitchFamily="34" charset="0"/>
                      </a:endParaRPr>
                    </a:p>
                  </a:txBody>
                  <a:tcPr marL="45555" marR="45555" marT="0" marB="0" anchor="b">
                    <a:solidFill>
                      <a:schemeClr val="bg1"/>
                    </a:solidFill>
                  </a:tcPr>
                </a:tc>
                <a:tc>
                  <a:txBody>
                    <a:bodyPr/>
                    <a:lstStyle/>
                    <a:p>
                      <a:pPr>
                        <a:lnSpc>
                          <a:spcPct val="107000"/>
                        </a:lnSpc>
                      </a:pPr>
                      <a:endParaRPr lang="en-US" sz="800" b="1" dirty="0">
                        <a:effectLst/>
                        <a:latin typeface="Calibri" panose="020F0502020204030204" pitchFamily="34" charset="0"/>
                      </a:endParaRPr>
                    </a:p>
                  </a:txBody>
                  <a:tcPr marL="45555" marR="45555" marT="0" marB="0" anchor="b">
                    <a:solidFill>
                      <a:schemeClr val="bg1"/>
                    </a:solidFill>
                  </a:tcPr>
                </a:tc>
              </a:tr>
              <a:tr h="139498">
                <a:tc>
                  <a:txBody>
                    <a:bodyPr/>
                    <a:lstStyle/>
                    <a:p>
                      <a:pPr marL="0" marR="0">
                        <a:lnSpc>
                          <a:spcPct val="107000"/>
                        </a:lnSpc>
                        <a:spcBef>
                          <a:spcPts val="0"/>
                        </a:spcBef>
                        <a:spcAft>
                          <a:spcPts val="0"/>
                        </a:spcAft>
                      </a:pPr>
                      <a:r>
                        <a:rPr lang="en-US" sz="800" b="0" dirty="0">
                          <a:solidFill>
                            <a:srgbClr val="002060"/>
                          </a:solidFill>
                          <a:effectLst/>
                        </a:rPr>
                        <a:t>Focus Area I: Promoting Diversified Growth</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rowSpan="16" gridSpan="3">
                  <a:txBody>
                    <a:bodyPr/>
                    <a:lstStyle/>
                    <a:p>
                      <a:pPr marL="0" marR="0" algn="ctr">
                        <a:lnSpc>
                          <a:spcPct val="107000"/>
                        </a:lnSpc>
                        <a:spcBef>
                          <a:spcPts val="0"/>
                        </a:spcBef>
                        <a:spcAft>
                          <a:spcPts val="0"/>
                        </a:spcAft>
                      </a:pPr>
                      <a:r>
                        <a:rPr lang="en-US" sz="800" dirty="0">
                          <a:effectLst/>
                        </a:rPr>
                        <a:t>TBD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rowSpan="16" hMerge="1">
                  <a:txBody>
                    <a:bodyPr/>
                    <a:lstStyle/>
                    <a:p>
                      <a:endParaRPr lang="en-US"/>
                    </a:p>
                  </a:txBody>
                  <a:tcPr/>
                </a:tc>
                <a:tc rowSpan="16" h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MZ Regional Transmission Development*</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APEI III</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Smallholder Agriculture Productivity Improvement</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Integrated Feeder Roads Development Project</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MZ-Agriculture NRM II</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Multi-Sectoral DPO series</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Focus Area II: Investing in Human Capital</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Post Primary Education and Skills </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Small Towns Water and Sanitation</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Health/Safety Nets P4R</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Focus Area III: Enhancing Sustainability</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National Urban and Local Governance</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Sustainability DPO Series</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err="1">
                          <a:solidFill>
                            <a:srgbClr val="002060"/>
                          </a:solidFill>
                          <a:effectLst/>
                        </a:rPr>
                        <a:t>Mozbio</a:t>
                      </a:r>
                      <a:r>
                        <a:rPr lang="en-US" sz="800" b="0" dirty="0">
                          <a:solidFill>
                            <a:srgbClr val="002060"/>
                          </a:solidFill>
                          <a:effectLst/>
                        </a:rPr>
                        <a:t> II</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39498">
                <a:tc>
                  <a:txBody>
                    <a:bodyPr/>
                    <a:lstStyle/>
                    <a:p>
                      <a:pPr marL="0" marR="0">
                        <a:lnSpc>
                          <a:spcPct val="107000"/>
                        </a:lnSpc>
                        <a:spcBef>
                          <a:spcPts val="0"/>
                        </a:spcBef>
                        <a:spcAft>
                          <a:spcPts val="0"/>
                        </a:spcAft>
                      </a:pPr>
                      <a:r>
                        <a:rPr lang="en-US" sz="800" b="0" dirty="0">
                          <a:solidFill>
                            <a:srgbClr val="002060"/>
                          </a:solidFill>
                          <a:effectLst/>
                        </a:rPr>
                        <a:t>Urban  Services and Institutional Dev.</a:t>
                      </a:r>
                      <a:endParaRPr lang="en-US" sz="8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163624">
                <a:tc>
                  <a:txBody>
                    <a:bodyPr/>
                    <a:lstStyle/>
                    <a:p>
                      <a:pPr marL="0" marR="0">
                        <a:lnSpc>
                          <a:spcPct val="107000"/>
                        </a:lnSpc>
                        <a:spcBef>
                          <a:spcPts val="0"/>
                        </a:spcBef>
                        <a:spcAft>
                          <a:spcPts val="0"/>
                        </a:spcAft>
                      </a:pPr>
                      <a:r>
                        <a:rPr lang="en-US" sz="600" b="0" dirty="0">
                          <a:solidFill>
                            <a:srgbClr val="002060"/>
                          </a:solidFill>
                          <a:effectLst/>
                        </a:rPr>
                        <a:t>*subject to availability of resources</a:t>
                      </a:r>
                      <a:endParaRPr lang="en-US" sz="700" b="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b">
                    <a:solidFill>
                      <a:schemeClr val="bg1"/>
                    </a:solidFill>
                  </a:tcPr>
                </a:tc>
                <a:tc gridSpan="3">
                  <a:txBody>
                    <a:bodyPr/>
                    <a:lstStyle/>
                    <a:p>
                      <a:pPr marL="0" marR="0">
                        <a:lnSpc>
                          <a:spcPct val="107000"/>
                        </a:lnSpc>
                        <a:spcBef>
                          <a:spcPts val="0"/>
                        </a:spcBef>
                        <a:spcAft>
                          <a:spcPts val="0"/>
                        </a:spcAft>
                      </a:pPr>
                      <a:r>
                        <a:rPr lang="en-US" sz="700" dirty="0">
                          <a:effectLst/>
                        </a:rPr>
                        <a:t> </a:t>
                      </a: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5555" marR="45555" marT="0" marB="0" anchor="ctr">
                    <a:solidFill>
                      <a:schemeClr val="bg1"/>
                    </a:solidFill>
                  </a:tcPr>
                </a:tc>
                <a:tc hMerge="1">
                  <a:txBody>
                    <a:bodyPr/>
                    <a:lstStyle/>
                    <a:p>
                      <a:endParaRPr lang="en-US"/>
                    </a:p>
                  </a:txBody>
                  <a:tcPr/>
                </a:tc>
                <a:tc hMerge="1">
                  <a:txBody>
                    <a:bodyPr/>
                    <a:lstStyle/>
                    <a:p>
                      <a:endParaRPr lang="en-US"/>
                    </a:p>
                  </a:txBody>
                  <a:tcPr/>
                </a:tc>
              </a:tr>
            </a:tbl>
          </a:graphicData>
        </a:graphic>
      </p:graphicFrame>
      <p:sp>
        <p:nvSpPr>
          <p:cNvPr id="5" name="Slide Number Placeholder 18"/>
          <p:cNvSpPr txBox="1">
            <a:spLocks/>
          </p:cNvSpPr>
          <p:nvPr/>
        </p:nvSpPr>
        <p:spPr>
          <a:xfrm>
            <a:off x="10052858" y="6612185"/>
            <a:ext cx="1312025"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0EC745-D00E-45A5-8156-72BA88DEEFB1}" type="slidenum">
              <a:rPr lang="en-US" smtClean="0"/>
              <a:pPr/>
              <a:t>11</a:t>
            </a:fld>
            <a:endParaRPr lang="en-US"/>
          </a:p>
        </p:txBody>
      </p:sp>
      <p:sp>
        <p:nvSpPr>
          <p:cNvPr id="6" name="Rectangle 5"/>
          <p:cNvSpPr/>
          <p:nvPr/>
        </p:nvSpPr>
        <p:spPr>
          <a:xfrm>
            <a:off x="7004858" y="4238455"/>
            <a:ext cx="4952011" cy="1338828"/>
          </a:xfrm>
          <a:prstGeom prst="rect">
            <a:avLst/>
          </a:prstGeom>
        </p:spPr>
        <p:txBody>
          <a:bodyPr wrap="square">
            <a:spAutoFit/>
          </a:bodyPr>
          <a:lstStyle/>
          <a:p>
            <a:r>
              <a:rPr lang="en-US" sz="900" dirty="0">
                <a:solidFill>
                  <a:srgbClr val="002060"/>
                </a:solidFill>
              </a:rPr>
              <a:t>The amounts shown are indicative. The actual allocations will depend on: </a:t>
            </a:r>
            <a:br>
              <a:rPr lang="en-US" sz="900" dirty="0">
                <a:solidFill>
                  <a:srgbClr val="002060"/>
                </a:solidFill>
              </a:rPr>
            </a:br>
            <a:r>
              <a:rPr lang="en-US" sz="900" dirty="0">
                <a:solidFill>
                  <a:srgbClr val="002060"/>
                </a:solidFill>
              </a:rPr>
              <a:t/>
            </a:r>
            <a:br>
              <a:rPr lang="en-US" sz="900" dirty="0">
                <a:solidFill>
                  <a:srgbClr val="002060"/>
                </a:solidFill>
              </a:rPr>
            </a:br>
            <a:r>
              <a:rPr lang="en-US" sz="900" dirty="0">
                <a:solidFill>
                  <a:srgbClr val="002060"/>
                </a:solidFill>
              </a:rPr>
              <a:t>(</a:t>
            </a:r>
            <a:r>
              <a:rPr lang="en-US" sz="900" dirty="0" err="1">
                <a:solidFill>
                  <a:srgbClr val="002060"/>
                </a:solidFill>
              </a:rPr>
              <a:t>i</a:t>
            </a:r>
            <a:r>
              <a:rPr lang="en-US" sz="900" dirty="0">
                <a:solidFill>
                  <a:srgbClr val="002060"/>
                </a:solidFill>
              </a:rPr>
              <a:t>)    the total IDA resources </a:t>
            </a:r>
            <a:br>
              <a:rPr lang="en-US" sz="900" dirty="0">
                <a:solidFill>
                  <a:srgbClr val="002060"/>
                </a:solidFill>
              </a:rPr>
            </a:br>
            <a:r>
              <a:rPr lang="en-US" sz="900" dirty="0">
                <a:solidFill>
                  <a:srgbClr val="002060"/>
                </a:solidFill>
              </a:rPr>
              <a:t>(ii)   the country’s performance rating, per capita GNI, and population</a:t>
            </a:r>
            <a:br>
              <a:rPr lang="en-US" sz="900" dirty="0">
                <a:solidFill>
                  <a:srgbClr val="002060"/>
                </a:solidFill>
              </a:rPr>
            </a:br>
            <a:r>
              <a:rPr lang="en-US" sz="900" dirty="0">
                <a:solidFill>
                  <a:srgbClr val="002060"/>
                </a:solidFill>
              </a:rPr>
              <a:t>(iii)  the terms of IDA assistance (grants/credits)</a:t>
            </a:r>
            <a:br>
              <a:rPr lang="en-US" sz="900" dirty="0">
                <a:solidFill>
                  <a:srgbClr val="002060"/>
                </a:solidFill>
              </a:rPr>
            </a:br>
            <a:r>
              <a:rPr lang="en-US" sz="900" dirty="0">
                <a:solidFill>
                  <a:srgbClr val="002060"/>
                </a:solidFill>
              </a:rPr>
              <a:t>(iv)  the allocation deductions associated with MDRI annual debt service foregone as applicable</a:t>
            </a:r>
            <a:br>
              <a:rPr lang="en-US" sz="900" dirty="0">
                <a:solidFill>
                  <a:srgbClr val="002060"/>
                </a:solidFill>
              </a:rPr>
            </a:br>
            <a:r>
              <a:rPr lang="en-US" sz="900" dirty="0">
                <a:solidFill>
                  <a:srgbClr val="002060"/>
                </a:solidFill>
              </a:rPr>
              <a:t>(v)   the performance, other allocation parameters, and IDA assistance terms for other IDA borrowers</a:t>
            </a:r>
            <a:br>
              <a:rPr lang="en-US" sz="900" dirty="0">
                <a:solidFill>
                  <a:srgbClr val="002060"/>
                </a:solidFill>
              </a:rPr>
            </a:br>
            <a:r>
              <a:rPr lang="en-US" sz="900" dirty="0">
                <a:solidFill>
                  <a:srgbClr val="002060"/>
                </a:solidFill>
              </a:rPr>
              <a:t>(vi)   the number of IDA eligible countries</a:t>
            </a:r>
            <a:br>
              <a:rPr lang="en-US" sz="900" dirty="0">
                <a:solidFill>
                  <a:srgbClr val="002060"/>
                </a:solidFill>
              </a:rPr>
            </a:br>
            <a:endParaRPr lang="en-US" sz="900" dirty="0">
              <a:solidFill>
                <a:srgbClr val="002060"/>
              </a:solidFill>
            </a:endParaRPr>
          </a:p>
        </p:txBody>
      </p:sp>
    </p:spTree>
    <p:extLst>
      <p:ext uri="{BB962C8B-B14F-4D97-AF65-F5344CB8AC3E}">
        <p14:creationId xmlns:p14="http://schemas.microsoft.com/office/powerpoint/2010/main" val="3795913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1977" y="751344"/>
            <a:ext cx="7794172" cy="3016210"/>
          </a:xfrm>
          <a:prstGeom prst="rect">
            <a:avLst/>
          </a:prstGeom>
        </p:spPr>
        <p:txBody>
          <a:bodyPr wrap="square">
            <a:spAutoFit/>
          </a:bodyPr>
          <a:lstStyle/>
          <a:p>
            <a:r>
              <a:rPr lang="en-US" b="1" dirty="0" smtClean="0">
                <a:solidFill>
                  <a:srgbClr val="002060"/>
                </a:solidFill>
                <a:ea typeface="Calibri" panose="020F0502020204030204" pitchFamily="34" charset="0"/>
                <a:cs typeface="Times New Roman" panose="02020603050405020304" pitchFamily="18" charset="0"/>
              </a:rPr>
              <a:t>			</a:t>
            </a:r>
            <a:r>
              <a:rPr lang="en-US" sz="2800" dirty="0" smtClean="0">
                <a:solidFill>
                  <a:srgbClr val="002060"/>
                </a:solidFill>
                <a:ea typeface="Calibri" panose="020F0502020204030204" pitchFamily="34" charset="0"/>
                <a:cs typeface="Times New Roman" panose="02020603050405020304" pitchFamily="18" charset="0"/>
              </a:rPr>
              <a:t>Next steps</a:t>
            </a:r>
          </a:p>
          <a:p>
            <a:pPr algn="ctr"/>
            <a:endParaRPr lang="en-US" dirty="0" smtClean="0">
              <a:solidFill>
                <a:srgbClr val="002060"/>
              </a:solidFill>
              <a:ea typeface="Calibri" panose="020F0502020204030204" pitchFamily="34" charset="0"/>
              <a:cs typeface="Times New Roman" panose="02020603050405020304" pitchFamily="18" charset="0"/>
            </a:endParaRPr>
          </a:p>
          <a:p>
            <a:endParaRPr lang="en-US" dirty="0">
              <a:solidFill>
                <a:srgbClr val="002060"/>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dirty="0" smtClean="0">
              <a:solidFill>
                <a:srgbClr val="002060"/>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smtClean="0">
                <a:solidFill>
                  <a:srgbClr val="002060"/>
                </a:solidFill>
                <a:ea typeface="Calibri" panose="020F0502020204030204" pitchFamily="34" charset="0"/>
                <a:cs typeface="Times New Roman" panose="02020603050405020304" pitchFamily="18" charset="0"/>
              </a:rPr>
              <a:t>Continued consultations with Government</a:t>
            </a:r>
          </a:p>
          <a:p>
            <a:endParaRPr lang="en-US" dirty="0" smtClean="0">
              <a:solidFill>
                <a:srgbClr val="002060"/>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dirty="0" smtClean="0">
                <a:solidFill>
                  <a:srgbClr val="002060"/>
                </a:solidFill>
                <a:ea typeface="Calibri" panose="020F0502020204030204" pitchFamily="34" charset="0"/>
                <a:cs typeface="Times New Roman" panose="02020603050405020304" pitchFamily="18" charset="0"/>
              </a:rPr>
              <a:t>Presentation to WBG Boards</a:t>
            </a:r>
            <a:endParaRPr lang="en-US" b="1" dirty="0" smtClean="0">
              <a:solidFill>
                <a:srgbClr val="002060"/>
              </a:solidFill>
              <a:ea typeface="Calibri" panose="020F0502020204030204" pitchFamily="34" charset="0"/>
              <a:cs typeface="Times New Roman" panose="02020603050405020304" pitchFamily="18" charset="0"/>
            </a:endParaRPr>
          </a:p>
          <a:p>
            <a:pPr algn="ctr"/>
            <a:endParaRPr lang="en-US" b="1" dirty="0">
              <a:solidFill>
                <a:srgbClr val="002060"/>
              </a:solidFill>
              <a:ea typeface="Calibri" panose="020F0502020204030204" pitchFamily="34" charset="0"/>
              <a:cs typeface="Times New Roman" panose="02020603050405020304" pitchFamily="18" charset="0"/>
            </a:endParaRPr>
          </a:p>
          <a:p>
            <a:pPr algn="ctr"/>
            <a:endParaRPr lang="en-US" b="1" dirty="0" smtClean="0">
              <a:solidFill>
                <a:srgbClr val="002060"/>
              </a:solidFill>
              <a:ea typeface="Calibri" panose="020F0502020204030204" pitchFamily="34" charset="0"/>
              <a:cs typeface="Times New Roman" panose="02020603050405020304" pitchFamily="18" charset="0"/>
            </a:endParaRPr>
          </a:p>
          <a:p>
            <a:pPr algn="ctr"/>
            <a:endParaRPr lang="en-US" b="1" dirty="0" smtClean="0">
              <a:solidFill>
                <a:srgbClr val="002060"/>
              </a:solidFill>
              <a:ea typeface="Calibri" panose="020F0502020204030204" pitchFamily="34"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0E0EC745-D00E-45A5-8156-72BA88DEEFB1}" type="slidenum">
              <a:rPr lang="en-US" smtClean="0"/>
              <a:t>12</a:t>
            </a:fld>
            <a:endParaRPr lang="en-US"/>
          </a:p>
        </p:txBody>
      </p:sp>
      <p:sp>
        <p:nvSpPr>
          <p:cNvPr id="4" name="Content Placeholder 3"/>
          <p:cNvSpPr>
            <a:spLocks noGrp="1"/>
          </p:cNvSpPr>
          <p:nvPr>
            <p:ph idx="4294967295"/>
          </p:nvPr>
        </p:nvSpPr>
        <p:spPr>
          <a:xfrm>
            <a:off x="2133600" y="1566863"/>
            <a:ext cx="7872549" cy="4302125"/>
          </a:xfrm>
        </p:spPr>
        <p:txBody>
          <a:bodyPr/>
          <a:lstStyle/>
          <a:p>
            <a:endParaRPr lang="en-US" dirty="0" smtClean="0"/>
          </a:p>
          <a:p>
            <a:endParaRPr lang="en-US" dirty="0"/>
          </a:p>
        </p:txBody>
      </p:sp>
    </p:spTree>
    <p:extLst>
      <p:ext uri="{BB962C8B-B14F-4D97-AF65-F5344CB8AC3E}">
        <p14:creationId xmlns:p14="http://schemas.microsoft.com/office/powerpoint/2010/main" val="914118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E0EC745-D00E-45A5-8156-72BA88DEEFB1}" type="slidenum">
              <a:rPr lang="en-US" smtClean="0"/>
              <a:t>13</a:t>
            </a:fld>
            <a:endParaRPr lang="en-US"/>
          </a:p>
        </p:txBody>
      </p:sp>
      <p:sp>
        <p:nvSpPr>
          <p:cNvPr id="5" name="Title 4"/>
          <p:cNvSpPr>
            <a:spLocks noGrp="1"/>
          </p:cNvSpPr>
          <p:nvPr>
            <p:ph type="ctrTitle" idx="4294967295"/>
          </p:nvPr>
        </p:nvSpPr>
        <p:spPr>
          <a:xfrm>
            <a:off x="1515291" y="758825"/>
            <a:ext cx="8203475" cy="3565525"/>
          </a:xfrm>
        </p:spPr>
        <p:txBody>
          <a:bodyPr>
            <a:normAutofit/>
          </a:bodyPr>
          <a:lstStyle/>
          <a:p>
            <a:pPr algn="ctr"/>
            <a:r>
              <a:rPr lang="en-US" sz="6600" dirty="0" smtClean="0">
                <a:solidFill>
                  <a:srgbClr val="002060"/>
                </a:solidFill>
              </a:rPr>
              <a:t>Thank you!</a:t>
            </a:r>
            <a:endParaRPr lang="en-US" sz="6600" dirty="0">
              <a:solidFill>
                <a:srgbClr val="002060"/>
              </a:solidFill>
            </a:endParaRPr>
          </a:p>
        </p:txBody>
      </p:sp>
    </p:spTree>
    <p:extLst>
      <p:ext uri="{BB962C8B-B14F-4D97-AF65-F5344CB8AC3E}">
        <p14:creationId xmlns:p14="http://schemas.microsoft.com/office/powerpoint/2010/main" val="1966393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2"/>
          </p:nvPr>
        </p:nvSpPr>
        <p:spPr/>
        <p:txBody>
          <a:bodyPr/>
          <a:lstStyle/>
          <a:p>
            <a:fld id="{0E0EC745-D00E-45A5-8156-72BA88DEEFB1}" type="slidenum">
              <a:rPr lang="en-US" smtClean="0"/>
              <a:t>2</a:t>
            </a:fld>
            <a:endParaRPr lang="en-US"/>
          </a:p>
        </p:txBody>
      </p:sp>
      <p:sp>
        <p:nvSpPr>
          <p:cNvPr id="2" name="Title 1"/>
          <p:cNvSpPr>
            <a:spLocks noGrp="1"/>
          </p:cNvSpPr>
          <p:nvPr>
            <p:ph type="title" idx="4294967295"/>
          </p:nvPr>
        </p:nvSpPr>
        <p:spPr>
          <a:xfrm>
            <a:off x="-87086" y="278153"/>
            <a:ext cx="11669486" cy="992187"/>
          </a:xfrm>
        </p:spPr>
        <p:txBody>
          <a:bodyPr>
            <a:normAutofit/>
          </a:bodyPr>
          <a:lstStyle/>
          <a:p>
            <a:pPr algn="ctr"/>
            <a:r>
              <a:rPr lang="en-US" sz="2600" dirty="0" smtClean="0">
                <a:solidFill>
                  <a:srgbClr val="002060"/>
                </a:solidFill>
              </a:rPr>
              <a:t>Foundations of the Country Partnership Framework (CPF)</a:t>
            </a:r>
            <a:endParaRPr lang="en-US" sz="2600" dirty="0">
              <a:solidFill>
                <a:srgbClr val="002060"/>
              </a:solidFill>
            </a:endParaRPr>
          </a:p>
        </p:txBody>
      </p:sp>
      <p:sp>
        <p:nvSpPr>
          <p:cNvPr id="7" name="Rectangle 6"/>
          <p:cNvSpPr/>
          <p:nvPr/>
        </p:nvSpPr>
        <p:spPr>
          <a:xfrm>
            <a:off x="1419497" y="1132115"/>
            <a:ext cx="9413966" cy="1169551"/>
          </a:xfrm>
          <a:prstGeom prst="rect">
            <a:avLst/>
          </a:prstGeom>
        </p:spPr>
        <p:txBody>
          <a:bodyPr wrap="square">
            <a:spAutoFit/>
          </a:bodyPr>
          <a:lstStyle/>
          <a:p>
            <a:endParaRPr lang="en-US"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smtClean="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r>
              <a:rPr lang="en-US" sz="1600" dirty="0">
                <a:solidFill>
                  <a:srgbClr val="002060"/>
                </a:solidFill>
              </a:rPr>
              <a:t> </a:t>
            </a:r>
            <a:endParaRPr lang="en-US" dirty="0"/>
          </a:p>
        </p:txBody>
      </p:sp>
      <p:sp>
        <p:nvSpPr>
          <p:cNvPr id="9" name="Rectangle 8"/>
          <p:cNvSpPr/>
          <p:nvPr/>
        </p:nvSpPr>
        <p:spPr>
          <a:xfrm>
            <a:off x="1419497" y="2572401"/>
            <a:ext cx="9866811" cy="2585323"/>
          </a:xfrm>
          <a:prstGeom prst="rect">
            <a:avLst/>
          </a:prstGeom>
        </p:spPr>
        <p:txBody>
          <a:bodyPr wrap="square">
            <a:spAutoFit/>
          </a:bodyPr>
          <a:lstStyle/>
          <a:p>
            <a:pPr marL="285750" lvl="0" indent="-285750">
              <a:buFont typeface="Arial" panose="020B0604020202020204" pitchFamily="34" charset="0"/>
              <a:buChar char="•"/>
            </a:pPr>
            <a:r>
              <a:rPr lang="en-US" dirty="0" err="1" smtClean="0">
                <a:solidFill>
                  <a:srgbClr val="002060"/>
                </a:solidFill>
              </a:rPr>
              <a:t>Programa</a:t>
            </a:r>
            <a:r>
              <a:rPr lang="en-US" dirty="0" smtClean="0">
                <a:solidFill>
                  <a:srgbClr val="002060"/>
                </a:solidFill>
              </a:rPr>
              <a:t> </a:t>
            </a:r>
            <a:r>
              <a:rPr lang="en-US" dirty="0" err="1" smtClean="0">
                <a:solidFill>
                  <a:srgbClr val="002060"/>
                </a:solidFill>
              </a:rPr>
              <a:t>Quinquenal</a:t>
            </a:r>
            <a:r>
              <a:rPr lang="en-US" dirty="0" smtClean="0">
                <a:solidFill>
                  <a:srgbClr val="002060"/>
                </a:solidFill>
              </a:rPr>
              <a:t> do </a:t>
            </a:r>
            <a:r>
              <a:rPr lang="en-US" dirty="0" err="1" smtClean="0">
                <a:solidFill>
                  <a:srgbClr val="002060"/>
                </a:solidFill>
              </a:rPr>
              <a:t>Governo</a:t>
            </a:r>
            <a:r>
              <a:rPr lang="en-US" dirty="0" smtClean="0">
                <a:solidFill>
                  <a:srgbClr val="002060"/>
                </a:solidFill>
              </a:rPr>
              <a:t> 2015-2019</a:t>
            </a:r>
          </a:p>
          <a:p>
            <a:pPr marL="285750" lvl="0" indent="-285750">
              <a:buFont typeface="Arial" panose="020B0604020202020204" pitchFamily="34" charset="0"/>
              <a:buChar char="•"/>
            </a:pPr>
            <a:endParaRPr lang="en-US" dirty="0" smtClean="0">
              <a:solidFill>
                <a:srgbClr val="002060"/>
              </a:solidFill>
            </a:endParaRPr>
          </a:p>
          <a:p>
            <a:pPr marL="285750" lvl="0" indent="-285750">
              <a:buFont typeface="Arial" panose="020B0604020202020204" pitchFamily="34" charset="0"/>
              <a:buChar char="•"/>
            </a:pPr>
            <a:r>
              <a:rPr lang="en-US" dirty="0" smtClean="0">
                <a:solidFill>
                  <a:srgbClr val="002060"/>
                </a:solidFill>
              </a:rPr>
              <a:t>Systematic Country Diagnostic (SCD)</a:t>
            </a:r>
            <a:br>
              <a:rPr lang="en-US" dirty="0" smtClean="0">
                <a:solidFill>
                  <a:srgbClr val="002060"/>
                </a:solidFill>
              </a:rPr>
            </a:br>
            <a:endParaRPr lang="en-US" dirty="0" smtClean="0">
              <a:solidFill>
                <a:srgbClr val="002060"/>
              </a:solidFill>
            </a:endParaRPr>
          </a:p>
          <a:p>
            <a:pPr marL="285750" lvl="0" indent="-285750">
              <a:buFont typeface="Arial" panose="020B0604020202020204" pitchFamily="34" charset="0"/>
              <a:buChar char="•"/>
            </a:pPr>
            <a:r>
              <a:rPr lang="en-US" dirty="0" smtClean="0">
                <a:solidFill>
                  <a:srgbClr val="002060"/>
                </a:solidFill>
              </a:rPr>
              <a:t>Lessons learned from implementation of Country Partnership Strategy (CPS FY12-15)</a:t>
            </a:r>
            <a:br>
              <a:rPr lang="en-US" dirty="0" smtClean="0">
                <a:solidFill>
                  <a:srgbClr val="002060"/>
                </a:solidFill>
              </a:rPr>
            </a:br>
            <a:endParaRPr lang="en-US" dirty="0" smtClean="0">
              <a:solidFill>
                <a:srgbClr val="002060"/>
              </a:solidFill>
            </a:endParaRPr>
          </a:p>
          <a:p>
            <a:pPr marL="285750" lvl="0" indent="-285750">
              <a:buFont typeface="Arial" panose="020B0604020202020204" pitchFamily="34" charset="0"/>
              <a:buChar char="•"/>
            </a:pPr>
            <a:r>
              <a:rPr lang="en-US" dirty="0" smtClean="0">
                <a:solidFill>
                  <a:srgbClr val="002060"/>
                </a:solidFill>
              </a:rPr>
              <a:t>World Bank Country Survey 2014</a:t>
            </a:r>
            <a:br>
              <a:rPr lang="en-US" dirty="0" smtClean="0">
                <a:solidFill>
                  <a:srgbClr val="002060"/>
                </a:solidFill>
              </a:rPr>
            </a:br>
            <a:endParaRPr lang="en-US" dirty="0" smtClean="0">
              <a:solidFill>
                <a:srgbClr val="002060"/>
              </a:solidFill>
            </a:endParaRPr>
          </a:p>
          <a:p>
            <a:pPr marL="285750" lvl="0" indent="-285750">
              <a:buFont typeface="Arial" panose="020B0604020202020204" pitchFamily="34" charset="0"/>
              <a:buChar char="•"/>
            </a:pPr>
            <a:r>
              <a:rPr lang="en-US" dirty="0" smtClean="0">
                <a:solidFill>
                  <a:srgbClr val="002060"/>
                </a:solidFill>
              </a:rPr>
              <a:t>Consultations with Government, national and local stakeholders, and Donor Partners</a:t>
            </a:r>
          </a:p>
        </p:txBody>
      </p:sp>
    </p:spTree>
    <p:extLst>
      <p:ext uri="{BB962C8B-B14F-4D97-AF65-F5344CB8AC3E}">
        <p14:creationId xmlns:p14="http://schemas.microsoft.com/office/powerpoint/2010/main" val="3424733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3737" y="719686"/>
            <a:ext cx="9971314" cy="7325082"/>
          </a:xfrm>
          <a:prstGeom prst="rect">
            <a:avLst/>
          </a:prstGeom>
        </p:spPr>
        <p:txBody>
          <a:bodyPr wrap="square">
            <a:spAutoFit/>
          </a:bodyPr>
          <a:lstStyle/>
          <a:p>
            <a:pPr marL="0" lvl="1" algn="ctr"/>
            <a:r>
              <a:rPr lang="en-US" b="1" dirty="0">
                <a:solidFill>
                  <a:srgbClr val="002060"/>
                </a:solidFill>
              </a:rPr>
              <a:t>L</a:t>
            </a:r>
            <a:r>
              <a:rPr lang="en-US" b="1" dirty="0" smtClean="0">
                <a:solidFill>
                  <a:srgbClr val="002060"/>
                </a:solidFill>
              </a:rPr>
              <a:t>ooking ahead </a:t>
            </a:r>
          </a:p>
          <a:p>
            <a:pPr marL="0" lvl="1" algn="ctr"/>
            <a:r>
              <a:rPr lang="en-US" b="1" dirty="0" smtClean="0">
                <a:solidFill>
                  <a:srgbClr val="002060"/>
                </a:solidFill>
              </a:rPr>
              <a:t> </a:t>
            </a:r>
            <a:r>
              <a:rPr lang="en-US" sz="1400" dirty="0" smtClean="0">
                <a:solidFill>
                  <a:srgbClr val="002060"/>
                </a:solidFill>
              </a:rPr>
              <a:t>main observations from Systematic Country Diagnostic</a:t>
            </a:r>
          </a:p>
          <a:p>
            <a:pPr marL="0" lvl="1"/>
            <a:endParaRPr lang="en-US" sz="1600" b="1" dirty="0" smtClean="0">
              <a:solidFill>
                <a:srgbClr val="002060"/>
              </a:solidFill>
            </a:endParaRPr>
          </a:p>
          <a:p>
            <a:pPr marL="285750" lvl="1" indent="-285750">
              <a:buFont typeface="Arial" panose="020B0604020202020204" pitchFamily="34" charset="0"/>
              <a:buChar char="•"/>
            </a:pPr>
            <a:r>
              <a:rPr lang="en-US" sz="1600" b="1" dirty="0" smtClean="0">
                <a:solidFill>
                  <a:srgbClr val="002060"/>
                </a:solidFill>
              </a:rPr>
              <a:t>Need to prepare </a:t>
            </a:r>
            <a:r>
              <a:rPr lang="en-US" sz="1600" b="1" dirty="0">
                <a:solidFill>
                  <a:srgbClr val="002060"/>
                </a:solidFill>
              </a:rPr>
              <a:t>for an increasingly young </a:t>
            </a:r>
            <a:r>
              <a:rPr lang="en-US" sz="1600" b="1" dirty="0" smtClean="0">
                <a:solidFill>
                  <a:srgbClr val="002060"/>
                </a:solidFill>
              </a:rPr>
              <a:t>population</a:t>
            </a:r>
            <a:r>
              <a:rPr lang="en-US" sz="1600" b="1" dirty="0">
                <a:solidFill>
                  <a:srgbClr val="002060"/>
                </a:solidFill>
              </a:rPr>
              <a:t/>
            </a:r>
            <a:br>
              <a:rPr lang="en-US" sz="1600" b="1" dirty="0">
                <a:solidFill>
                  <a:srgbClr val="002060"/>
                </a:solidFill>
              </a:rPr>
            </a:br>
            <a:r>
              <a:rPr lang="en-US" sz="1600" dirty="0">
                <a:solidFill>
                  <a:srgbClr val="002060"/>
                </a:solidFill>
              </a:rPr>
              <a:t>Mozambique is experiencing a demographic transition, with high fertility rates and declining infant mortality levels contributing to a growing population of young people. In the absence of structural changes to the economy, it will be challenging to find productive employment for new workers entering the labor market, and social services are likely to become increasingly </a:t>
            </a:r>
            <a:r>
              <a:rPr lang="en-US" sz="1600" dirty="0" smtClean="0">
                <a:solidFill>
                  <a:srgbClr val="002060"/>
                </a:solidFill>
              </a:rPr>
              <a:t>strained.</a:t>
            </a:r>
          </a:p>
          <a:p>
            <a:pPr marL="0" lvl="1"/>
            <a:endParaRPr lang="en-US" sz="1600" dirty="0" smtClean="0">
              <a:solidFill>
                <a:srgbClr val="002060"/>
              </a:solidFill>
            </a:endParaRPr>
          </a:p>
          <a:p>
            <a:pPr marL="285750" lvl="1" indent="-285750">
              <a:buFont typeface="Arial" panose="020B0604020202020204" pitchFamily="34" charset="0"/>
              <a:buChar char="•"/>
            </a:pPr>
            <a:r>
              <a:rPr lang="en-US" sz="1600" b="1" dirty="0" smtClean="0">
                <a:solidFill>
                  <a:srgbClr val="002060"/>
                </a:solidFill>
              </a:rPr>
              <a:t>Develop a new growth model linking extractives with non-resource private sector</a:t>
            </a:r>
            <a:br>
              <a:rPr lang="en-US" sz="1600" b="1" dirty="0" smtClean="0">
                <a:solidFill>
                  <a:srgbClr val="002060"/>
                </a:solidFill>
              </a:rPr>
            </a:br>
            <a:r>
              <a:rPr lang="en-US" sz="1600" dirty="0" smtClean="0">
                <a:solidFill>
                  <a:srgbClr val="002060"/>
                </a:solidFill>
              </a:rPr>
              <a:t>As extractive industries are expected to play an increasingly important role in the economy, Mozambique’s future growth model should strive to tighten linkages with the non-resource private sector. The development of growth corridors can help to boost diversification and private investment. Furthermore, efforts to improve infrastructure and develop value chains in the agricultural sector could increase the productivity of smallholder farmers and provide a more inclusive vehicle for growth.</a:t>
            </a:r>
          </a:p>
          <a:p>
            <a:pPr marL="285750" lvl="1" indent="-285750">
              <a:buFont typeface="Arial" panose="020B0604020202020204" pitchFamily="34" charset="0"/>
              <a:buChar char="•"/>
            </a:pPr>
            <a:endParaRPr lang="en-US" sz="1600" dirty="0" smtClean="0">
              <a:solidFill>
                <a:srgbClr val="002060"/>
              </a:solidFill>
            </a:endParaRPr>
          </a:p>
          <a:p>
            <a:pPr marL="285750" lvl="1" indent="-285750">
              <a:buFont typeface="Arial" panose="020B0604020202020204" pitchFamily="34" charset="0"/>
              <a:buChar char="•"/>
            </a:pPr>
            <a:r>
              <a:rPr lang="en-US" sz="1600" b="1" dirty="0" smtClean="0">
                <a:solidFill>
                  <a:srgbClr val="002060"/>
                </a:solidFill>
              </a:rPr>
              <a:t>Inclusive growth as a vehicle for social cohesion</a:t>
            </a:r>
            <a:br>
              <a:rPr lang="en-US" sz="1600" b="1" dirty="0" smtClean="0">
                <a:solidFill>
                  <a:srgbClr val="002060"/>
                </a:solidFill>
              </a:rPr>
            </a:br>
            <a:r>
              <a:rPr lang="en-US" sz="1600" dirty="0" smtClean="0">
                <a:solidFill>
                  <a:srgbClr val="002060"/>
                </a:solidFill>
              </a:rPr>
              <a:t>Strengthening </a:t>
            </a:r>
            <a:r>
              <a:rPr lang="en-US" sz="1600" dirty="0">
                <a:solidFill>
                  <a:srgbClr val="002060"/>
                </a:solidFill>
              </a:rPr>
              <a:t>productivity of the agricultural sector and addressing challenges of household enterprises such as lack of infrastructure and access to finance are critical for promoting inclusive growth. As the urban population is growing in pursuit of better services and jobs, Mozambique’s future growth model should harness rural-urban linkages. Cities can connect farmers to markets, provide a hub for the transportation of goods, and harness global connections.</a:t>
            </a:r>
          </a:p>
          <a:p>
            <a:pPr marL="0" lvl="1"/>
            <a:endParaRPr lang="en-US" sz="1600" dirty="0" smtClean="0">
              <a:solidFill>
                <a:srgbClr val="002060"/>
              </a:solidFill>
            </a:endParaRPr>
          </a:p>
          <a:p>
            <a:pPr marL="285750" lvl="1" indent="-285750">
              <a:buFont typeface="Arial" panose="020B0604020202020204" pitchFamily="34" charset="0"/>
              <a:buChar char="•"/>
            </a:pPr>
            <a:endParaRPr lang="en-US" sz="1600" dirty="0" smtClean="0">
              <a:solidFill>
                <a:srgbClr val="002060"/>
              </a:solidFill>
              <a:ea typeface="Calibri" panose="020F0502020204030204" pitchFamily="34" charset="0"/>
              <a:cs typeface="Times New Roman" panose="02020603050405020304" pitchFamily="18" charset="0"/>
            </a:endParaRPr>
          </a:p>
          <a:p>
            <a:pPr marL="285750" lvl="1" indent="-285750">
              <a:buFont typeface="Arial" panose="020B0604020202020204" pitchFamily="34" charset="0"/>
              <a:buChar char="•"/>
            </a:pPr>
            <a:endParaRPr lang="en-US" sz="1600" dirty="0">
              <a:solidFill>
                <a:srgbClr val="002060"/>
              </a:solidFill>
              <a:ea typeface="Calibri" panose="020F0502020204030204" pitchFamily="34" charset="0"/>
              <a:cs typeface="Times New Roman" panose="02020603050405020304" pitchFamily="18" charset="0"/>
            </a:endParaRPr>
          </a:p>
          <a:p>
            <a:pPr marL="285750" lvl="1" indent="-285750">
              <a:buFont typeface="Arial" panose="020B0604020202020204" pitchFamily="34" charset="0"/>
              <a:buChar char="•"/>
            </a:pPr>
            <a:endParaRPr lang="en-US" sz="1600" dirty="0" smtClean="0">
              <a:solidFill>
                <a:srgbClr val="002060"/>
              </a:solidFill>
              <a:ea typeface="Calibri" panose="020F0502020204030204" pitchFamily="34" charset="0"/>
              <a:cs typeface="Times New Roman" panose="02020603050405020304" pitchFamily="18" charset="0"/>
            </a:endParaRPr>
          </a:p>
          <a:p>
            <a:pPr marL="285750" lvl="1" indent="-285750">
              <a:buFont typeface="Arial" panose="020B0604020202020204" pitchFamily="34" charset="0"/>
              <a:buChar char="•"/>
            </a:pPr>
            <a:endParaRPr lang="en-US" sz="1600" dirty="0">
              <a:solidFill>
                <a:srgbClr val="002060"/>
              </a:solidFill>
              <a:ea typeface="Calibri" panose="020F0502020204030204" pitchFamily="34" charset="0"/>
              <a:cs typeface="Times New Roman" panose="02020603050405020304" pitchFamily="18" charset="0"/>
            </a:endParaRPr>
          </a:p>
          <a:p>
            <a:pPr marL="285750" lvl="1" indent="-285750">
              <a:buFont typeface="Arial" panose="020B0604020202020204" pitchFamily="34" charset="0"/>
              <a:buChar char="•"/>
            </a:pPr>
            <a:endParaRPr lang="en-US" sz="1600" dirty="0">
              <a:solidFill>
                <a:srgbClr val="002060"/>
              </a:solidFill>
              <a:ea typeface="Calibri" panose="020F0502020204030204" pitchFamily="34" charset="0"/>
              <a:cs typeface="Times New Roman" panose="02020603050405020304" pitchFamily="18" charset="0"/>
            </a:endParaRPr>
          </a:p>
          <a:p>
            <a:endParaRPr lang="en-US" dirty="0">
              <a:solidFill>
                <a:srgbClr val="002060"/>
              </a:solidFill>
            </a:endParaRPr>
          </a:p>
        </p:txBody>
      </p:sp>
      <p:sp>
        <p:nvSpPr>
          <p:cNvPr id="3" name="Slide Number Placeholder 2"/>
          <p:cNvSpPr>
            <a:spLocks noGrp="1"/>
          </p:cNvSpPr>
          <p:nvPr>
            <p:ph type="sldNum" sz="quarter" idx="12"/>
          </p:nvPr>
        </p:nvSpPr>
        <p:spPr/>
        <p:txBody>
          <a:bodyPr/>
          <a:lstStyle/>
          <a:p>
            <a:fld id="{0E0EC745-D00E-45A5-8156-72BA88DEEFB1}" type="slidenum">
              <a:rPr lang="en-US" smtClean="0"/>
              <a:t>3</a:t>
            </a:fld>
            <a:endParaRPr lang="en-US"/>
          </a:p>
        </p:txBody>
      </p:sp>
    </p:spTree>
    <p:extLst>
      <p:ext uri="{BB962C8B-B14F-4D97-AF65-F5344CB8AC3E}">
        <p14:creationId xmlns:p14="http://schemas.microsoft.com/office/powerpoint/2010/main" val="1004168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5954" y="1328117"/>
            <a:ext cx="8560526" cy="4801314"/>
          </a:xfrm>
          <a:prstGeom prst="rect">
            <a:avLst/>
          </a:prstGeom>
        </p:spPr>
        <p:txBody>
          <a:bodyPr wrap="square">
            <a:spAutoFit/>
          </a:bodyPr>
          <a:lstStyle/>
          <a:p>
            <a:pPr algn="ctr"/>
            <a:r>
              <a:rPr lang="en-US" b="1" dirty="0" smtClean="0">
                <a:solidFill>
                  <a:srgbClr val="002060"/>
                </a:solidFill>
                <a:ea typeface="Calibri" panose="020F0502020204030204" pitchFamily="34" charset="0"/>
                <a:cs typeface="Times New Roman" panose="02020603050405020304" pitchFamily="18" charset="0"/>
              </a:rPr>
              <a:t>Important note on poverty trends </a:t>
            </a:r>
            <a:r>
              <a:rPr lang="en-US" sz="1200" b="1" dirty="0" smtClean="0">
                <a:solidFill>
                  <a:srgbClr val="002060"/>
                </a:solidFill>
                <a:ea typeface="Calibri" panose="020F0502020204030204" pitchFamily="34" charset="0"/>
                <a:cs typeface="Times New Roman" panose="02020603050405020304" pitchFamily="18" charset="0"/>
              </a:rPr>
              <a:t>(based on 2009 data)</a:t>
            </a:r>
            <a:endParaRPr lang="en-US" sz="1200" dirty="0">
              <a:solidFill>
                <a:srgbClr val="002060"/>
              </a:solidFill>
              <a:ea typeface="Calibri" panose="020F0502020204030204" pitchFamily="34" charset="0"/>
              <a:cs typeface="Times New Roman" panose="02020603050405020304" pitchFamily="18" charset="0"/>
            </a:endParaRPr>
          </a:p>
          <a:p>
            <a:endParaRPr lang="en-US" dirty="0">
              <a:solidFill>
                <a:srgbClr val="002060"/>
              </a:solidFill>
              <a:ea typeface="Calibri" panose="020F0502020204030204" pitchFamily="34" charset="0"/>
              <a:cs typeface="Times New Roman" panose="02020603050405020304" pitchFamily="18" charset="0"/>
            </a:endParaRPr>
          </a:p>
          <a:p>
            <a:pPr marL="285750" lvl="0" indent="-285750">
              <a:buFont typeface="Arial" panose="020B0604020202020204" pitchFamily="34" charset="0"/>
              <a:buChar char="•"/>
            </a:pPr>
            <a:endParaRPr lang="en-US" dirty="0" smtClean="0">
              <a:solidFill>
                <a:srgbClr val="002060"/>
              </a:solidFill>
            </a:endParaRPr>
          </a:p>
          <a:p>
            <a:pPr marL="285750" lvl="0" indent="-285750">
              <a:buFont typeface="Arial" panose="020B0604020202020204" pitchFamily="34" charset="0"/>
              <a:buChar char="•"/>
            </a:pPr>
            <a:r>
              <a:rPr lang="en-US" dirty="0" smtClean="0">
                <a:solidFill>
                  <a:srgbClr val="002060"/>
                </a:solidFill>
              </a:rPr>
              <a:t>The </a:t>
            </a:r>
            <a:r>
              <a:rPr lang="en-US" dirty="0">
                <a:solidFill>
                  <a:srgbClr val="002060"/>
                </a:solidFill>
              </a:rPr>
              <a:t>pace of poverty reduction is </a:t>
            </a:r>
            <a:r>
              <a:rPr lang="en-US" dirty="0" smtClean="0">
                <a:solidFill>
                  <a:srgbClr val="002060"/>
                </a:solidFill>
              </a:rPr>
              <a:t>declining</a:t>
            </a:r>
          </a:p>
          <a:p>
            <a:pPr marL="285750" lvl="0" indent="-285750">
              <a:buFont typeface="Arial" panose="020B0604020202020204" pitchFamily="34" charset="0"/>
              <a:buChar char="•"/>
            </a:pPr>
            <a:endParaRPr lang="en-US" dirty="0">
              <a:solidFill>
                <a:srgbClr val="002060"/>
              </a:solidFill>
            </a:endParaRPr>
          </a:p>
          <a:p>
            <a:pPr marL="285750" lvl="0" indent="-285750">
              <a:buFont typeface="Arial" panose="020B0604020202020204" pitchFamily="34" charset="0"/>
              <a:buChar char="•"/>
            </a:pPr>
            <a:r>
              <a:rPr lang="en-US" dirty="0">
                <a:solidFill>
                  <a:srgbClr val="002060"/>
                </a:solidFill>
              </a:rPr>
              <a:t>The distribution of poverty reduction is uneven with large geographical inequalities</a:t>
            </a:r>
          </a:p>
          <a:p>
            <a:pPr marL="285750" lvl="0" indent="-285750">
              <a:buFont typeface="Arial" panose="020B0604020202020204" pitchFamily="34" charset="0"/>
              <a:buChar char="•"/>
            </a:pPr>
            <a:endParaRPr lang="en-US" dirty="0" smtClean="0">
              <a:solidFill>
                <a:srgbClr val="002060"/>
              </a:solidFill>
            </a:endParaRPr>
          </a:p>
          <a:p>
            <a:pPr marL="285750" lvl="0" indent="-285750">
              <a:buFont typeface="Arial" panose="020B0604020202020204" pitchFamily="34" charset="0"/>
              <a:buChar char="•"/>
            </a:pPr>
            <a:r>
              <a:rPr lang="en-US" dirty="0" smtClean="0">
                <a:solidFill>
                  <a:srgbClr val="002060"/>
                </a:solidFill>
              </a:rPr>
              <a:t>Poverty </a:t>
            </a:r>
            <a:r>
              <a:rPr lang="en-US" dirty="0">
                <a:solidFill>
                  <a:srgbClr val="002060"/>
                </a:solidFill>
              </a:rPr>
              <a:t>reduction is less responsive to economic growth than it is in other countries </a:t>
            </a:r>
          </a:p>
          <a:p>
            <a:pPr marL="285750" indent="-285750">
              <a:buFont typeface="Arial" panose="020B0604020202020204" pitchFamily="34" charset="0"/>
              <a:buChar char="•"/>
            </a:pPr>
            <a:endParaRPr lang="en-US" dirty="0" smtClean="0">
              <a:solidFill>
                <a:srgbClr val="002060"/>
              </a:solidFill>
            </a:endParaRPr>
          </a:p>
          <a:p>
            <a:pPr marL="285750" indent="-285750">
              <a:buFont typeface="Arial" panose="020B0604020202020204" pitchFamily="34" charset="0"/>
              <a:buChar char="•"/>
            </a:pPr>
            <a:r>
              <a:rPr lang="en-US" dirty="0" smtClean="0">
                <a:solidFill>
                  <a:srgbClr val="002060"/>
                </a:solidFill>
              </a:rPr>
              <a:t>High </a:t>
            </a:r>
            <a:r>
              <a:rPr lang="en-US" dirty="0">
                <a:solidFill>
                  <a:srgbClr val="002060"/>
                </a:solidFill>
              </a:rPr>
              <a:t>inequality weakens the relationship between growth and poverty reduction</a:t>
            </a:r>
          </a:p>
          <a:p>
            <a:pPr marL="285750" indent="-285750">
              <a:buFont typeface="Arial" panose="020B0604020202020204" pitchFamily="34" charset="0"/>
              <a:buChar char="•"/>
            </a:pPr>
            <a:endParaRPr lang="en-US" dirty="0" smtClean="0">
              <a:solidFill>
                <a:srgbClr val="002060"/>
              </a:solidFill>
            </a:endParaRPr>
          </a:p>
          <a:p>
            <a:pPr marL="285750" indent="-285750">
              <a:buFont typeface="Arial" panose="020B0604020202020204" pitchFamily="34" charset="0"/>
              <a:buChar char="•"/>
            </a:pPr>
            <a:r>
              <a:rPr lang="pt-PT" dirty="0" err="1">
                <a:solidFill>
                  <a:srgbClr val="002060"/>
                </a:solidFill>
                <a:latin typeface="Calibri" panose="020F0502020204030204" pitchFamily="34" charset="0"/>
                <a:cs typeface="Times New Roman" panose="02020603050405020304" pitchFamily="18" charset="0"/>
              </a:rPr>
              <a:t>The</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most</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exposed</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group</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is</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people</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living</a:t>
            </a:r>
            <a:r>
              <a:rPr lang="pt-PT" dirty="0">
                <a:solidFill>
                  <a:srgbClr val="002060"/>
                </a:solidFill>
                <a:latin typeface="Calibri" panose="020F0502020204030204" pitchFamily="34" charset="0"/>
                <a:cs typeface="Times New Roman" panose="02020603050405020304" pitchFamily="18" charset="0"/>
              </a:rPr>
              <a:t> in single </a:t>
            </a:r>
            <a:r>
              <a:rPr lang="pt-PT" dirty="0" err="1">
                <a:solidFill>
                  <a:srgbClr val="002060"/>
                </a:solidFill>
                <a:latin typeface="Calibri" panose="020F0502020204030204" pitchFamily="34" charset="0"/>
                <a:cs typeface="Times New Roman" panose="02020603050405020304" pitchFamily="18" charset="0"/>
              </a:rPr>
              <a:t>female-headed</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households</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When</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female-head</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is</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separated</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or</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divorced</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headcount</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poverty</a:t>
            </a:r>
            <a:r>
              <a:rPr lang="pt-PT" dirty="0">
                <a:solidFill>
                  <a:srgbClr val="002060"/>
                </a:solidFill>
                <a:latin typeface="Calibri" panose="020F0502020204030204" pitchFamily="34" charset="0"/>
                <a:cs typeface="Times New Roman" panose="02020603050405020304" pitchFamily="18" charset="0"/>
              </a:rPr>
              <a:t> </a:t>
            </a:r>
            <a:r>
              <a:rPr lang="pt-PT" dirty="0" err="1">
                <a:solidFill>
                  <a:srgbClr val="002060"/>
                </a:solidFill>
                <a:latin typeface="Calibri" panose="020F0502020204030204" pitchFamily="34" charset="0"/>
                <a:cs typeface="Times New Roman" panose="02020603050405020304" pitchFamily="18" charset="0"/>
              </a:rPr>
              <a:t>reaches</a:t>
            </a:r>
            <a:r>
              <a:rPr lang="pt-PT" dirty="0">
                <a:solidFill>
                  <a:srgbClr val="002060"/>
                </a:solidFill>
                <a:latin typeface="Calibri" panose="020F0502020204030204" pitchFamily="34" charset="0"/>
                <a:cs typeface="Times New Roman" panose="02020603050405020304" pitchFamily="18" charset="0"/>
              </a:rPr>
              <a:t> </a:t>
            </a:r>
            <a:r>
              <a:rPr lang="pt-PT">
                <a:solidFill>
                  <a:srgbClr val="002060"/>
                </a:solidFill>
                <a:latin typeface="Calibri" panose="020F0502020204030204" pitchFamily="34" charset="0"/>
                <a:cs typeface="Times New Roman" panose="02020603050405020304" pitchFamily="18" charset="0"/>
              </a:rPr>
              <a:t>59</a:t>
            </a:r>
            <a:r>
              <a:rPr lang="pt-PT" smtClean="0">
                <a:solidFill>
                  <a:srgbClr val="002060"/>
                </a:solidFill>
                <a:latin typeface="Calibri" panose="020F0502020204030204" pitchFamily="34" charset="0"/>
                <a:cs typeface="Times New Roman" panose="02020603050405020304" pitchFamily="18" charset="0"/>
              </a:rPr>
              <a:t>%</a:t>
            </a:r>
            <a:endParaRPr lang="pt-PT" dirty="0">
              <a:solidFill>
                <a:srgbClr val="002060"/>
              </a:solidFill>
              <a:latin typeface="Calibri" panose="020F0502020204030204" pitchFamily="34" charset="0"/>
              <a:cs typeface="Times New Roman" panose="02020603050405020304" pitchFamily="18" charset="0"/>
            </a:endParaRPr>
          </a:p>
          <a:p>
            <a:endParaRPr lang="en-US" dirty="0" smtClean="0">
              <a:solidFill>
                <a:srgbClr val="002060"/>
              </a:solidFill>
              <a:latin typeface="Calibri" panose="020F0502020204030204" pitchFamily="34" charset="0"/>
              <a:cs typeface="Times New Roman" panose="02020603050405020304" pitchFamily="18" charset="0"/>
            </a:endParaRPr>
          </a:p>
          <a:p>
            <a:endParaRPr lang="en-US" dirty="0" smtClean="0">
              <a:solidFill>
                <a:srgbClr val="002060"/>
              </a:solidFill>
            </a:endParaRPr>
          </a:p>
          <a:p>
            <a:r>
              <a:rPr lang="en-US" dirty="0">
                <a:solidFill>
                  <a:srgbClr val="002060"/>
                </a:solidFill>
              </a:rPr>
              <a:t/>
            </a:r>
            <a:br>
              <a:rPr lang="en-US" dirty="0">
                <a:solidFill>
                  <a:srgbClr val="002060"/>
                </a:solidFill>
              </a:rPr>
            </a:br>
            <a:endParaRPr lang="en-US" dirty="0" smtClean="0">
              <a:solidFill>
                <a:srgbClr val="002060"/>
              </a:solidFill>
            </a:endParaRPr>
          </a:p>
        </p:txBody>
      </p:sp>
      <p:sp>
        <p:nvSpPr>
          <p:cNvPr id="3" name="Slide Number Placeholder 2"/>
          <p:cNvSpPr>
            <a:spLocks noGrp="1"/>
          </p:cNvSpPr>
          <p:nvPr>
            <p:ph type="sldNum" sz="quarter" idx="12"/>
          </p:nvPr>
        </p:nvSpPr>
        <p:spPr/>
        <p:txBody>
          <a:bodyPr/>
          <a:lstStyle/>
          <a:p>
            <a:fld id="{0E0EC745-D00E-45A5-8156-72BA88DEEFB1}" type="slidenum">
              <a:rPr lang="en-US" smtClean="0"/>
              <a:t>4</a:t>
            </a:fld>
            <a:endParaRPr lang="en-US"/>
          </a:p>
        </p:txBody>
      </p:sp>
    </p:spTree>
    <p:extLst>
      <p:ext uri="{BB962C8B-B14F-4D97-AF65-F5344CB8AC3E}">
        <p14:creationId xmlns:p14="http://schemas.microsoft.com/office/powerpoint/2010/main" val="16124308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0EC745-D00E-45A5-8156-72BA88DEEFB1}" type="slidenum">
              <a:rPr lang="en-US" smtClean="0"/>
              <a:t>5</a:t>
            </a:fld>
            <a:endParaRPr lang="en-US"/>
          </a:p>
        </p:txBody>
      </p:sp>
      <p:pic>
        <p:nvPicPr>
          <p:cNvPr id="1025" name="Picture 4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406" y="1654627"/>
            <a:ext cx="6635931" cy="428080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43243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p:nvPr/>
        </p:nvSpPr>
        <p:spPr>
          <a:xfrm>
            <a:off x="1950720" y="675306"/>
            <a:ext cx="7881257" cy="461665"/>
          </a:xfrm>
          <a:prstGeom prst="rect">
            <a:avLst/>
          </a:prstGeom>
        </p:spPr>
        <p:txBody>
          <a:bodyPr wrap="square">
            <a:spAutoFit/>
          </a:bodyPr>
          <a:lstStyle/>
          <a:p>
            <a:pPr algn="ctr"/>
            <a:r>
              <a:rPr lang="en-US" sz="2400" dirty="0" smtClean="0">
                <a:solidFill>
                  <a:srgbClr val="002060"/>
                </a:solidFill>
              </a:rPr>
              <a:t>Mapping the PQG , the SCD priorities, and the CPF focus areas</a:t>
            </a:r>
            <a:endParaRPr lang="en-US" sz="2400" dirty="0">
              <a:solidFill>
                <a:srgbClr val="002060"/>
              </a:solidFill>
            </a:endParaRPr>
          </a:p>
        </p:txBody>
      </p:sp>
    </p:spTree>
    <p:extLst>
      <p:ext uri="{BB962C8B-B14F-4D97-AF65-F5344CB8AC3E}">
        <p14:creationId xmlns:p14="http://schemas.microsoft.com/office/powerpoint/2010/main" val="1282052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Text Placeholder 7"/>
          <p:cNvSpPr>
            <a:spLocks noGrp="1"/>
          </p:cNvSpPr>
          <p:nvPr>
            <p:ph type="body" idx="1"/>
          </p:nvPr>
        </p:nvSpPr>
        <p:spPr>
          <a:xfrm>
            <a:off x="1097280" y="1846052"/>
            <a:ext cx="3474720" cy="736282"/>
          </a:xfrm>
        </p:spPr>
        <p:txBody>
          <a:bodyPr>
            <a:normAutofit/>
          </a:bodyPr>
          <a:lstStyle/>
          <a:p>
            <a:pPr algn="ctr"/>
            <a:r>
              <a:rPr lang="en-US" sz="2200" b="1" dirty="0" smtClean="0">
                <a:solidFill>
                  <a:srgbClr val="002060"/>
                </a:solidFill>
              </a:rPr>
              <a:t>CPs</a:t>
            </a:r>
            <a:endParaRPr lang="en-US" sz="2200" b="1" dirty="0">
              <a:solidFill>
                <a:srgbClr val="002060"/>
              </a:solidFill>
            </a:endParaRPr>
          </a:p>
        </p:txBody>
      </p:sp>
      <p:sp>
        <p:nvSpPr>
          <p:cNvPr id="9" name="Content Placeholder 8"/>
          <p:cNvSpPr>
            <a:spLocks noGrp="1"/>
          </p:cNvSpPr>
          <p:nvPr>
            <p:ph sz="half" idx="2"/>
          </p:nvPr>
        </p:nvSpPr>
        <p:spPr>
          <a:xfrm>
            <a:off x="1097280" y="2582335"/>
            <a:ext cx="4937760" cy="3443996"/>
          </a:xfrm>
        </p:spPr>
        <p:txBody>
          <a:bodyPr/>
          <a:lstStyle/>
          <a:p>
            <a:pPr>
              <a:buFont typeface="Arial" panose="020B0604020202020204" pitchFamily="34" charset="0"/>
              <a:buChar char="•"/>
            </a:pPr>
            <a:r>
              <a:rPr lang="en-US" dirty="0" smtClean="0">
                <a:solidFill>
                  <a:srgbClr val="002060"/>
                </a:solidFill>
              </a:rPr>
              <a:t> 17 Objectives </a:t>
            </a:r>
            <a:endParaRPr lang="en-US" dirty="0">
              <a:solidFill>
                <a:srgbClr val="002060"/>
              </a:solidFill>
            </a:endParaRPr>
          </a:p>
          <a:p>
            <a:pPr>
              <a:buFont typeface="Arial" panose="020B0604020202020204" pitchFamily="34" charset="0"/>
              <a:buChar char="•"/>
            </a:pPr>
            <a:r>
              <a:rPr lang="en-US" dirty="0" smtClean="0">
                <a:solidFill>
                  <a:srgbClr val="002060"/>
                </a:solidFill>
              </a:rPr>
              <a:t> 30 Indicators</a:t>
            </a:r>
          </a:p>
          <a:p>
            <a:pPr>
              <a:buFont typeface="Arial" panose="020B0604020202020204" pitchFamily="34" charset="0"/>
              <a:buChar char="•"/>
            </a:pPr>
            <a:r>
              <a:rPr lang="en-US" dirty="0" smtClean="0">
                <a:solidFill>
                  <a:srgbClr val="002060"/>
                </a:solidFill>
              </a:rPr>
              <a:t> </a:t>
            </a:r>
            <a:r>
              <a:rPr lang="en-US" dirty="0">
                <a:solidFill>
                  <a:srgbClr val="002060"/>
                </a:solidFill>
              </a:rPr>
              <a:t>4</a:t>
            </a:r>
            <a:r>
              <a:rPr lang="en-US" dirty="0" smtClean="0">
                <a:solidFill>
                  <a:srgbClr val="002060"/>
                </a:solidFill>
              </a:rPr>
              <a:t> </a:t>
            </a:r>
            <a:r>
              <a:rPr lang="en-US" dirty="0">
                <a:solidFill>
                  <a:srgbClr val="002060"/>
                </a:solidFill>
              </a:rPr>
              <a:t>DPO </a:t>
            </a:r>
            <a:r>
              <a:rPr lang="en-US" dirty="0" smtClean="0">
                <a:solidFill>
                  <a:srgbClr val="002060"/>
                </a:solidFill>
              </a:rPr>
              <a:t>series</a:t>
            </a:r>
          </a:p>
          <a:p>
            <a:pPr>
              <a:buFont typeface="Arial" panose="020B0604020202020204" pitchFamily="34" charset="0"/>
              <a:buChar char="•"/>
            </a:pPr>
            <a:r>
              <a:rPr lang="en-US" dirty="0" smtClean="0">
                <a:solidFill>
                  <a:srgbClr val="002060"/>
                </a:solidFill>
              </a:rPr>
              <a:t> Few multisector projects</a:t>
            </a:r>
          </a:p>
          <a:p>
            <a:pPr>
              <a:buFont typeface="Arial" panose="020B0604020202020204" pitchFamily="34" charset="0"/>
              <a:buChar char="•"/>
            </a:pPr>
            <a:r>
              <a:rPr lang="en-US" dirty="0">
                <a:solidFill>
                  <a:srgbClr val="002060"/>
                </a:solidFill>
              </a:rPr>
              <a:t> </a:t>
            </a:r>
            <a:r>
              <a:rPr lang="en-US" dirty="0" smtClean="0">
                <a:solidFill>
                  <a:srgbClr val="002060"/>
                </a:solidFill>
              </a:rPr>
              <a:t>5-6% of lending in Agriculture</a:t>
            </a:r>
          </a:p>
          <a:p>
            <a:pPr>
              <a:buFont typeface="Arial" panose="020B0604020202020204" pitchFamily="34" charset="0"/>
              <a:buChar char="•"/>
            </a:pPr>
            <a:r>
              <a:rPr lang="en-US" dirty="0">
                <a:solidFill>
                  <a:srgbClr val="002060"/>
                </a:solidFill>
              </a:rPr>
              <a:t> </a:t>
            </a:r>
            <a:r>
              <a:rPr lang="en-US" dirty="0" smtClean="0">
                <a:solidFill>
                  <a:srgbClr val="002060"/>
                </a:solidFill>
              </a:rPr>
              <a:t>Education with focus on quantity</a:t>
            </a:r>
          </a:p>
          <a:p>
            <a:pPr>
              <a:buFont typeface="Arial" panose="020B0604020202020204" pitchFamily="34" charset="0"/>
              <a:buChar char="•"/>
            </a:pPr>
            <a:r>
              <a:rPr lang="en-US" dirty="0" smtClean="0">
                <a:solidFill>
                  <a:srgbClr val="002060"/>
                </a:solidFill>
              </a:rPr>
              <a:t> Transport sector with large infrastructure investments</a:t>
            </a:r>
            <a:endParaRPr lang="en-US" dirty="0">
              <a:solidFill>
                <a:srgbClr val="002060"/>
              </a:solidFill>
            </a:endParaRPr>
          </a:p>
          <a:p>
            <a:pPr marL="0" indent="0">
              <a:buNone/>
            </a:pPr>
            <a:endParaRPr lang="en-US" dirty="0">
              <a:solidFill>
                <a:srgbClr val="002060"/>
              </a:solidFill>
            </a:endParaRPr>
          </a:p>
        </p:txBody>
      </p:sp>
      <p:sp>
        <p:nvSpPr>
          <p:cNvPr id="10" name="Text Placeholder 9"/>
          <p:cNvSpPr>
            <a:spLocks noGrp="1"/>
          </p:cNvSpPr>
          <p:nvPr>
            <p:ph type="body" sz="quarter" idx="3"/>
          </p:nvPr>
        </p:nvSpPr>
        <p:spPr>
          <a:xfrm>
            <a:off x="6693408" y="1846052"/>
            <a:ext cx="2572512" cy="736282"/>
          </a:xfrm>
        </p:spPr>
        <p:txBody>
          <a:bodyPr>
            <a:normAutofit/>
          </a:bodyPr>
          <a:lstStyle/>
          <a:p>
            <a:pPr algn="ctr"/>
            <a:r>
              <a:rPr lang="en-US" sz="2200" b="1" dirty="0" smtClean="0">
                <a:solidFill>
                  <a:srgbClr val="002060"/>
                </a:solidFill>
              </a:rPr>
              <a:t>CPF</a:t>
            </a:r>
            <a:endParaRPr lang="en-US" sz="2200" b="1" dirty="0">
              <a:solidFill>
                <a:srgbClr val="002060"/>
              </a:solidFill>
            </a:endParaRPr>
          </a:p>
        </p:txBody>
      </p:sp>
      <p:sp>
        <p:nvSpPr>
          <p:cNvPr id="11" name="Content Placeholder 10"/>
          <p:cNvSpPr>
            <a:spLocks noGrp="1"/>
          </p:cNvSpPr>
          <p:nvPr>
            <p:ph sz="quarter" idx="4"/>
          </p:nvPr>
        </p:nvSpPr>
        <p:spPr>
          <a:xfrm>
            <a:off x="6374674" y="2582334"/>
            <a:ext cx="5303520" cy="3286760"/>
          </a:xfrm>
        </p:spPr>
        <p:txBody>
          <a:bodyPr>
            <a:normAutofit/>
          </a:bodyPr>
          <a:lstStyle/>
          <a:p>
            <a:pPr>
              <a:buFont typeface="Arial" panose="020B0604020202020204" pitchFamily="34" charset="0"/>
              <a:buChar char="•"/>
            </a:pPr>
            <a:r>
              <a:rPr lang="en-US" dirty="0" smtClean="0">
                <a:solidFill>
                  <a:srgbClr val="002060"/>
                </a:solidFill>
              </a:rPr>
              <a:t> 11 Objectives</a:t>
            </a:r>
          </a:p>
          <a:p>
            <a:pPr>
              <a:buFont typeface="Arial" panose="020B0604020202020204" pitchFamily="34" charset="0"/>
              <a:buChar char="•"/>
            </a:pPr>
            <a:r>
              <a:rPr lang="en-US" dirty="0" smtClean="0">
                <a:solidFill>
                  <a:srgbClr val="002060"/>
                </a:solidFill>
              </a:rPr>
              <a:t> 20 Indicators</a:t>
            </a:r>
          </a:p>
          <a:p>
            <a:pPr>
              <a:buFont typeface="Arial" panose="020B0604020202020204" pitchFamily="34" charset="0"/>
              <a:buChar char="•"/>
            </a:pPr>
            <a:r>
              <a:rPr lang="en-US" dirty="0">
                <a:solidFill>
                  <a:srgbClr val="002060"/>
                </a:solidFill>
              </a:rPr>
              <a:t> 2 thematic DPO </a:t>
            </a:r>
            <a:r>
              <a:rPr lang="en-US" dirty="0" smtClean="0">
                <a:solidFill>
                  <a:srgbClr val="002060"/>
                </a:solidFill>
              </a:rPr>
              <a:t>series</a:t>
            </a:r>
          </a:p>
          <a:p>
            <a:pPr>
              <a:buFont typeface="Arial" panose="020B0604020202020204" pitchFamily="34" charset="0"/>
              <a:buChar char="•"/>
            </a:pPr>
            <a:r>
              <a:rPr lang="en-US" dirty="0">
                <a:solidFill>
                  <a:srgbClr val="002060"/>
                </a:solidFill>
              </a:rPr>
              <a:t> </a:t>
            </a:r>
            <a:r>
              <a:rPr lang="en-US" dirty="0" smtClean="0">
                <a:solidFill>
                  <a:srgbClr val="002060"/>
                </a:solidFill>
              </a:rPr>
              <a:t>More projects with multisector approach</a:t>
            </a:r>
          </a:p>
          <a:p>
            <a:pPr>
              <a:buFont typeface="Arial" panose="020B0604020202020204" pitchFamily="34" charset="0"/>
              <a:buChar char="•"/>
            </a:pPr>
            <a:r>
              <a:rPr lang="en-US" dirty="0" smtClean="0">
                <a:solidFill>
                  <a:srgbClr val="002060"/>
                </a:solidFill>
              </a:rPr>
              <a:t> 15% of lending in Agriculture</a:t>
            </a:r>
          </a:p>
          <a:p>
            <a:pPr>
              <a:buFont typeface="Arial" panose="020B0604020202020204" pitchFamily="34" charset="0"/>
              <a:buChar char="•"/>
            </a:pPr>
            <a:r>
              <a:rPr lang="en-US" dirty="0" smtClean="0">
                <a:solidFill>
                  <a:srgbClr val="002060"/>
                </a:solidFill>
              </a:rPr>
              <a:t> Education with focus on quality</a:t>
            </a:r>
          </a:p>
          <a:p>
            <a:pPr>
              <a:buFont typeface="Arial" panose="020B0604020202020204" pitchFamily="34" charset="0"/>
              <a:buChar char="•"/>
            </a:pPr>
            <a:r>
              <a:rPr lang="en-US" dirty="0" smtClean="0">
                <a:solidFill>
                  <a:srgbClr val="002060"/>
                </a:solidFill>
              </a:rPr>
              <a:t> Transport sector with more rural infrastructure</a:t>
            </a:r>
          </a:p>
          <a:p>
            <a:pPr>
              <a:buFont typeface="Arial" panose="020B0604020202020204" pitchFamily="34" charset="0"/>
              <a:buChar char="•"/>
            </a:pPr>
            <a:endParaRPr lang="en-US" dirty="0">
              <a:solidFill>
                <a:srgbClr val="002060"/>
              </a:solidFill>
            </a:endParaRPr>
          </a:p>
          <a:p>
            <a:pPr>
              <a:buFont typeface="Arial" panose="020B0604020202020204" pitchFamily="34" charset="0"/>
              <a:buChar char="•"/>
            </a:pPr>
            <a:endParaRPr lang="en-US" dirty="0">
              <a:solidFill>
                <a:srgbClr val="002060"/>
              </a:solidFill>
            </a:endParaRPr>
          </a:p>
        </p:txBody>
      </p:sp>
      <p:sp>
        <p:nvSpPr>
          <p:cNvPr id="2" name="Slide Number Placeholder 1"/>
          <p:cNvSpPr>
            <a:spLocks noGrp="1"/>
          </p:cNvSpPr>
          <p:nvPr>
            <p:ph type="sldNum" sz="quarter" idx="12"/>
          </p:nvPr>
        </p:nvSpPr>
        <p:spPr/>
        <p:txBody>
          <a:bodyPr/>
          <a:lstStyle/>
          <a:p>
            <a:fld id="{0E0EC745-D00E-45A5-8156-72BA88DEEFB1}" type="slidenum">
              <a:rPr lang="en-US" smtClean="0"/>
              <a:t>6</a:t>
            </a:fld>
            <a:endParaRPr lang="en-US"/>
          </a:p>
        </p:txBody>
      </p:sp>
      <p:sp>
        <p:nvSpPr>
          <p:cNvPr id="6" name="Rectangle 5"/>
          <p:cNvSpPr/>
          <p:nvPr/>
        </p:nvSpPr>
        <p:spPr>
          <a:xfrm>
            <a:off x="3444637" y="793742"/>
            <a:ext cx="4918718" cy="492443"/>
          </a:xfrm>
          <a:prstGeom prst="rect">
            <a:avLst/>
          </a:prstGeom>
        </p:spPr>
        <p:txBody>
          <a:bodyPr wrap="none">
            <a:spAutoFit/>
          </a:bodyPr>
          <a:lstStyle/>
          <a:p>
            <a:pPr algn="ctr"/>
            <a:r>
              <a:rPr lang="en-US" sz="2600" dirty="0" smtClean="0">
                <a:solidFill>
                  <a:srgbClr val="002060"/>
                </a:solidFill>
              </a:rPr>
              <a:t>From CPS to CPF – enhancing focus</a:t>
            </a:r>
            <a:endParaRPr lang="en-US" sz="2600" dirty="0">
              <a:solidFill>
                <a:srgbClr val="002060"/>
              </a:solidFill>
            </a:endParaRPr>
          </a:p>
        </p:txBody>
      </p:sp>
    </p:spTree>
    <p:extLst>
      <p:ext uri="{BB962C8B-B14F-4D97-AF65-F5344CB8AC3E}">
        <p14:creationId xmlns:p14="http://schemas.microsoft.com/office/powerpoint/2010/main" val="634440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0EC745-D00E-45A5-8156-72BA88DEEFB1}" type="slidenum">
              <a:rPr lang="en-US" smtClean="0"/>
              <a:t>7</a:t>
            </a:fld>
            <a:endParaRPr lang="en-US"/>
          </a:p>
        </p:txBody>
      </p:sp>
      <p:sp>
        <p:nvSpPr>
          <p:cNvPr id="3" name="Rectangle 2"/>
          <p:cNvSpPr/>
          <p:nvPr/>
        </p:nvSpPr>
        <p:spPr>
          <a:xfrm>
            <a:off x="4349512" y="779809"/>
            <a:ext cx="3545266" cy="430887"/>
          </a:xfrm>
          <a:prstGeom prst="rect">
            <a:avLst/>
          </a:prstGeom>
        </p:spPr>
        <p:txBody>
          <a:bodyPr wrap="none">
            <a:spAutoFit/>
          </a:bodyPr>
          <a:lstStyle/>
          <a:p>
            <a:pPr algn="ctr"/>
            <a:r>
              <a:rPr lang="en-US" sz="2200" dirty="0" smtClean="0">
                <a:solidFill>
                  <a:srgbClr val="002060"/>
                </a:solidFill>
              </a:rPr>
              <a:t>CPF Objectives and Indicators</a:t>
            </a:r>
            <a:endParaRPr lang="en-US" sz="2200" dirty="0">
              <a:solidFill>
                <a:srgbClr val="00206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33134388"/>
              </p:ext>
            </p:extLst>
          </p:nvPr>
        </p:nvGraphicFramePr>
        <p:xfrm>
          <a:off x="1506583" y="1546980"/>
          <a:ext cx="8926286" cy="3870960"/>
        </p:xfrm>
        <a:graphic>
          <a:graphicData uri="http://schemas.openxmlformats.org/drawingml/2006/table">
            <a:tbl>
              <a:tblPr firstRow="1" bandRow="1">
                <a:tableStyleId>{5C22544A-7EE6-4342-B048-85BDC9FD1C3A}</a:tableStyleId>
              </a:tblPr>
              <a:tblGrid>
                <a:gridCol w="8926286"/>
              </a:tblGrid>
              <a:tr h="2731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Focus Area 1, Promoting Diversified Growth and Enhanced Productivity</a:t>
                      </a:r>
                      <a:endParaRPr lang="en-US" dirty="0">
                        <a:solidFill>
                          <a:srgbClr val="002060"/>
                        </a:solidFill>
                      </a:endParaRPr>
                    </a:p>
                  </a:txBody>
                  <a:tcPr>
                    <a:solidFill>
                      <a:schemeClr val="bg1">
                        <a:lumMod val="85000"/>
                      </a:schemeClr>
                    </a:solidFill>
                  </a:tcPr>
                </a:tc>
              </a:tr>
              <a:tr h="370840">
                <a:tc>
                  <a:txBody>
                    <a:bodyPr/>
                    <a:lstStyle/>
                    <a:p>
                      <a:pPr marL="342900" indent="-342900">
                        <a:buAutoNum type="arabicPeriod"/>
                      </a:pPr>
                      <a:r>
                        <a:rPr lang="en-US" dirty="0" smtClean="0">
                          <a:solidFill>
                            <a:srgbClr val="002060"/>
                          </a:solidFill>
                        </a:rPr>
                        <a:t>Increase agriculture</a:t>
                      </a:r>
                      <a:r>
                        <a:rPr lang="en-US" baseline="0" dirty="0" smtClean="0">
                          <a:solidFill>
                            <a:srgbClr val="002060"/>
                          </a:solidFill>
                        </a:rPr>
                        <a:t> growth including productivity and market participation</a:t>
                      </a:r>
                    </a:p>
                    <a:p>
                      <a:pPr marL="0" indent="0">
                        <a:buNone/>
                      </a:pPr>
                      <a:endParaRPr lang="en-US" baseline="0" dirty="0" smtClean="0">
                        <a:solidFill>
                          <a:srgbClr val="002060"/>
                        </a:solidFill>
                      </a:endParaRPr>
                    </a:p>
                    <a:p>
                      <a:pPr marL="800100" lvl="1" indent="-342900">
                        <a:buFont typeface="+mj-lt"/>
                        <a:buAutoNum type="alphaLcParenR"/>
                      </a:pPr>
                      <a:r>
                        <a:rPr lang="en-US" sz="1400" dirty="0" smtClean="0">
                          <a:solidFill>
                            <a:srgbClr val="002060"/>
                          </a:solidFill>
                        </a:rPr>
                        <a:t>Percentage of smallholder farmers marketing part of their</a:t>
                      </a:r>
                      <a:r>
                        <a:rPr lang="en-US" sz="1400" baseline="0" dirty="0" smtClean="0">
                          <a:solidFill>
                            <a:srgbClr val="002060"/>
                          </a:solidFill>
                        </a:rPr>
                        <a:t> production</a:t>
                      </a:r>
                    </a:p>
                    <a:p>
                      <a:pPr marL="800100" lvl="1" indent="-342900">
                        <a:buFont typeface="+mj-lt"/>
                        <a:buAutoNum type="alphaLcParenR"/>
                      </a:pPr>
                      <a:r>
                        <a:rPr lang="en-US" sz="1400" baseline="0" dirty="0" smtClean="0">
                          <a:solidFill>
                            <a:srgbClr val="002060"/>
                          </a:solidFill>
                        </a:rPr>
                        <a:t>Percentage of production marketed </a:t>
                      </a:r>
                    </a:p>
                    <a:p>
                      <a:pPr marL="800100" lvl="1" indent="-342900">
                        <a:buFont typeface="+mj-lt"/>
                        <a:buAutoNum type="alphaLcParenR"/>
                      </a:pPr>
                      <a:r>
                        <a:rPr lang="en-US" sz="1400" baseline="0" dirty="0" smtClean="0">
                          <a:solidFill>
                            <a:srgbClr val="002060"/>
                          </a:solidFill>
                        </a:rPr>
                        <a:t>Number of households and investors covered by formal land user rights</a:t>
                      </a:r>
                    </a:p>
                    <a:p>
                      <a:pPr marL="800100" lvl="1" indent="-342900">
                        <a:buFont typeface="+mj-lt"/>
                        <a:buAutoNum type="alphaLcParenR"/>
                      </a:pPr>
                      <a:r>
                        <a:rPr lang="en-US" sz="1400" baseline="0" dirty="0" smtClean="0">
                          <a:solidFill>
                            <a:srgbClr val="002060"/>
                          </a:solidFill>
                        </a:rPr>
                        <a:t>Number of farmers connected by agribusiness investments</a:t>
                      </a:r>
                      <a:endParaRPr lang="en-US" sz="1400" dirty="0">
                        <a:solidFill>
                          <a:srgbClr val="002060"/>
                        </a:solidFill>
                      </a:endParaRPr>
                    </a:p>
                  </a:txBody>
                  <a:tcPr>
                    <a:solidFill>
                      <a:schemeClr val="accent2">
                        <a:lumMod val="20000"/>
                        <a:lumOff val="80000"/>
                      </a:schemeClr>
                    </a:solidFill>
                  </a:tcPr>
                </a:tc>
              </a:tr>
              <a:tr h="370840">
                <a:tc>
                  <a:txBody>
                    <a:bodyPr/>
                    <a:lstStyle/>
                    <a:p>
                      <a:r>
                        <a:rPr lang="en-US" dirty="0" smtClean="0">
                          <a:solidFill>
                            <a:srgbClr val="002060"/>
                          </a:solidFill>
                        </a:rPr>
                        <a:t>2. Strengthen local private sector and improve access to finance</a:t>
                      </a:r>
                    </a:p>
                    <a:p>
                      <a:pPr marL="800100" lvl="1" indent="-342900">
                        <a:buFont typeface="+mj-lt"/>
                        <a:buAutoNum type="alphaLcParenR"/>
                      </a:pPr>
                      <a:endParaRPr lang="en-US" sz="1400" dirty="0" smtClean="0">
                        <a:solidFill>
                          <a:srgbClr val="002060"/>
                        </a:solidFill>
                      </a:endParaRPr>
                    </a:p>
                    <a:p>
                      <a:pPr marL="800100" lvl="1" indent="-342900">
                        <a:buFont typeface="+mj-lt"/>
                        <a:buAutoNum type="alphaLcParenR"/>
                      </a:pPr>
                      <a:r>
                        <a:rPr lang="en-US" sz="1400" dirty="0" smtClean="0">
                          <a:solidFill>
                            <a:srgbClr val="002060"/>
                          </a:solidFill>
                        </a:rPr>
                        <a:t>Number</a:t>
                      </a:r>
                      <a:r>
                        <a:rPr lang="en-US" sz="1400" baseline="0" dirty="0" smtClean="0">
                          <a:solidFill>
                            <a:srgbClr val="002060"/>
                          </a:solidFill>
                        </a:rPr>
                        <a:t> of jobs supported/generated</a:t>
                      </a:r>
                    </a:p>
                    <a:p>
                      <a:pPr marL="800100" lvl="1" indent="-342900">
                        <a:buFont typeface="+mj-lt"/>
                        <a:buAutoNum type="alphaLcParenR"/>
                      </a:pPr>
                      <a:r>
                        <a:rPr lang="en-US" sz="1400" baseline="0" dirty="0" smtClean="0">
                          <a:solidFill>
                            <a:srgbClr val="002060"/>
                          </a:solidFill>
                        </a:rPr>
                        <a:t>Number of MSME loans supported by private sector clients</a:t>
                      </a:r>
                      <a:endParaRPr lang="en-US" sz="1400" dirty="0" smtClean="0">
                        <a:solidFill>
                          <a:srgbClr val="002060"/>
                        </a:solidFill>
                      </a:endParaRPr>
                    </a:p>
                  </a:txBody>
                  <a:tcPr>
                    <a:solidFill>
                      <a:schemeClr val="accent2">
                        <a:lumMod val="20000"/>
                        <a:lumOff val="80000"/>
                      </a:schemeClr>
                    </a:solidFill>
                  </a:tcPr>
                </a:tc>
              </a:tr>
              <a:tr h="370840">
                <a:tc>
                  <a:txBody>
                    <a:bodyPr/>
                    <a:lstStyle/>
                    <a:p>
                      <a:r>
                        <a:rPr lang="en-US" dirty="0" smtClean="0">
                          <a:solidFill>
                            <a:srgbClr val="002060"/>
                          </a:solidFill>
                        </a:rPr>
                        <a:t>3. Expand access</a:t>
                      </a:r>
                      <a:r>
                        <a:rPr lang="en-US" baseline="0" dirty="0" smtClean="0">
                          <a:solidFill>
                            <a:srgbClr val="002060"/>
                          </a:solidFill>
                        </a:rPr>
                        <a:t> to reliable and efficient electricity supply</a:t>
                      </a:r>
                    </a:p>
                    <a:p>
                      <a:pPr marL="800100" lvl="1" indent="-342900">
                        <a:buFont typeface="+mj-lt"/>
                        <a:buAutoNum type="alphaLcParenR"/>
                      </a:pPr>
                      <a:endParaRPr lang="en-US" sz="1400" baseline="0" dirty="0" smtClean="0">
                        <a:solidFill>
                          <a:srgbClr val="002060"/>
                        </a:solidFill>
                      </a:endParaRPr>
                    </a:p>
                    <a:p>
                      <a:pPr marL="800100" lvl="1" indent="-342900">
                        <a:buFont typeface="+mj-lt"/>
                        <a:buAutoNum type="alphaLcParenR"/>
                      </a:pPr>
                      <a:r>
                        <a:rPr lang="en-US" sz="1400" baseline="0" dirty="0" smtClean="0">
                          <a:solidFill>
                            <a:srgbClr val="002060"/>
                          </a:solidFill>
                        </a:rPr>
                        <a:t>Average interruption frequency per year</a:t>
                      </a:r>
                    </a:p>
                    <a:p>
                      <a:pPr marL="800100" lvl="1" indent="-342900">
                        <a:buFont typeface="+mj-lt"/>
                        <a:buAutoNum type="alphaLcParenR"/>
                      </a:pPr>
                      <a:r>
                        <a:rPr lang="en-US" sz="1400" baseline="0" dirty="0" smtClean="0">
                          <a:solidFill>
                            <a:srgbClr val="002060"/>
                          </a:solidFill>
                        </a:rPr>
                        <a:t>Rate of electricity losses</a:t>
                      </a:r>
                      <a:endParaRPr lang="en-US" sz="1400" dirty="0">
                        <a:solidFill>
                          <a:srgbClr val="002060"/>
                        </a:solidFill>
                      </a:endParaRPr>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1557162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0EC745-D00E-45A5-8156-72BA88DEEFB1}" type="slidenum">
              <a:rPr lang="en-US" smtClean="0"/>
              <a:t>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143099571"/>
              </p:ext>
            </p:extLst>
          </p:nvPr>
        </p:nvGraphicFramePr>
        <p:xfrm>
          <a:off x="1210491" y="931863"/>
          <a:ext cx="9466218" cy="4785360"/>
        </p:xfrm>
        <a:graphic>
          <a:graphicData uri="http://schemas.openxmlformats.org/drawingml/2006/table">
            <a:tbl>
              <a:tblPr firstRow="1" bandRow="1">
                <a:tableStyleId>{5C22544A-7EE6-4342-B048-85BDC9FD1C3A}</a:tableStyleId>
              </a:tblPr>
              <a:tblGrid>
                <a:gridCol w="9466218"/>
              </a:tblGrid>
              <a:tr h="2731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Focus Area 2,</a:t>
                      </a:r>
                      <a:r>
                        <a:rPr lang="en-US" baseline="0" dirty="0" smtClean="0">
                          <a:solidFill>
                            <a:srgbClr val="002060"/>
                          </a:solidFill>
                        </a:rPr>
                        <a:t>  Inclusiveness and Human Capital</a:t>
                      </a:r>
                      <a:endParaRPr lang="en-US" dirty="0">
                        <a:solidFill>
                          <a:srgbClr val="002060"/>
                        </a:solidFill>
                      </a:endParaRPr>
                    </a:p>
                  </a:txBody>
                  <a:tcPr>
                    <a:solidFill>
                      <a:schemeClr val="bg1">
                        <a:lumMod val="85000"/>
                      </a:schemeClr>
                    </a:solidFill>
                  </a:tcPr>
                </a:tc>
              </a:tr>
              <a:tr h="370840">
                <a:tc>
                  <a:txBody>
                    <a:bodyPr/>
                    <a:lstStyle/>
                    <a:p>
                      <a:pPr marL="0" indent="0">
                        <a:buNone/>
                      </a:pPr>
                      <a:r>
                        <a:rPr lang="en-US" dirty="0" smtClean="0">
                          <a:solidFill>
                            <a:srgbClr val="002060"/>
                          </a:solidFill>
                        </a:rPr>
                        <a:t>4.  Enhancing the skills base</a:t>
                      </a:r>
                      <a:endParaRPr lang="en-US" baseline="0" dirty="0" smtClean="0">
                        <a:solidFill>
                          <a:srgbClr val="002060"/>
                        </a:solidFill>
                      </a:endParaRPr>
                    </a:p>
                    <a:p>
                      <a:pPr marL="0" indent="0">
                        <a:buNone/>
                      </a:pPr>
                      <a:endParaRPr lang="en-US" baseline="0" dirty="0" smtClean="0">
                        <a:solidFill>
                          <a:srgbClr val="002060"/>
                        </a:solidFill>
                      </a:endParaRPr>
                    </a:p>
                    <a:p>
                      <a:pPr marL="800100" lvl="1" indent="-342900">
                        <a:buFont typeface="+mj-lt"/>
                        <a:buAutoNum type="alphaLcParenR"/>
                      </a:pPr>
                      <a:r>
                        <a:rPr lang="en-US" sz="1400" dirty="0" smtClean="0">
                          <a:solidFill>
                            <a:srgbClr val="002060"/>
                          </a:solidFill>
                        </a:rPr>
                        <a:t>Primary completion rate</a:t>
                      </a:r>
                    </a:p>
                    <a:p>
                      <a:pPr marL="800100" lvl="1" indent="-342900">
                        <a:buFont typeface="+mj-lt"/>
                        <a:buAutoNum type="alphaLcParenR"/>
                      </a:pPr>
                      <a:r>
                        <a:rPr lang="en-US" sz="1400" baseline="0" dirty="0" smtClean="0">
                          <a:solidFill>
                            <a:srgbClr val="002060"/>
                          </a:solidFill>
                        </a:rPr>
                        <a:t>Research institutions/organizations or companies partnering with targeted researchers</a:t>
                      </a:r>
                    </a:p>
                    <a:p>
                      <a:pPr marL="800100" lvl="1" indent="-342900">
                        <a:buFont typeface="+mj-lt"/>
                        <a:buAutoNum type="alphaLcParenR"/>
                      </a:pPr>
                      <a:r>
                        <a:rPr lang="en-US" sz="1400" baseline="0" dirty="0" smtClean="0">
                          <a:solidFill>
                            <a:srgbClr val="002060"/>
                          </a:solidFill>
                        </a:rPr>
                        <a:t>Matching grants with skills development deployed at MSMEs to promote access to business development services and access to credit</a:t>
                      </a:r>
                      <a:endParaRPr lang="en-US" sz="1400" dirty="0">
                        <a:solidFill>
                          <a:srgbClr val="002060"/>
                        </a:solidFill>
                      </a:endParaRPr>
                    </a:p>
                  </a:txBody>
                  <a:tcPr>
                    <a:solidFill>
                      <a:schemeClr val="accent2">
                        <a:lumMod val="20000"/>
                        <a:lumOff val="80000"/>
                      </a:schemeClr>
                    </a:solidFill>
                  </a:tcPr>
                </a:tc>
              </a:tr>
              <a:tr h="370840">
                <a:tc>
                  <a:txBody>
                    <a:bodyPr/>
                    <a:lstStyle/>
                    <a:p>
                      <a:r>
                        <a:rPr lang="en-US" dirty="0" smtClean="0">
                          <a:solidFill>
                            <a:srgbClr val="002060"/>
                          </a:solidFill>
                        </a:rPr>
                        <a:t>5.</a:t>
                      </a:r>
                      <a:r>
                        <a:rPr lang="en-US" baseline="0" dirty="0" smtClean="0">
                          <a:solidFill>
                            <a:srgbClr val="002060"/>
                          </a:solidFill>
                        </a:rPr>
                        <a:t>  </a:t>
                      </a:r>
                      <a:r>
                        <a:rPr lang="en-US" dirty="0" smtClean="0">
                          <a:solidFill>
                            <a:srgbClr val="002060"/>
                          </a:solidFill>
                        </a:rPr>
                        <a:t>Improve health service delivery for the most vulnerable</a:t>
                      </a:r>
                      <a:br>
                        <a:rPr lang="en-US" dirty="0" smtClean="0">
                          <a:solidFill>
                            <a:srgbClr val="002060"/>
                          </a:solidFill>
                        </a:rPr>
                      </a:br>
                      <a:endParaRPr lang="en-US" dirty="0" smtClean="0">
                        <a:solidFill>
                          <a:srgbClr val="002060"/>
                        </a:solidFill>
                      </a:endParaRPr>
                    </a:p>
                    <a:p>
                      <a:pPr marL="800100" lvl="1" indent="-342900">
                        <a:buFont typeface="+mj-lt"/>
                        <a:buAutoNum type="alphaLcParenR"/>
                      </a:pPr>
                      <a:r>
                        <a:rPr lang="en-US" sz="1400" baseline="0" dirty="0" smtClean="0">
                          <a:solidFill>
                            <a:srgbClr val="002060"/>
                          </a:solidFill>
                        </a:rPr>
                        <a:t>Coverage of institutional deliveries</a:t>
                      </a:r>
                    </a:p>
                    <a:p>
                      <a:pPr marL="800100" lvl="1" indent="-342900">
                        <a:buFont typeface="+mj-lt"/>
                        <a:buAutoNum type="alphaLcParenR"/>
                      </a:pPr>
                      <a:r>
                        <a:rPr lang="en-US" sz="1400" baseline="0" dirty="0" smtClean="0">
                          <a:solidFill>
                            <a:srgbClr val="002060"/>
                          </a:solidFill>
                        </a:rPr>
                        <a:t>Contraception prevalence rate</a:t>
                      </a:r>
                      <a:endParaRPr lang="en-US" sz="1400" dirty="0" smtClean="0">
                        <a:solidFill>
                          <a:srgbClr val="002060"/>
                        </a:solidFill>
                      </a:endParaRPr>
                    </a:p>
                  </a:txBody>
                  <a:tcPr>
                    <a:solidFill>
                      <a:schemeClr val="accent2">
                        <a:lumMod val="20000"/>
                        <a:lumOff val="80000"/>
                      </a:schemeClr>
                    </a:solidFill>
                  </a:tcPr>
                </a:tc>
              </a:tr>
              <a:tr h="370840">
                <a:tc>
                  <a:txBody>
                    <a:bodyPr/>
                    <a:lstStyle/>
                    <a:p>
                      <a:pPr marL="342900" indent="-342900">
                        <a:buAutoNum type="arabicPeriod" startAt="6"/>
                      </a:pPr>
                      <a:r>
                        <a:rPr lang="en-US" dirty="0" smtClean="0">
                          <a:solidFill>
                            <a:srgbClr val="002060"/>
                          </a:solidFill>
                        </a:rPr>
                        <a:t>Extend coverage of social</a:t>
                      </a:r>
                      <a:r>
                        <a:rPr lang="en-US" baseline="0" dirty="0" smtClean="0">
                          <a:solidFill>
                            <a:srgbClr val="002060"/>
                          </a:solidFill>
                        </a:rPr>
                        <a:t> protection programs as a means to contribute to productive inclusion</a:t>
                      </a:r>
                      <a:endParaRPr lang="en-US" dirty="0" smtClean="0">
                        <a:solidFill>
                          <a:srgbClr val="002060"/>
                        </a:solidFill>
                      </a:endParaRPr>
                    </a:p>
                    <a:p>
                      <a:pPr marL="800100" lvl="1" indent="-342900">
                        <a:buFont typeface="+mj-lt"/>
                        <a:buAutoNum type="alphaLcParenR"/>
                      </a:pPr>
                      <a:endParaRPr lang="en-US" sz="1400" baseline="0" dirty="0" smtClean="0">
                        <a:solidFill>
                          <a:srgbClr val="002060"/>
                        </a:solidFill>
                      </a:endParaRPr>
                    </a:p>
                    <a:p>
                      <a:pPr marL="800100" lvl="1" indent="-342900">
                        <a:buFont typeface="+mj-lt"/>
                        <a:buAutoNum type="alphaLcParenR"/>
                      </a:pPr>
                      <a:r>
                        <a:rPr lang="en-US" sz="1400" baseline="0" dirty="0" smtClean="0">
                          <a:solidFill>
                            <a:srgbClr val="002060"/>
                          </a:solidFill>
                        </a:rPr>
                        <a:t>Percentage of extreme poor covered by safety nets programs</a:t>
                      </a:r>
                      <a:endParaRPr lang="en-US" sz="1400" dirty="0">
                        <a:solidFill>
                          <a:srgbClr val="002060"/>
                        </a:solidFill>
                      </a:endParaRPr>
                    </a:p>
                  </a:txBody>
                  <a:tcPr>
                    <a:solidFill>
                      <a:schemeClr val="accent2">
                        <a:lumMod val="20000"/>
                        <a:lumOff val="80000"/>
                      </a:schemeClr>
                    </a:solidFill>
                  </a:tcPr>
                </a:tc>
              </a:tr>
              <a:tr h="370840">
                <a:tc>
                  <a:txBody>
                    <a:bodyPr/>
                    <a:lstStyle/>
                    <a:p>
                      <a:pPr marL="342900" lvl="0" indent="-342900">
                        <a:buFont typeface="+mj-lt"/>
                        <a:buAutoNum type="arabicPeriod" startAt="7"/>
                      </a:pPr>
                      <a:r>
                        <a:rPr lang="en-US" sz="1800" dirty="0" smtClean="0">
                          <a:solidFill>
                            <a:srgbClr val="002060"/>
                          </a:solidFill>
                        </a:rPr>
                        <a:t>Improve</a:t>
                      </a:r>
                      <a:r>
                        <a:rPr lang="en-US" sz="1800" baseline="0" dirty="0" smtClean="0">
                          <a:solidFill>
                            <a:srgbClr val="002060"/>
                          </a:solidFill>
                        </a:rPr>
                        <a:t> access to water and sanitation services</a:t>
                      </a:r>
                    </a:p>
                    <a:p>
                      <a:pPr marL="0" lvl="0" indent="0">
                        <a:buFont typeface="+mj-lt"/>
                        <a:buNone/>
                      </a:pPr>
                      <a:endParaRPr lang="en-US" sz="1800" baseline="0" dirty="0" smtClean="0">
                        <a:solidFill>
                          <a:srgbClr val="002060"/>
                        </a:solidFill>
                      </a:endParaRPr>
                    </a:p>
                    <a:p>
                      <a:pPr marL="800100" lvl="1" indent="-342900">
                        <a:buFont typeface="+mj-lt"/>
                        <a:buAutoNum type="alphaLcParenR"/>
                      </a:pPr>
                      <a:r>
                        <a:rPr lang="en-US" sz="1400" dirty="0" smtClean="0">
                          <a:solidFill>
                            <a:srgbClr val="002060"/>
                          </a:solidFill>
                        </a:rPr>
                        <a:t>Percentage of urban</a:t>
                      </a:r>
                      <a:r>
                        <a:rPr lang="en-US" sz="1400" baseline="0" dirty="0" smtClean="0">
                          <a:solidFill>
                            <a:srgbClr val="002060"/>
                          </a:solidFill>
                        </a:rPr>
                        <a:t> population with access to improved water supply services</a:t>
                      </a:r>
                    </a:p>
                    <a:p>
                      <a:pPr marL="800100" lvl="1" indent="-342900">
                        <a:buFont typeface="+mj-lt"/>
                        <a:buAutoNum type="alphaLcParenR"/>
                      </a:pPr>
                      <a:r>
                        <a:rPr lang="en-US" sz="1400" dirty="0" smtClean="0">
                          <a:solidFill>
                            <a:srgbClr val="002060"/>
                          </a:solidFill>
                        </a:rPr>
                        <a:t>Percentage of urban</a:t>
                      </a:r>
                      <a:r>
                        <a:rPr lang="en-US" sz="1400" baseline="0" dirty="0" smtClean="0">
                          <a:solidFill>
                            <a:srgbClr val="002060"/>
                          </a:solidFill>
                        </a:rPr>
                        <a:t> population with improved access to sanitation services</a:t>
                      </a:r>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2752429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0EC745-D00E-45A5-8156-72BA88DEEFB1}" type="slidenum">
              <a:rPr lang="en-US" smtClean="0"/>
              <a:t>9</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188577056"/>
              </p:ext>
            </p:extLst>
          </p:nvPr>
        </p:nvGraphicFramePr>
        <p:xfrm>
          <a:off x="1210491" y="931863"/>
          <a:ext cx="9466218" cy="4846320"/>
        </p:xfrm>
        <a:graphic>
          <a:graphicData uri="http://schemas.openxmlformats.org/drawingml/2006/table">
            <a:tbl>
              <a:tblPr firstRow="1" bandRow="1">
                <a:tableStyleId>{5C22544A-7EE6-4342-B048-85BDC9FD1C3A}</a:tableStyleId>
              </a:tblPr>
              <a:tblGrid>
                <a:gridCol w="9466218"/>
              </a:tblGrid>
              <a:tr h="2731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2060"/>
                          </a:solidFill>
                        </a:rPr>
                        <a:t>Focus Area 3,</a:t>
                      </a:r>
                      <a:r>
                        <a:rPr lang="en-US" baseline="0" dirty="0" smtClean="0">
                          <a:solidFill>
                            <a:srgbClr val="002060"/>
                          </a:solidFill>
                        </a:rPr>
                        <a:t>  Enhancing Sustainability</a:t>
                      </a:r>
                      <a:endParaRPr lang="en-US" dirty="0">
                        <a:solidFill>
                          <a:srgbClr val="002060"/>
                        </a:solidFill>
                      </a:endParaRPr>
                    </a:p>
                  </a:txBody>
                  <a:tcPr>
                    <a:solidFill>
                      <a:schemeClr val="bg1">
                        <a:lumMod val="85000"/>
                      </a:schemeClr>
                    </a:solidFill>
                  </a:tcPr>
                </a:tc>
              </a:tr>
              <a:tr h="370840">
                <a:tc>
                  <a:txBody>
                    <a:bodyPr/>
                    <a:lstStyle/>
                    <a:p>
                      <a:pPr marL="0" indent="0">
                        <a:buNone/>
                      </a:pPr>
                      <a:r>
                        <a:rPr lang="en-US" dirty="0" smtClean="0">
                          <a:solidFill>
                            <a:srgbClr val="002060"/>
                          </a:solidFill>
                        </a:rPr>
                        <a:t>8.  Improve public debt and fiscal</a:t>
                      </a:r>
                      <a:r>
                        <a:rPr lang="en-US" baseline="0" dirty="0" smtClean="0">
                          <a:solidFill>
                            <a:srgbClr val="002060"/>
                          </a:solidFill>
                        </a:rPr>
                        <a:t> risk management</a:t>
                      </a:r>
                    </a:p>
                    <a:p>
                      <a:pPr marL="0" indent="0">
                        <a:buNone/>
                      </a:pPr>
                      <a:endParaRPr lang="en-US" baseline="0" dirty="0" smtClean="0">
                        <a:solidFill>
                          <a:srgbClr val="002060"/>
                        </a:solidFill>
                      </a:endParaRPr>
                    </a:p>
                    <a:p>
                      <a:pPr marL="800100" lvl="1" indent="-342900">
                        <a:buFont typeface="+mj-lt"/>
                        <a:buAutoNum type="alphaLcParenR"/>
                      </a:pPr>
                      <a:r>
                        <a:rPr lang="en-US" sz="1400" dirty="0" smtClean="0">
                          <a:solidFill>
                            <a:srgbClr val="002060"/>
                          </a:solidFill>
                        </a:rPr>
                        <a:t>Fiscal</a:t>
                      </a:r>
                      <a:r>
                        <a:rPr lang="en-US" sz="1400" baseline="0" dirty="0" smtClean="0">
                          <a:solidFill>
                            <a:srgbClr val="002060"/>
                          </a:solidFill>
                        </a:rPr>
                        <a:t> deficit</a:t>
                      </a:r>
                    </a:p>
                    <a:p>
                      <a:pPr marL="800100" lvl="1" indent="-342900">
                        <a:buFont typeface="+mj-lt"/>
                        <a:buAutoNum type="alphaLcParenR"/>
                      </a:pPr>
                      <a:r>
                        <a:rPr lang="en-US" sz="1400" baseline="0" dirty="0" smtClean="0">
                          <a:solidFill>
                            <a:srgbClr val="002060"/>
                          </a:solidFill>
                        </a:rPr>
                        <a:t>Total nominal public debt</a:t>
                      </a:r>
                    </a:p>
                    <a:p>
                      <a:pPr marL="800100" lvl="1" indent="-342900">
                        <a:buFont typeface="+mj-lt"/>
                        <a:buAutoNum type="alphaLcParenR"/>
                      </a:pPr>
                      <a:r>
                        <a:rPr lang="en-US" sz="1400" baseline="0" dirty="0" smtClean="0">
                          <a:solidFill>
                            <a:srgbClr val="002060"/>
                          </a:solidFill>
                        </a:rPr>
                        <a:t>Number of financial protection instruments available</a:t>
                      </a:r>
                    </a:p>
                    <a:p>
                      <a:pPr marL="800100" lvl="1" indent="-342900">
                        <a:buFont typeface="+mj-lt"/>
                        <a:buAutoNum type="alphaLcParenR"/>
                      </a:pPr>
                      <a:r>
                        <a:rPr lang="en-US" sz="1400" baseline="0" dirty="0" smtClean="0">
                          <a:solidFill>
                            <a:srgbClr val="002060"/>
                          </a:solidFill>
                        </a:rPr>
                        <a:t>Strengthened institutions for management of mining and hydrocarbon sectors and resources</a:t>
                      </a:r>
                      <a:endParaRPr lang="en-US" sz="1400" dirty="0">
                        <a:solidFill>
                          <a:srgbClr val="002060"/>
                        </a:solidFill>
                      </a:endParaRPr>
                    </a:p>
                  </a:txBody>
                  <a:tcPr>
                    <a:solidFill>
                      <a:schemeClr val="accent2">
                        <a:lumMod val="20000"/>
                        <a:lumOff val="80000"/>
                      </a:schemeClr>
                    </a:solidFill>
                  </a:tcPr>
                </a:tc>
              </a:tr>
              <a:tr h="370840">
                <a:tc>
                  <a:txBody>
                    <a:bodyPr/>
                    <a:lstStyle/>
                    <a:p>
                      <a:r>
                        <a:rPr lang="en-US" baseline="0" dirty="0" smtClean="0">
                          <a:solidFill>
                            <a:srgbClr val="002060"/>
                          </a:solidFill>
                        </a:rPr>
                        <a:t>9.  Boost benefits to local communities from management of natural resources</a:t>
                      </a:r>
                      <a:r>
                        <a:rPr lang="en-US" dirty="0" smtClean="0">
                          <a:solidFill>
                            <a:srgbClr val="002060"/>
                          </a:solidFill>
                        </a:rPr>
                        <a:t/>
                      </a:r>
                      <a:br>
                        <a:rPr lang="en-US" dirty="0" smtClean="0">
                          <a:solidFill>
                            <a:srgbClr val="002060"/>
                          </a:solidFill>
                        </a:rPr>
                      </a:br>
                      <a:endParaRPr lang="en-US" dirty="0" smtClean="0">
                        <a:solidFill>
                          <a:srgbClr val="002060"/>
                        </a:solidFill>
                      </a:endParaRPr>
                    </a:p>
                    <a:p>
                      <a:pPr marL="800100" lvl="1" indent="-342900">
                        <a:buFont typeface="+mj-lt"/>
                        <a:buAutoNum type="alphaLcParenR"/>
                      </a:pPr>
                      <a:r>
                        <a:rPr lang="en-US" sz="1400" baseline="0" dirty="0" smtClean="0">
                          <a:solidFill>
                            <a:srgbClr val="002060"/>
                          </a:solidFill>
                        </a:rPr>
                        <a:t>Average increase in economic benefits of communities targeted by natural resources management interventions</a:t>
                      </a:r>
                      <a:endParaRPr lang="en-US" sz="1400" dirty="0" smtClean="0">
                        <a:solidFill>
                          <a:srgbClr val="002060"/>
                        </a:solidFill>
                      </a:endParaRPr>
                    </a:p>
                  </a:txBody>
                  <a:tcPr>
                    <a:solidFill>
                      <a:schemeClr val="accent2">
                        <a:lumMod val="20000"/>
                        <a:lumOff val="80000"/>
                      </a:schemeClr>
                    </a:solidFill>
                  </a:tcPr>
                </a:tc>
              </a:tr>
              <a:tr h="370840">
                <a:tc>
                  <a:txBody>
                    <a:bodyPr/>
                    <a:lstStyle/>
                    <a:p>
                      <a:pPr marL="0" indent="0">
                        <a:buNone/>
                      </a:pPr>
                      <a:r>
                        <a:rPr lang="en-US" dirty="0" smtClean="0">
                          <a:solidFill>
                            <a:srgbClr val="002060"/>
                          </a:solidFill>
                        </a:rPr>
                        <a:t>10.  Strengthen</a:t>
                      </a:r>
                      <a:r>
                        <a:rPr lang="en-US" baseline="0" dirty="0" smtClean="0">
                          <a:solidFill>
                            <a:srgbClr val="002060"/>
                          </a:solidFill>
                        </a:rPr>
                        <a:t> climate resilience and Disaster Risk Management</a:t>
                      </a:r>
                      <a:br>
                        <a:rPr lang="en-US" baseline="0" dirty="0" smtClean="0">
                          <a:solidFill>
                            <a:srgbClr val="002060"/>
                          </a:solidFill>
                        </a:rPr>
                      </a:br>
                      <a:endParaRPr lang="en-US" baseline="0" dirty="0" smtClean="0">
                        <a:solidFill>
                          <a:srgbClr val="002060"/>
                        </a:solidFill>
                      </a:endParaRPr>
                    </a:p>
                    <a:p>
                      <a:pPr marL="800100" lvl="1" indent="-342900">
                        <a:buFont typeface="+mj-lt"/>
                        <a:buAutoNum type="alphaLcParenR"/>
                      </a:pPr>
                      <a:r>
                        <a:rPr lang="en-US" sz="1400" baseline="0" dirty="0" smtClean="0">
                          <a:solidFill>
                            <a:srgbClr val="002060"/>
                          </a:solidFill>
                        </a:rPr>
                        <a:t>Early Warning Systems operational for the Limpopo and Zambezi River Basin</a:t>
                      </a:r>
                    </a:p>
                    <a:p>
                      <a:pPr marL="800100" lvl="1" indent="-342900">
                        <a:buFont typeface="+mj-lt"/>
                        <a:buAutoNum type="alphaLcParenR"/>
                      </a:pPr>
                      <a:r>
                        <a:rPr lang="en-US" sz="1400" baseline="0" dirty="0" smtClean="0">
                          <a:solidFill>
                            <a:srgbClr val="002060"/>
                          </a:solidFill>
                        </a:rPr>
                        <a:t>Number of sectoral planning instruments integrating climate adaptation and resilience</a:t>
                      </a:r>
                      <a:endParaRPr lang="en-US" sz="1400" dirty="0">
                        <a:solidFill>
                          <a:srgbClr val="002060"/>
                        </a:solidFill>
                      </a:endParaRPr>
                    </a:p>
                  </a:txBody>
                  <a:tcPr>
                    <a:solidFill>
                      <a:schemeClr val="accent2">
                        <a:lumMod val="20000"/>
                        <a:lumOff val="80000"/>
                      </a:schemeClr>
                    </a:solidFill>
                  </a:tcPr>
                </a:tc>
              </a:tr>
              <a:tr h="370840">
                <a:tc>
                  <a:txBody>
                    <a:bodyPr/>
                    <a:lstStyle/>
                    <a:p>
                      <a:pPr marL="0" lvl="0" indent="0">
                        <a:buFont typeface="+mj-lt"/>
                        <a:buNone/>
                      </a:pPr>
                      <a:r>
                        <a:rPr lang="en-US" sz="1800" dirty="0" smtClean="0">
                          <a:solidFill>
                            <a:srgbClr val="002060"/>
                          </a:solidFill>
                        </a:rPr>
                        <a:t>11.  Promote inclusive urbanization and decentralization</a:t>
                      </a:r>
                    </a:p>
                    <a:p>
                      <a:pPr marL="342900" lvl="0" indent="-342900">
                        <a:buFont typeface="+mj-lt"/>
                        <a:buAutoNum type="arabicPeriod" startAt="7"/>
                      </a:pPr>
                      <a:endParaRPr lang="en-US" sz="1800" baseline="0" dirty="0" smtClean="0">
                        <a:solidFill>
                          <a:srgbClr val="002060"/>
                        </a:solidFill>
                      </a:endParaRPr>
                    </a:p>
                    <a:p>
                      <a:pPr marL="800100" lvl="1" indent="-342900">
                        <a:buFont typeface="+mj-lt"/>
                        <a:buAutoNum type="alphaLcParenR"/>
                      </a:pPr>
                      <a:r>
                        <a:rPr lang="en-US" sz="1400" dirty="0" smtClean="0">
                          <a:solidFill>
                            <a:srgbClr val="002060"/>
                          </a:solidFill>
                        </a:rPr>
                        <a:t>Accumulated</a:t>
                      </a:r>
                      <a:r>
                        <a:rPr lang="en-US" sz="1400" baseline="0" dirty="0" smtClean="0">
                          <a:solidFill>
                            <a:srgbClr val="002060"/>
                          </a:solidFill>
                        </a:rPr>
                        <a:t> increase in municipal and district own revenue</a:t>
                      </a:r>
                    </a:p>
                    <a:p>
                      <a:pPr marL="800100" lvl="1" indent="-342900">
                        <a:buFont typeface="+mj-lt"/>
                        <a:buAutoNum type="alphaLcParenR"/>
                      </a:pPr>
                      <a:r>
                        <a:rPr lang="en-US" sz="1400" baseline="0" dirty="0" smtClean="0">
                          <a:solidFill>
                            <a:srgbClr val="002060"/>
                          </a:solidFill>
                        </a:rPr>
                        <a:t>Accumulated increase in municipal investments in informal urban settlements</a:t>
                      </a:r>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2660131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1386</TotalTime>
  <Words>684</Words>
  <Application>Microsoft Office PowerPoint</Application>
  <PresentationFormat>Widescreen</PresentationFormat>
  <Paragraphs>225</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Times New Roman</vt:lpstr>
      <vt:lpstr>Retrospect</vt:lpstr>
      <vt:lpstr>Country Partnership Framework for  The Republic of Mozambique  FY2016-FY2020   Succeeding the Country Partnership Strategy FY2012-FY2015   </vt:lpstr>
      <vt:lpstr>Foundations of the Country Partnership Framework (CPF)</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Tine Anbaek</dc:creator>
  <cp:lastModifiedBy>Tine Anbaek</cp:lastModifiedBy>
  <cp:revision>83</cp:revision>
  <cp:lastPrinted>2016-01-25T09:36:40Z</cp:lastPrinted>
  <dcterms:created xsi:type="dcterms:W3CDTF">2016-01-13T15:04:23Z</dcterms:created>
  <dcterms:modified xsi:type="dcterms:W3CDTF">2016-03-21T14:00:27Z</dcterms:modified>
</cp:coreProperties>
</file>