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9C03E-62E5-4553-BAB0-57C4525B380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31BAA-803F-4CCC-A87A-9423DAB96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32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951A7-92CE-4BD1-8198-5AA0417E19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80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951A7-92CE-4BD1-8198-5AA0417E19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13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951A7-92CE-4BD1-8198-5AA0417E19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9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951A7-92CE-4BD1-8198-5AA0417E19B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46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F28C-3E5F-4AC2-8343-EF5E63572F95}" type="datetime1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CFEB-48E1-4A32-B75C-40CD5E83B61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" y="6161454"/>
            <a:ext cx="779585" cy="649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AE10-CF5B-463D-B841-0CB7C85DB49F}" type="datetime1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CFEB-48E1-4A32-B75C-40CD5E83B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C95C-7673-4BE0-B217-D18C42A31889}" type="datetime1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CFEB-48E1-4A32-B75C-40CD5E83B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881B-6033-4FD9-8313-09158D8BE833}" type="datetime1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CFEB-48E1-4A32-B75C-40CD5E83B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6FE-562A-4185-B1B0-197EBF688F23}" type="datetime1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CFEB-48E1-4A32-B75C-40CD5E83B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395F-0E0E-414C-9A07-8E12E8A5A959}" type="datetime1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CFEB-48E1-4A32-B75C-40CD5E83B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C60E8-0E46-4F87-9776-857C1BE3EA31}" type="datetime1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CFEB-48E1-4A32-B75C-40CD5E83B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4BA8-9B3D-4991-BBF6-FC07ECE181E1}" type="datetime1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CFEB-48E1-4A32-B75C-40CD5E83B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A3A40-91B5-438B-A586-1F60738EDEEF}" type="datetime1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CFEB-48E1-4A32-B75C-40CD5E83B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54B8-B853-429A-AD0C-C17FEDACA67B}" type="datetime1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CFEB-48E1-4A32-B75C-40CD5E83B6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2413-997F-46C0-B427-C8685836DD15}" type="datetime1">
              <a:rPr lang="en-US" smtClean="0"/>
              <a:t>12/2/2014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10CFEB-48E1-4A32-B75C-40CD5E83B6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A10CFEB-48E1-4A32-B75C-40CD5E83B61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C8EE694-A400-4CB3-A25E-71E40A9B735F}" type="datetime1">
              <a:rPr lang="en-US" smtClean="0"/>
              <a:t>12/2/2014</a:t>
            </a:fld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838200" y="6535579"/>
            <a:ext cx="807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Document </a:t>
            </a:r>
            <a:r>
              <a:rPr lang="en-US" sz="1000" dirty="0" smtClean="0"/>
              <a:t>à</a:t>
            </a:r>
            <a:r>
              <a:rPr lang="fr-FR" sz="1000" dirty="0" smtClean="0"/>
              <a:t> caractère consultatif ne représentant pas nécessairement les vues du Groupe Banque Mondiale et des ses Directeurs Exécutifs</a:t>
            </a:r>
            <a:endParaRPr lang="fr-FR" sz="1000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9" y="6161457"/>
            <a:ext cx="685859" cy="5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33400"/>
            <a:ext cx="7342188" cy="1524000"/>
          </a:xfrm>
        </p:spPr>
        <p:txBody>
          <a:bodyPr>
            <a:normAutofit/>
          </a:bodyPr>
          <a:lstStyle/>
          <a:p>
            <a:pPr algn="ctr"/>
            <a:r>
              <a:rPr lang="fr-FR" sz="4600" dirty="0" smtClean="0">
                <a:latin typeface="Calibri"/>
                <a:cs typeface="Calibri"/>
              </a:rPr>
              <a:t>Diagnostic-Pays Systématique:</a:t>
            </a:r>
            <a:br>
              <a:rPr lang="fr-FR" sz="4600" dirty="0" smtClean="0">
                <a:latin typeface="Calibri"/>
                <a:cs typeface="Calibri"/>
              </a:rPr>
            </a:br>
            <a:r>
              <a:rPr lang="fr-FR" sz="4000" dirty="0" smtClean="0">
                <a:latin typeface="Calibri"/>
                <a:cs typeface="Calibri"/>
              </a:rPr>
              <a:t>Agriculture</a:t>
            </a:r>
            <a:endParaRPr lang="fr-FR" sz="4000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95600"/>
            <a:ext cx="3276600" cy="3581400"/>
          </a:xfrm>
        </p:spPr>
        <p:txBody>
          <a:bodyPr>
            <a:normAutofit/>
          </a:bodyPr>
          <a:lstStyle/>
          <a:p>
            <a:endParaRPr lang="fr-FR" sz="2600" dirty="0" smtClean="0">
              <a:latin typeface="Calibri"/>
              <a:cs typeface="Calibri"/>
            </a:endParaRPr>
          </a:p>
          <a:p>
            <a:endParaRPr lang="fr-FR" sz="2600" dirty="0">
              <a:latin typeface="Calibri"/>
              <a:cs typeface="Calibri"/>
            </a:endParaRPr>
          </a:p>
          <a:p>
            <a:r>
              <a:rPr lang="fr-FR" sz="2600" dirty="0" smtClean="0">
                <a:latin typeface="Calibri"/>
                <a:cs typeface="Calibri"/>
              </a:rPr>
              <a:t>Consultations, </a:t>
            </a:r>
            <a:r>
              <a:rPr lang="fr-FR" sz="2600" b="1" dirty="0" smtClean="0">
                <a:latin typeface="Calibri"/>
                <a:cs typeface="Calibri"/>
              </a:rPr>
              <a:t>Tchad</a:t>
            </a:r>
          </a:p>
          <a:p>
            <a:r>
              <a:rPr lang="fr-FR" sz="2600" dirty="0" smtClean="0">
                <a:latin typeface="Calibri"/>
                <a:cs typeface="Calibri"/>
              </a:rPr>
              <a:t>décembre 2014</a:t>
            </a:r>
          </a:p>
          <a:p>
            <a:r>
              <a:rPr lang="fr-FR" sz="2600" dirty="0" smtClean="0">
                <a:latin typeface="Calibri"/>
                <a:cs typeface="Calibri"/>
              </a:rPr>
              <a:t>Banque Mondiale</a:t>
            </a:r>
            <a:endParaRPr lang="fr-FR" sz="2600" dirty="0">
              <a:latin typeface="Calibri"/>
              <a:cs typeface="Calibri"/>
            </a:endParaRPr>
          </a:p>
        </p:txBody>
      </p:sp>
      <p:pic>
        <p:nvPicPr>
          <p:cNvPr id="5" name="Picture 4" descr="2222778482_8f7e8d5945_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438400"/>
            <a:ext cx="4572000" cy="39126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6535579"/>
            <a:ext cx="807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Document </a:t>
            </a:r>
            <a:r>
              <a:rPr lang="en-US" sz="1000" dirty="0" smtClean="0"/>
              <a:t>à</a:t>
            </a:r>
            <a:r>
              <a:rPr lang="fr-FR" sz="1000" dirty="0" smtClean="0"/>
              <a:t> caractère consultatif ne représentant pas nécessairement les vues du Groupe Banque Mondiale et des ses Directeurs Exécutifs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83765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latin typeface="+mn-lt"/>
                <a:ea typeface="+mn-ea"/>
                <a:cs typeface="Calibri"/>
              </a:rPr>
              <a:t>Pourquoi un nouveau diagnostic?</a:t>
            </a:r>
            <a:endParaRPr lang="en-US" sz="3200" b="1" dirty="0">
              <a:latin typeface="+mn-lt"/>
              <a:ea typeface="+mn-ea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2578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  <a:latin typeface="Calibri"/>
                <a:cs typeface="Calibri"/>
              </a:rPr>
              <a:t>Le </a:t>
            </a:r>
            <a:r>
              <a:rPr lang="fr-FR" sz="2000" dirty="0">
                <a:solidFill>
                  <a:schemeClr val="tx1"/>
                </a:solidFill>
                <a:latin typeface="Calibri"/>
                <a:cs typeface="Calibri"/>
              </a:rPr>
              <a:t>Plan National de Développement (PND) 2013-15 est un document de programmation de court terme, poursuivant plusieurs objectifs (ex: croissance, sécurité alimentaire, capital humain, développement des infrastructures).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Calibri"/>
                <a:cs typeface="Calibri"/>
              </a:rPr>
              <a:t>De manière complémentaire, le Diagnostic-Pays Systématique (DPS) cherche a identifier de manière prospective et sélective les domaines et modes d’intervention prioritaires dans chaque pays pour éliminer de manière durable la pauvreté a l’horizon 2030 (objectif principal de la Banque Mondiale, BM). Ce n’est pas un document de programmation de projets.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Calibri"/>
                <a:cs typeface="Calibri"/>
              </a:rPr>
              <a:t>Le DPS espère informer le dessein de future stratégies de réduction de la pauvreté, telles que la vision 2030 du Tchad, plan quinquennal 2016-2020, et le Cadre Partenariat Pays de la BM (2016-20).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Calibri"/>
                <a:cs typeface="Calibri"/>
              </a:rPr>
              <a:t>Le DPS est un document de la BM, non négocié, afin de permettre la prise en compte de points de vue divers et variés. Les consultations, thématiques, et/ou auprès de différents groupes représentatifs, participent a cet effort</a:t>
            </a:r>
            <a:r>
              <a:rPr lang="fr-FR" sz="2000" dirty="0" smtClean="0">
                <a:solidFill>
                  <a:schemeClr val="tx1"/>
                </a:solidFill>
                <a:latin typeface="Calibri"/>
                <a:cs typeface="Calibri"/>
              </a:rPr>
              <a:t>.</a:t>
            </a:r>
            <a:endParaRPr lang="fr-FR" sz="2000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" y="6161454"/>
            <a:ext cx="779585" cy="649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50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7620000" cy="5867400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tx1"/>
                </a:solidFill>
                <a:cs typeface="Calibri"/>
              </a:rPr>
              <a:t>La pauvreté est un phénomène rural</a:t>
            </a:r>
            <a:r>
              <a:rPr lang="fr-FR" b="1" dirty="0" smtClean="0">
                <a:solidFill>
                  <a:schemeClr val="tx1"/>
                </a:solidFill>
                <a:cs typeface="Calibri"/>
              </a:rPr>
              <a:t>.</a:t>
            </a:r>
          </a:p>
          <a:p>
            <a:endParaRPr lang="fr-FR" sz="24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indent="-342900" algn="just">
              <a:buFont typeface="Arial"/>
              <a:buChar char="•"/>
            </a:pPr>
            <a:r>
              <a:rPr lang="fr-FR" sz="2000" dirty="0" smtClean="0">
                <a:solidFill>
                  <a:schemeClr val="tx1"/>
                </a:solidFill>
                <a:latin typeface="+mj-lt"/>
                <a:cs typeface="Calibri"/>
              </a:rPr>
              <a:t>92% </a:t>
            </a:r>
            <a:r>
              <a:rPr lang="fr-FR" sz="2000" dirty="0">
                <a:solidFill>
                  <a:schemeClr val="tx1"/>
                </a:solidFill>
                <a:latin typeface="+mj-lt"/>
                <a:cs typeface="Calibri"/>
              </a:rPr>
              <a:t>des pauvres vivent en milieu </a:t>
            </a:r>
            <a:r>
              <a:rPr lang="fr-FR" sz="2000" dirty="0" smtClean="0">
                <a:solidFill>
                  <a:schemeClr val="tx1"/>
                </a:solidFill>
                <a:latin typeface="+mj-lt"/>
                <a:cs typeface="Calibri"/>
              </a:rPr>
              <a:t>rural, et les </a:t>
            </a:r>
            <a:r>
              <a:rPr lang="fr-FR" sz="2000" dirty="0">
                <a:solidFill>
                  <a:schemeClr val="tx1"/>
                </a:solidFill>
                <a:latin typeface="+mj-lt"/>
                <a:cs typeface="Calibri"/>
              </a:rPr>
              <a:t>pauvres ruraux sont plus pauvres que les pauvres urbains. </a:t>
            </a:r>
            <a:endParaRPr lang="fr-FR" sz="2000" dirty="0" smtClean="0">
              <a:solidFill>
                <a:schemeClr val="tx1"/>
              </a:solidFill>
              <a:latin typeface="+mj-lt"/>
              <a:cs typeface="Calibri"/>
            </a:endParaRPr>
          </a:p>
          <a:p>
            <a:pPr marL="342900" indent="-342900" algn="just">
              <a:buFont typeface="Arial"/>
              <a:buChar char="•"/>
            </a:pPr>
            <a:r>
              <a:rPr lang="fr-FR" sz="2000" dirty="0" smtClean="0">
                <a:solidFill>
                  <a:schemeClr val="tx1"/>
                </a:solidFill>
                <a:latin typeface="+mj-lt"/>
                <a:cs typeface="Calibri"/>
              </a:rPr>
              <a:t>73</a:t>
            </a:r>
            <a:r>
              <a:rPr lang="fr-FR" sz="2000" dirty="0">
                <a:solidFill>
                  <a:schemeClr val="tx1"/>
                </a:solidFill>
                <a:latin typeface="+mj-lt"/>
                <a:cs typeface="Calibri"/>
              </a:rPr>
              <a:t>% des chefs de familles pauvres travaillent, dont 79% dans </a:t>
            </a:r>
            <a:r>
              <a:rPr lang="fr-FR" sz="2000" dirty="0" smtClean="0">
                <a:solidFill>
                  <a:schemeClr val="tx1"/>
                </a:solidFill>
                <a:latin typeface="+mj-lt"/>
                <a:cs typeface="Calibri"/>
              </a:rPr>
              <a:t>l’agriculture, élevage inclus.</a:t>
            </a:r>
          </a:p>
          <a:p>
            <a:pPr marL="342900" indent="-342900" algn="just">
              <a:buFont typeface="Arial"/>
              <a:buChar char="•"/>
            </a:pPr>
            <a:r>
              <a:rPr lang="fr-FR" sz="2000" dirty="0" smtClean="0">
                <a:solidFill>
                  <a:schemeClr val="tx1"/>
                </a:solidFill>
                <a:latin typeface="+mj-lt"/>
                <a:cs typeface="Calibri"/>
              </a:rPr>
              <a:t>80</a:t>
            </a:r>
            <a:r>
              <a:rPr lang="fr-FR" sz="2000" dirty="0">
                <a:solidFill>
                  <a:schemeClr val="tx1"/>
                </a:solidFill>
                <a:latin typeface="+mj-lt"/>
                <a:cs typeface="Calibri"/>
              </a:rPr>
              <a:t>% des ménages ruraux ont des activités secondaires hors de la </a:t>
            </a:r>
            <a:r>
              <a:rPr lang="fr-FR" sz="2000" dirty="0" smtClean="0">
                <a:solidFill>
                  <a:schemeClr val="tx1"/>
                </a:solidFill>
                <a:latin typeface="+mj-lt"/>
                <a:cs typeface="Calibri"/>
              </a:rPr>
              <a:t>ferme. </a:t>
            </a:r>
          </a:p>
          <a:p>
            <a:pPr marL="342900" indent="-342900" algn="just">
              <a:buFont typeface="Arial"/>
              <a:buChar char="•"/>
            </a:pPr>
            <a:r>
              <a:rPr lang="fr-FR" sz="2000" dirty="0" smtClean="0">
                <a:solidFill>
                  <a:schemeClr val="tx1"/>
                </a:solidFill>
                <a:latin typeface="+mj-lt"/>
                <a:cs typeface="Calibri"/>
              </a:rPr>
              <a:t>Les </a:t>
            </a:r>
            <a:r>
              <a:rPr lang="fr-FR" sz="2000" dirty="0">
                <a:solidFill>
                  <a:schemeClr val="tx1"/>
                </a:solidFill>
                <a:latin typeface="+mj-lt"/>
                <a:cs typeface="Calibri"/>
              </a:rPr>
              <a:t>ménages pauvres, ou proches du seuil de pauvreté, sont très vulnérables a divers chocs (climat, sante, sécurité, prix), et disposent de peu de moyen de protection</a:t>
            </a:r>
            <a:r>
              <a:rPr lang="fr-FR" sz="2000" dirty="0" smtClean="0">
                <a:solidFill>
                  <a:schemeClr val="tx1"/>
                </a:solidFill>
                <a:latin typeface="+mj-lt"/>
                <a:cs typeface="Calibri"/>
              </a:rPr>
              <a:t>. </a:t>
            </a:r>
          </a:p>
          <a:p>
            <a:pPr marL="342900" indent="-342900" algn="just">
              <a:buFont typeface="Arial"/>
              <a:buChar char="•"/>
            </a:pPr>
            <a:r>
              <a:rPr lang="fr-FR" sz="2000" dirty="0" smtClean="0">
                <a:solidFill>
                  <a:schemeClr val="tx1"/>
                </a:solidFill>
                <a:latin typeface="+mj-lt"/>
                <a:cs typeface="Calibri"/>
              </a:rPr>
              <a:t>L’accroissement </a:t>
            </a:r>
            <a:r>
              <a:rPr lang="fr-FR" sz="2000" dirty="0">
                <a:solidFill>
                  <a:schemeClr val="tx1"/>
                </a:solidFill>
                <a:latin typeface="+mj-lt"/>
                <a:cs typeface="Calibri"/>
              </a:rPr>
              <a:t>des inégalités provient principalement du fait que les ménages ruraux les plus pauvres ont vu leur niveau de consommation baisser entre 2003 et 2011, au contraire des autres catégories </a:t>
            </a:r>
            <a:r>
              <a:rPr lang="fr-FR" sz="2000" dirty="0" smtClean="0">
                <a:solidFill>
                  <a:schemeClr val="tx1"/>
                </a:solidFill>
                <a:latin typeface="+mj-lt"/>
                <a:cs typeface="Calibri"/>
              </a:rPr>
              <a:t>de ménage.</a:t>
            </a:r>
          </a:p>
          <a:p>
            <a:pPr marL="457200" indent="-457200" algn="l">
              <a:buFontTx/>
              <a:buChar char="-"/>
            </a:pPr>
            <a:endParaRPr lang="fr-FR" sz="2400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endParaRPr lang="fr-FR" dirty="0" smtClean="0"/>
          </a:p>
          <a:p>
            <a:pPr marL="457200" indent="-457200" algn="l">
              <a:buFontTx/>
              <a:buChar char="-"/>
            </a:pPr>
            <a:endParaRPr lang="fr-FR" dirty="0" smtClean="0"/>
          </a:p>
          <a:p>
            <a:pPr marL="457200" indent="-457200" algn="l">
              <a:buFontTx/>
              <a:buChar char="-"/>
            </a:pPr>
            <a:endParaRPr lang="fr-FR" dirty="0" smtClean="0"/>
          </a:p>
          <a:p>
            <a:pPr algn="l"/>
            <a:endParaRPr lang="fr-FR" dirty="0" smtClean="0"/>
          </a:p>
          <a:p>
            <a:pPr algn="l"/>
            <a:endParaRPr lang="fr-FR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" y="6324600"/>
            <a:ext cx="583810" cy="48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" y="6161454"/>
            <a:ext cx="779585" cy="649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815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+mn-lt"/>
                <a:ea typeface="+mn-ea"/>
                <a:cs typeface="Calibri"/>
              </a:rPr>
              <a:t>Aspects </a:t>
            </a:r>
            <a:r>
              <a:rPr lang="fr-FR" sz="3200" b="1" dirty="0" smtClean="0">
                <a:solidFill>
                  <a:schemeClr val="tx1"/>
                </a:solidFill>
                <a:latin typeface="+mn-lt"/>
                <a:ea typeface="+mn-ea"/>
                <a:cs typeface="Calibri"/>
              </a:rPr>
              <a:t>régionaux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  <a:ea typeface="+mn-ea"/>
                <a:cs typeface="Calibri"/>
              </a:rPr>
              <a:t> de la </a:t>
            </a:r>
            <a:r>
              <a:rPr lang="fr-FR" sz="3200" b="1" dirty="0" smtClean="0">
                <a:solidFill>
                  <a:schemeClr val="tx1"/>
                </a:solidFill>
                <a:latin typeface="+mn-lt"/>
                <a:ea typeface="+mn-ea"/>
                <a:cs typeface="Calibri"/>
              </a:rPr>
              <a:t>pauvreté</a:t>
            </a:r>
            <a:endParaRPr lang="en-US" sz="3200" b="1" dirty="0">
              <a:solidFill>
                <a:schemeClr val="tx1"/>
              </a:solidFill>
              <a:latin typeface="+mn-lt"/>
              <a:ea typeface="+mn-ea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rmAutofit/>
          </a:bodyPr>
          <a:lstStyle/>
          <a:p>
            <a:r>
              <a:rPr lang="fr-FR" sz="2000" dirty="0">
                <a:latin typeface="+mj-lt"/>
                <a:cs typeface="Calibri"/>
              </a:rPr>
              <a:t>Les disparités régionales en matière de pauvreté sont fortes et s’amplifient, au détriment des régions du centre et sud de la zone soudanaise.</a:t>
            </a:r>
          </a:p>
          <a:p>
            <a:endParaRPr lang="fr-FR" sz="2000" dirty="0" smtClean="0">
              <a:latin typeface="+mj-lt"/>
              <a:cs typeface="Calibri"/>
            </a:endParaRPr>
          </a:p>
          <a:p>
            <a:r>
              <a:rPr lang="fr-FR" sz="2000" dirty="0" smtClean="0">
                <a:latin typeface="+mj-lt"/>
                <a:cs typeface="Calibri"/>
              </a:rPr>
              <a:t>Plus de 50% des personnes exposées </a:t>
            </a:r>
            <a:r>
              <a:rPr lang="fr-FR" sz="2000" dirty="0" smtClean="0">
                <a:latin typeface="+mj-lt"/>
              </a:rPr>
              <a:t>à</a:t>
            </a:r>
            <a:r>
              <a:rPr lang="fr-FR" sz="2000" dirty="0" smtClean="0">
                <a:latin typeface="+mj-lt"/>
                <a:cs typeface="Calibri"/>
              </a:rPr>
              <a:t> l’insécurité alimentaire se trouvent dans 4 zones géographiques: Mayo </a:t>
            </a:r>
            <a:r>
              <a:rPr lang="fr-FR" sz="2000" dirty="0" err="1" smtClean="0">
                <a:latin typeface="+mj-lt"/>
                <a:cs typeface="Calibri"/>
              </a:rPr>
              <a:t>Kebbi</a:t>
            </a:r>
            <a:r>
              <a:rPr lang="fr-FR" sz="2000" dirty="0" smtClean="0">
                <a:latin typeface="+mj-lt"/>
                <a:cs typeface="Calibri"/>
              </a:rPr>
              <a:t> Est et Ouest; Chari </a:t>
            </a:r>
            <a:r>
              <a:rPr lang="fr-FR" sz="2000" dirty="0" err="1" smtClean="0">
                <a:latin typeface="+mj-lt"/>
                <a:cs typeface="Calibri"/>
              </a:rPr>
              <a:t>Baguimi</a:t>
            </a:r>
            <a:r>
              <a:rPr lang="fr-FR" sz="2000" dirty="0" smtClean="0">
                <a:latin typeface="+mj-lt"/>
                <a:cs typeface="Calibri"/>
              </a:rPr>
              <a:t> et </a:t>
            </a:r>
            <a:r>
              <a:rPr lang="fr-FR" sz="2000" dirty="0" err="1" smtClean="0">
                <a:latin typeface="+mj-lt"/>
                <a:cs typeface="Calibri"/>
              </a:rPr>
              <a:t>Hadjer</a:t>
            </a:r>
            <a:r>
              <a:rPr lang="fr-FR" sz="2000" dirty="0" smtClean="0">
                <a:latin typeface="+mj-lt"/>
                <a:cs typeface="Calibri"/>
              </a:rPr>
              <a:t> </a:t>
            </a:r>
            <a:r>
              <a:rPr lang="fr-FR" sz="2000" dirty="0" err="1" smtClean="0">
                <a:latin typeface="+mj-lt"/>
                <a:cs typeface="Calibri"/>
              </a:rPr>
              <a:t>Lamis</a:t>
            </a:r>
            <a:r>
              <a:rPr lang="fr-FR" sz="2000" dirty="0" smtClean="0">
                <a:latin typeface="+mj-lt"/>
                <a:cs typeface="Calibri"/>
              </a:rPr>
              <a:t>; Moyen Chari et </a:t>
            </a:r>
            <a:r>
              <a:rPr lang="fr-FR" sz="2000" dirty="0" err="1" smtClean="0">
                <a:latin typeface="+mj-lt"/>
                <a:cs typeface="Calibri"/>
              </a:rPr>
              <a:t>Mandoul</a:t>
            </a:r>
            <a:r>
              <a:rPr lang="fr-FR" sz="2000" dirty="0" smtClean="0">
                <a:latin typeface="+mj-lt"/>
                <a:cs typeface="Calibri"/>
              </a:rPr>
              <a:t>; </a:t>
            </a:r>
            <a:r>
              <a:rPr lang="fr-FR" sz="2000" dirty="0" err="1" smtClean="0">
                <a:latin typeface="+mj-lt"/>
                <a:cs typeface="Calibri"/>
              </a:rPr>
              <a:t>Ouaddai</a:t>
            </a:r>
            <a:r>
              <a:rPr lang="fr-FR" sz="2000" dirty="0" smtClean="0">
                <a:latin typeface="+mj-lt"/>
                <a:cs typeface="Calibri"/>
              </a:rPr>
              <a:t> et </a:t>
            </a:r>
            <a:r>
              <a:rPr lang="fr-FR" sz="2000" dirty="0" err="1" smtClean="0">
                <a:latin typeface="+mj-lt"/>
                <a:cs typeface="Calibri"/>
              </a:rPr>
              <a:t>Sila</a:t>
            </a:r>
            <a:r>
              <a:rPr lang="fr-FR" sz="2000" dirty="0" smtClean="0">
                <a:latin typeface="+mj-lt"/>
                <a:cs typeface="Calibri"/>
              </a:rPr>
              <a:t>.</a:t>
            </a:r>
          </a:p>
          <a:p>
            <a:pPr lvl="1"/>
            <a:endParaRPr lang="fr-FR" sz="2000" dirty="0" smtClean="0">
              <a:latin typeface="+mj-lt"/>
              <a:cs typeface="Calibri"/>
            </a:endParaRPr>
          </a:p>
          <a:p>
            <a:r>
              <a:rPr lang="fr-FR" sz="2000" dirty="0" smtClean="0">
                <a:latin typeface="+mj-lt"/>
                <a:cs typeface="Calibri"/>
              </a:rPr>
              <a:t>Sud du pays: incidence de la pauvreté est très forte et concentration (densité) importante en nombre de pauvres</a:t>
            </a:r>
          </a:p>
          <a:p>
            <a:endParaRPr lang="fr-FR" sz="2000" dirty="0">
              <a:latin typeface="+mj-lt"/>
              <a:cs typeface="Calibri"/>
            </a:endParaRPr>
          </a:p>
          <a:p>
            <a:pPr lvl="1"/>
            <a:endParaRPr lang="fr-FR" sz="2000" dirty="0" smtClean="0">
              <a:latin typeface="+mj-lt"/>
              <a:cs typeface="Calibri"/>
            </a:endParaRPr>
          </a:p>
          <a:p>
            <a:endParaRPr lang="en-US" sz="2000" dirty="0">
              <a:latin typeface="+mj-lt"/>
            </a:endParaRPr>
          </a:p>
          <a:p>
            <a:endParaRPr lang="fr-FR" sz="2000" dirty="0" smtClean="0">
              <a:latin typeface="+mj-lt"/>
              <a:cs typeface="Calibri"/>
            </a:endParaRPr>
          </a:p>
          <a:p>
            <a:endParaRPr lang="fr-FR" sz="2000" dirty="0" smtClean="0">
              <a:latin typeface="+mj-lt"/>
              <a:cs typeface="Calibri"/>
            </a:endParaRPr>
          </a:p>
          <a:p>
            <a:endParaRPr lang="fr-FR" sz="2000" dirty="0" smtClean="0">
              <a:latin typeface="+mj-lt"/>
              <a:cs typeface="Calibri"/>
            </a:endParaRPr>
          </a:p>
          <a:p>
            <a:endParaRPr lang="fr-FR" sz="2000" dirty="0">
              <a:latin typeface="+mj-lt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" y="6161454"/>
            <a:ext cx="779585" cy="649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349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33400"/>
            <a:ext cx="8305800" cy="5867400"/>
          </a:xfrm>
        </p:spPr>
        <p:txBody>
          <a:bodyPr>
            <a:normAutofit/>
          </a:bodyPr>
          <a:lstStyle/>
          <a:p>
            <a:pPr algn="l"/>
            <a:r>
              <a:rPr lang="fr-FR" sz="1500" b="1" dirty="0" smtClean="0">
                <a:solidFill>
                  <a:schemeClr val="tx1"/>
                </a:solidFill>
                <a:latin typeface="Calibri"/>
                <a:cs typeface="Calibri"/>
              </a:rPr>
              <a:t>  Proportion de pauvres (estimation monétaire)        Densité </a:t>
            </a:r>
            <a:r>
              <a:rPr lang="fr-FR" sz="1500" b="1" dirty="0">
                <a:solidFill>
                  <a:schemeClr val="tx1"/>
                </a:solidFill>
                <a:latin typeface="Calibri"/>
                <a:cs typeface="Calibri"/>
              </a:rPr>
              <a:t>de la pauvreté (estimation monétaire</a:t>
            </a:r>
            <a:r>
              <a:rPr lang="fr-FR" sz="1500" b="1" dirty="0" smtClean="0">
                <a:solidFill>
                  <a:schemeClr val="tx1"/>
                </a:solidFill>
                <a:latin typeface="Calibri"/>
                <a:cs typeface="Calibri"/>
              </a:rPr>
              <a:t>)</a:t>
            </a:r>
          </a:p>
          <a:p>
            <a:pPr algn="l"/>
            <a:r>
              <a:rPr lang="fr-FR" sz="1600" dirty="0" smtClean="0">
                <a:solidFill>
                  <a:schemeClr val="tx1"/>
                </a:solidFill>
                <a:latin typeface="Calibri"/>
                <a:cs typeface="Calibri"/>
              </a:rPr>
              <a:t>           </a:t>
            </a:r>
            <a:r>
              <a:rPr lang="fr-FR" sz="1300" dirty="0" smtClean="0">
                <a:solidFill>
                  <a:schemeClr val="tx1"/>
                </a:solidFill>
                <a:latin typeface="Calibri"/>
                <a:cs typeface="Calibri"/>
              </a:rPr>
              <a:t>proportion de pauvres par département                                             nombre de pauvres par km2</a:t>
            </a:r>
            <a:endParaRPr lang="fr-FR" dirty="0" smtClean="0"/>
          </a:p>
          <a:p>
            <a:pPr marL="457200" indent="-457200" algn="l">
              <a:buFontTx/>
              <a:buChar char="-"/>
            </a:pPr>
            <a:endParaRPr lang="fr-FR" dirty="0" smtClean="0"/>
          </a:p>
          <a:p>
            <a:pPr algn="l"/>
            <a:endParaRPr lang="fr-FR" dirty="0" smtClean="0"/>
          </a:p>
          <a:p>
            <a:pPr algn="l"/>
            <a:endParaRPr lang="fr-FR" dirty="0" smtClean="0"/>
          </a:p>
        </p:txBody>
      </p:sp>
      <p:pic>
        <p:nvPicPr>
          <p:cNvPr id="8" name="Picture 7" descr="Chad-Poverty-densit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9" y="1752600"/>
            <a:ext cx="3810001" cy="4343401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" y="6324600"/>
            <a:ext cx="583810" cy="48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2600"/>
            <a:ext cx="4343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" y="6161454"/>
            <a:ext cx="779585" cy="649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6795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Les </a:t>
            </a:r>
            <a:r>
              <a:rPr lang="en-US" sz="3200" b="1" dirty="0" smtClean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cultures de </a:t>
            </a:r>
            <a:r>
              <a:rPr lang="en-US" sz="3200" b="1" dirty="0" err="1" smtClean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produits</a:t>
            </a:r>
            <a:r>
              <a:rPr lang="en-US" sz="3200" b="1" dirty="0" smtClean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vivriers</a:t>
            </a:r>
            <a:endParaRPr lang="en-US" sz="3200" b="1" dirty="0">
              <a:solidFill>
                <a:schemeClr val="tx1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800" dirty="0" smtClean="0"/>
              <a:t>Produits qui ont le plus de potentiel d’apporter un changement durable en terme de pauvreté (arachide</a:t>
            </a:r>
            <a:r>
              <a:rPr lang="fr-FR" sz="1800" dirty="0"/>
              <a:t>, millet, riz, sorgho, patate douce, </a:t>
            </a:r>
            <a:r>
              <a:rPr lang="fr-FR" sz="1800" dirty="0" smtClean="0"/>
              <a:t>niébé). Rendements faibles, comparables aux années 1960s.</a:t>
            </a:r>
          </a:p>
          <a:p>
            <a:pPr marL="0" indent="0">
              <a:buNone/>
            </a:pPr>
            <a:r>
              <a:rPr lang="fr-FR" sz="1800" dirty="0" smtClean="0"/>
              <a:t>Contraintes spécifiques au secteur :</a:t>
            </a:r>
            <a:endParaRPr lang="fr-FR" sz="1800" dirty="0"/>
          </a:p>
          <a:p>
            <a:r>
              <a:rPr lang="fr-FR" sz="1800" dirty="0"/>
              <a:t>Accès aux </a:t>
            </a:r>
            <a:r>
              <a:rPr lang="fr-FR" sz="1800" dirty="0" smtClean="0"/>
              <a:t>intrants (engrais, semences, outils, main d’</a:t>
            </a:r>
            <a:r>
              <a:rPr lang="fr-FR" sz="1800" dirty="0" err="1" smtClean="0"/>
              <a:t>oeuvre</a:t>
            </a:r>
            <a:r>
              <a:rPr lang="fr-FR" sz="1800" dirty="0" smtClean="0"/>
              <a:t>) ? </a:t>
            </a:r>
          </a:p>
          <a:p>
            <a:r>
              <a:rPr lang="fr-FR" sz="1800" dirty="0" smtClean="0"/>
              <a:t>Accès au foncier :</a:t>
            </a:r>
          </a:p>
          <a:p>
            <a:pPr marL="685800" lvl="1" algn="just"/>
            <a:r>
              <a:rPr lang="fr-FR" sz="1800" dirty="0" smtClean="0">
                <a:cs typeface="Calibri"/>
              </a:rPr>
              <a:t>10</a:t>
            </a:r>
            <a:r>
              <a:rPr lang="fr-FR" sz="1800" dirty="0">
                <a:cs typeface="Calibri"/>
              </a:rPr>
              <a:t>%  </a:t>
            </a:r>
            <a:r>
              <a:rPr lang="fr-FR" sz="1800" dirty="0" smtClean="0">
                <a:cs typeface="Calibri"/>
              </a:rPr>
              <a:t>des terres mises en valeur ; accès relativement favorable</a:t>
            </a:r>
            <a:endParaRPr lang="fr-FR" sz="1800" dirty="0">
              <a:cs typeface="Calibri"/>
            </a:endParaRPr>
          </a:p>
          <a:p>
            <a:r>
              <a:rPr lang="fr-FR" sz="1800" dirty="0" smtClean="0"/>
              <a:t>Infrastructure d’irrigation :</a:t>
            </a:r>
          </a:p>
          <a:p>
            <a:pPr lvl="1"/>
            <a:r>
              <a:rPr lang="fr-FR" sz="1800" dirty="0" smtClean="0"/>
              <a:t>Accès </a:t>
            </a:r>
            <a:r>
              <a:rPr lang="fr-FR" sz="1800" dirty="0"/>
              <a:t>à </a:t>
            </a:r>
            <a:r>
              <a:rPr lang="fr-FR" sz="1800" dirty="0" smtClean="0"/>
              <a:t>l’eau principale contrainte par les populations  </a:t>
            </a:r>
            <a:r>
              <a:rPr lang="fr-FR" sz="1800" dirty="0"/>
              <a:t>exposées à </a:t>
            </a:r>
            <a:r>
              <a:rPr lang="fr-FR" sz="1800" dirty="0" smtClean="0"/>
              <a:t>l’ins</a:t>
            </a:r>
            <a:r>
              <a:rPr lang="fr-FR" sz="1800" dirty="0"/>
              <a:t>é</a:t>
            </a:r>
            <a:r>
              <a:rPr lang="fr-FR" sz="1800" dirty="0" smtClean="0"/>
              <a:t>curité alimentaire (AFD/BM, 2011)</a:t>
            </a:r>
          </a:p>
          <a:p>
            <a:pPr lvl="1"/>
            <a:r>
              <a:rPr lang="fr-FR" sz="1800" dirty="0" smtClean="0">
                <a:cs typeface="Calibri"/>
              </a:rPr>
              <a:t>Terres irrigables abondantes: environ 8% des 5,6 millions ha sont mises en valeur</a:t>
            </a:r>
          </a:p>
          <a:p>
            <a:r>
              <a:rPr lang="fr-FR" sz="1800" dirty="0" smtClean="0"/>
              <a:t>Transport et stockage ?</a:t>
            </a:r>
          </a:p>
          <a:p>
            <a:r>
              <a:rPr lang="fr-FR" sz="1800" dirty="0" smtClean="0"/>
              <a:t>Commercialisation et accès aux marchés ? </a:t>
            </a:r>
          </a:p>
          <a:p>
            <a:r>
              <a:rPr lang="fr-FR" sz="1800" dirty="0" smtClean="0"/>
              <a:t>Organisation des professions ?</a:t>
            </a:r>
            <a:endParaRPr lang="en-US" sz="1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" y="6161454"/>
            <a:ext cx="779585" cy="649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854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Cultures commerciales</a:t>
            </a:r>
            <a:endParaRPr lang="fr-FR" sz="3200" b="1" dirty="0">
              <a:solidFill>
                <a:schemeClr val="tx1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4864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fr-FR" sz="1800" dirty="0" smtClean="0"/>
              <a:t>Le coton et la gomme arabique sont deux des principaux produits exportés. Egalement production d’arachides, sésame.</a:t>
            </a:r>
          </a:p>
          <a:p>
            <a:pPr lvl="1"/>
            <a:r>
              <a:rPr lang="fr-FR" sz="1800" dirty="0" smtClean="0"/>
              <a:t>Crise dans le coton</a:t>
            </a:r>
          </a:p>
          <a:p>
            <a:pPr lvl="1"/>
            <a:r>
              <a:rPr lang="fr-FR" sz="1800" dirty="0" smtClean="0"/>
              <a:t>Perspectives de développement pour la gomme sont incertaines</a:t>
            </a:r>
          </a:p>
          <a:p>
            <a:endParaRPr lang="fr-FR" sz="1800" dirty="0" smtClean="0"/>
          </a:p>
          <a:p>
            <a:r>
              <a:rPr lang="fr-FR" sz="1800" dirty="0" smtClean="0"/>
              <a:t>Quelles sont les opportunités de diversification vers de produits </a:t>
            </a:r>
            <a:r>
              <a:rPr lang="en-US" sz="1800" dirty="0"/>
              <a:t>à</a:t>
            </a:r>
            <a:r>
              <a:rPr lang="fr-FR" sz="1800" dirty="0" smtClean="0"/>
              <a:t> valeur ajoutée? </a:t>
            </a:r>
          </a:p>
          <a:p>
            <a:pPr lvl="1"/>
            <a:r>
              <a:rPr lang="fr-FR" sz="1800" dirty="0" smtClean="0"/>
              <a:t>Produits avec du potentiel : oignon, mais, riz, arachide, sésame, karité, </a:t>
            </a:r>
            <a:r>
              <a:rPr lang="fr-FR" sz="1800" dirty="0" smtClean="0"/>
              <a:t>ail,</a:t>
            </a:r>
            <a:br>
              <a:rPr lang="fr-FR" sz="1800" dirty="0" smtClean="0"/>
            </a:br>
            <a:r>
              <a:rPr lang="fr-FR" sz="1800" dirty="0" smtClean="0"/>
              <a:t>fruits </a:t>
            </a:r>
            <a:r>
              <a:rPr lang="fr-FR" sz="1800" dirty="0" smtClean="0"/>
              <a:t>(mangue) ?</a:t>
            </a:r>
          </a:p>
          <a:p>
            <a:pPr lvl="1"/>
            <a:r>
              <a:rPr lang="fr-FR" sz="1800" dirty="0" smtClean="0"/>
              <a:t>Possibilités de diversification dans les régions cotonnières ?</a:t>
            </a:r>
          </a:p>
          <a:p>
            <a:pPr lvl="1"/>
            <a:r>
              <a:rPr lang="fr-FR" sz="1800" dirty="0" smtClean="0"/>
              <a:t>Transformation ?</a:t>
            </a:r>
          </a:p>
          <a:p>
            <a:pPr lvl="1"/>
            <a:endParaRPr lang="fr-FR" sz="1800" dirty="0" smtClean="0"/>
          </a:p>
          <a:p>
            <a:r>
              <a:rPr lang="fr-FR" sz="1800" dirty="0" smtClean="0"/>
              <a:t>Contraintes spécifiques </a:t>
            </a:r>
            <a:r>
              <a:rPr lang="en-US" sz="1800" dirty="0"/>
              <a:t>à</a:t>
            </a:r>
            <a:r>
              <a:rPr lang="fr-FR" sz="1800" dirty="0" smtClean="0"/>
              <a:t> ces marchés ?</a:t>
            </a:r>
          </a:p>
          <a:p>
            <a:pPr lvl="1"/>
            <a:r>
              <a:rPr lang="fr-FR" sz="1800" dirty="0" smtClean="0"/>
              <a:t>Accès </a:t>
            </a:r>
            <a:r>
              <a:rPr lang="en-US" sz="1800" dirty="0"/>
              <a:t>à</a:t>
            </a:r>
            <a:r>
              <a:rPr lang="fr-FR" sz="1800" dirty="0" smtClean="0"/>
              <a:t> des intrants spécifiques, main d’œuvre ?</a:t>
            </a:r>
          </a:p>
          <a:p>
            <a:pPr lvl="1"/>
            <a:r>
              <a:rPr lang="fr-FR" sz="1800" dirty="0" smtClean="0"/>
              <a:t>Couts de production par rapport aux marchés extérieurs ?</a:t>
            </a:r>
          </a:p>
          <a:p>
            <a:pPr lvl="1"/>
            <a:r>
              <a:rPr lang="fr-FR" sz="1800" dirty="0" smtClean="0"/>
              <a:t>Accès aux marchés (nationaux et extérieurs) ?</a:t>
            </a:r>
          </a:p>
          <a:p>
            <a:pPr lvl="1"/>
            <a:r>
              <a:rPr lang="fr-FR" sz="1800" dirty="0" smtClean="0"/>
              <a:t>Transport et distribution ?</a:t>
            </a:r>
          </a:p>
          <a:p>
            <a:pPr lvl="1"/>
            <a:r>
              <a:rPr lang="fr-FR" sz="1800" dirty="0" smtClean="0"/>
              <a:t>Organisation de la profession ?</a:t>
            </a:r>
          </a:p>
          <a:p>
            <a:pPr lvl="1"/>
            <a:endParaRPr lang="fr-FR" sz="1800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" y="6161454"/>
            <a:ext cx="779585" cy="649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621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cs typeface="Calibri"/>
              </a:rPr>
              <a:t>L’Élevage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91908"/>
          </a:xfrm>
        </p:spPr>
        <p:txBody>
          <a:bodyPr>
            <a:normAutofit/>
          </a:bodyPr>
          <a:lstStyle/>
          <a:p>
            <a:endParaRPr lang="fr-FR" sz="20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400050" lvl="0" indent="-400050"/>
            <a:r>
              <a:rPr lang="fr-FR" sz="2000" dirty="0" smtClean="0">
                <a:solidFill>
                  <a:schemeClr val="tx1"/>
                </a:solidFill>
              </a:rPr>
              <a:t>Importance </a:t>
            </a:r>
            <a:r>
              <a:rPr lang="fr-FR" sz="2000" dirty="0">
                <a:solidFill>
                  <a:schemeClr val="tx1"/>
                </a:solidFill>
              </a:rPr>
              <a:t>de </a:t>
            </a:r>
            <a:r>
              <a:rPr lang="fr-FR" sz="2000" dirty="0" smtClean="0">
                <a:solidFill>
                  <a:schemeClr val="tx1"/>
                </a:solidFill>
              </a:rPr>
              <a:t>l’élevage dans l’économie du pays. C’est la principale exportation agricole. Quelles améliorations souhaitables pour augmenter la contribution du secteur a l’économie ?</a:t>
            </a:r>
          </a:p>
          <a:p>
            <a:pPr marL="400050" lvl="0" indent="-400050" algn="l">
              <a:buFont typeface="Arial" panose="020B0604020202020204" pitchFamily="34" charset="0"/>
              <a:buChar char="•"/>
            </a:pPr>
            <a:endParaRPr lang="fr-FR" sz="2000" dirty="0" smtClean="0">
              <a:solidFill>
                <a:schemeClr val="tx1"/>
              </a:solidFill>
            </a:endParaRPr>
          </a:p>
          <a:p>
            <a:pPr marL="400050" indent="-400050">
              <a:tabLst>
                <a:tab pos="857250" algn="l"/>
              </a:tabLst>
            </a:pPr>
            <a:r>
              <a:rPr lang="fr-FR" sz="2000" dirty="0">
                <a:solidFill>
                  <a:schemeClr val="tx1"/>
                </a:solidFill>
                <a:cs typeface="Calibri"/>
              </a:rPr>
              <a:t>Production </a:t>
            </a:r>
            <a:r>
              <a:rPr lang="fr-FR" sz="2000" dirty="0" smtClean="0">
                <a:solidFill>
                  <a:schemeClr val="tx1"/>
                </a:solidFill>
                <a:cs typeface="Calibri"/>
              </a:rPr>
              <a:t>: accès </a:t>
            </a:r>
            <a:r>
              <a:rPr lang="fr-FR" sz="2000" dirty="0">
                <a:solidFill>
                  <a:schemeClr val="tx1"/>
                </a:solidFill>
                <a:cs typeface="Calibri"/>
              </a:rPr>
              <a:t>au </a:t>
            </a:r>
            <a:r>
              <a:rPr lang="fr-FR" sz="2000" dirty="0" smtClean="0">
                <a:solidFill>
                  <a:schemeClr val="tx1"/>
                </a:solidFill>
                <a:cs typeface="Calibri"/>
              </a:rPr>
              <a:t>pâturages et </a:t>
            </a:r>
            <a:r>
              <a:rPr lang="en-US" sz="2000" dirty="0"/>
              <a:t>à</a:t>
            </a:r>
            <a:r>
              <a:rPr lang="fr-FR" sz="2000" dirty="0" smtClean="0">
                <a:solidFill>
                  <a:schemeClr val="tx1"/>
                </a:solidFill>
                <a:cs typeface="Calibri"/>
              </a:rPr>
              <a:t> l’eau </a:t>
            </a:r>
            <a:r>
              <a:rPr lang="fr-FR" sz="2000" dirty="0">
                <a:solidFill>
                  <a:schemeClr val="tx1"/>
                </a:solidFill>
                <a:cs typeface="Calibri"/>
              </a:rPr>
              <a:t>durant la </a:t>
            </a:r>
            <a:r>
              <a:rPr lang="fr-FR" sz="2000" dirty="0" smtClean="0">
                <a:solidFill>
                  <a:schemeClr val="tx1"/>
                </a:solidFill>
                <a:cs typeface="Calibri"/>
              </a:rPr>
              <a:t>transhumance ; contrôle vétérinaires</a:t>
            </a:r>
          </a:p>
          <a:p>
            <a:pPr marL="400050" indent="-400050" algn="l">
              <a:buFont typeface="Arial" panose="020B0604020202020204" pitchFamily="34" charset="0"/>
              <a:buChar char="•"/>
              <a:tabLst>
                <a:tab pos="857250" algn="l"/>
              </a:tabLst>
            </a:pPr>
            <a:r>
              <a:rPr lang="fr-FR" sz="2000" dirty="0" smtClean="0">
                <a:cs typeface="Calibri"/>
              </a:rPr>
              <a:t>Organisation de la profession ?</a:t>
            </a:r>
            <a:endParaRPr lang="fr-FR" sz="2000" dirty="0">
              <a:solidFill>
                <a:schemeClr val="tx1"/>
              </a:solidFill>
              <a:cs typeface="Calibri"/>
            </a:endParaRPr>
          </a:p>
          <a:p>
            <a:pPr marL="400050" indent="-400050" algn="l">
              <a:buFont typeface="Arial" panose="020B0604020202020204" pitchFamily="34" charset="0"/>
              <a:buChar char="•"/>
              <a:tabLst>
                <a:tab pos="857250" algn="l"/>
              </a:tabLst>
            </a:pPr>
            <a:r>
              <a:rPr lang="fr-FR" sz="2000" dirty="0" smtClean="0">
                <a:solidFill>
                  <a:schemeClr val="tx1"/>
                </a:solidFill>
                <a:cs typeface="Calibri"/>
              </a:rPr>
              <a:t>Commercialisation (marges des commerçants élevées) </a:t>
            </a:r>
            <a:endParaRPr lang="fr-FR" sz="2000" dirty="0">
              <a:cs typeface="Calibri"/>
            </a:endParaRPr>
          </a:p>
          <a:p>
            <a:pPr marL="400050" indent="-400050" algn="l">
              <a:buFont typeface="Arial" panose="020B0604020202020204" pitchFamily="34" charset="0"/>
              <a:buChar char="•"/>
              <a:tabLst>
                <a:tab pos="857250" algn="l"/>
              </a:tabLst>
            </a:pPr>
            <a:r>
              <a:rPr lang="fr-FR" sz="2000" dirty="0" smtClean="0">
                <a:solidFill>
                  <a:schemeClr val="tx1"/>
                </a:solidFill>
                <a:cs typeface="Calibri"/>
              </a:rPr>
              <a:t>Transport (traditionnellement sur pied)</a:t>
            </a:r>
          </a:p>
          <a:p>
            <a:pPr marL="400050" indent="-400050" algn="l">
              <a:buFont typeface="Arial" panose="020B0604020202020204" pitchFamily="34" charset="0"/>
              <a:buChar char="•"/>
              <a:tabLst>
                <a:tab pos="857250" algn="l"/>
              </a:tabLst>
            </a:pPr>
            <a:r>
              <a:rPr lang="fr-FR" sz="2000" dirty="0" smtClean="0">
                <a:cs typeface="Calibri"/>
              </a:rPr>
              <a:t>Accès aux marchés régionaux en croissance (Nigeria en particulier)</a:t>
            </a:r>
            <a:endParaRPr lang="fr-FR" sz="2000" dirty="0">
              <a:solidFill>
                <a:schemeClr val="tx1"/>
              </a:solidFill>
              <a:cs typeface="Calibri"/>
            </a:endParaRPr>
          </a:p>
          <a:p>
            <a:pPr marL="400050" indent="-400050" algn="l">
              <a:buFont typeface="Arial" panose="020B0604020202020204" pitchFamily="34" charset="0"/>
              <a:buChar char="•"/>
              <a:tabLst>
                <a:tab pos="857250" algn="l"/>
              </a:tabLst>
            </a:pPr>
            <a:r>
              <a:rPr lang="fr-FR" sz="2000" dirty="0" smtClean="0">
                <a:solidFill>
                  <a:schemeClr val="tx1"/>
                </a:solidFill>
                <a:cs typeface="Calibri"/>
              </a:rPr>
              <a:t>Peu ou pas de transformation </a:t>
            </a:r>
            <a:r>
              <a:rPr lang="fr-FR" sz="2000" dirty="0">
                <a:solidFill>
                  <a:schemeClr val="tx1"/>
                </a:solidFill>
                <a:cs typeface="Calibri"/>
              </a:rPr>
              <a:t>: </a:t>
            </a:r>
            <a:r>
              <a:rPr lang="fr-FR" sz="2000" dirty="0" smtClean="0">
                <a:solidFill>
                  <a:schemeClr val="tx1"/>
                </a:solidFill>
                <a:cs typeface="Calibri"/>
              </a:rPr>
              <a:t>viande et sous-produits (cuirs et peaux, lait). Opportunités ?</a:t>
            </a:r>
          </a:p>
          <a:p>
            <a:pPr marL="400050" indent="-400050" algn="l">
              <a:buFont typeface="Arial" panose="020B0604020202020204" pitchFamily="34" charset="0"/>
              <a:buChar char="•"/>
              <a:tabLst>
                <a:tab pos="857250" algn="l"/>
              </a:tabLst>
            </a:pPr>
            <a:r>
              <a:rPr lang="fr-FR" sz="2000" dirty="0" smtClean="0">
                <a:cs typeface="Calibri"/>
              </a:rPr>
              <a:t>Autres animaux ?</a:t>
            </a:r>
            <a:endParaRPr lang="fr-FR" sz="2000" dirty="0">
              <a:solidFill>
                <a:schemeClr val="tx1"/>
              </a:solidFill>
              <a:cs typeface="Calibri"/>
            </a:endParaRPr>
          </a:p>
          <a:p>
            <a:pPr marL="400050" lvl="0" indent="-400050" algn="l">
              <a:buFont typeface="Arial" panose="020B0604020202020204" pitchFamily="34" charset="0"/>
              <a:buChar char="•"/>
            </a:pPr>
            <a:endParaRPr lang="fr-FR" sz="2000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" y="6324600"/>
            <a:ext cx="583810" cy="48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" y="6161454"/>
            <a:ext cx="779585" cy="649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12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cs typeface="Calibri"/>
              </a:rPr>
              <a:t>Contraintes</a:t>
            </a:r>
            <a:r>
              <a:rPr lang="en-US" sz="3200" b="1" dirty="0">
                <a:cs typeface="Calibri"/>
              </a:rPr>
              <a:t> </a:t>
            </a:r>
            <a:r>
              <a:rPr lang="en-US" sz="3200" b="1" dirty="0" err="1">
                <a:cs typeface="Calibri"/>
              </a:rPr>
              <a:t>transversales</a:t>
            </a:r>
            <a:endParaRPr lang="en-US" sz="3200" b="1" dirty="0"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Accès au financement</a:t>
            </a:r>
          </a:p>
          <a:p>
            <a:pPr lvl="1"/>
            <a:r>
              <a:rPr lang="fr-FR" dirty="0" smtClean="0"/>
              <a:t>cout; risque; financement nouveaux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Accès a l’irrigation et a l’eau</a:t>
            </a:r>
          </a:p>
          <a:p>
            <a:pPr lvl="1"/>
            <a:r>
              <a:rPr lang="fr-FR" dirty="0" smtClean="0"/>
              <a:t>grande échelle ou systèmes locaux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Participation d’investisseurs extérieurs ?</a:t>
            </a:r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" y="6161454"/>
            <a:ext cx="779585" cy="649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066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121</TotalTime>
  <Words>765</Words>
  <Application>Microsoft Office PowerPoint</Application>
  <PresentationFormat>On-screen Show (4:3)</PresentationFormat>
  <Paragraphs>88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Diagnostic-Pays Systématique: Agriculture</vt:lpstr>
      <vt:lpstr>Pourquoi un nouveau diagnostic?</vt:lpstr>
      <vt:lpstr>PowerPoint Presentation</vt:lpstr>
      <vt:lpstr>Aspects régionaux de la pauvreté</vt:lpstr>
      <vt:lpstr>PowerPoint Presentation</vt:lpstr>
      <vt:lpstr>Les cultures de produits vivriers</vt:lpstr>
      <vt:lpstr>Cultures commerciales</vt:lpstr>
      <vt:lpstr>L’Élevage</vt:lpstr>
      <vt:lpstr>Contraintes transversales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Diagnostic-Pays Systématique: Agriculture</dc:title>
  <dc:creator>Jean-Christophe Maur</dc:creator>
  <cp:lastModifiedBy>Jean-Christophe Maur</cp:lastModifiedBy>
  <cp:revision>25</cp:revision>
  <dcterms:created xsi:type="dcterms:W3CDTF">2014-12-01T17:02:57Z</dcterms:created>
  <dcterms:modified xsi:type="dcterms:W3CDTF">2014-12-02T15:32:41Z</dcterms:modified>
</cp:coreProperties>
</file>