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1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 varScale="1">
        <p:scale>
          <a:sx n="75" d="100"/>
          <a:sy n="75" d="100"/>
        </p:scale>
        <p:origin x="-123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332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79D27E-DD49-4228-BD0C-F420A6E7B2F7}" type="datetimeFigureOut">
              <a:rPr lang="en-US" smtClean="0"/>
              <a:t>12/2/2014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D3A7E3-6478-4EA2-8658-9FE6CBE13D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7873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9475C-2D69-4C21-8F2E-68B1291B1AF9}" type="datetimeFigureOut">
              <a:rPr lang="en-US" smtClean="0"/>
              <a:t>12/2/2014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0E991-D1B0-4350-A983-1E1ED85A1626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15" y="6161454"/>
            <a:ext cx="779585" cy="6496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9475C-2D69-4C21-8F2E-68B1291B1AF9}" type="datetimeFigureOut">
              <a:rPr lang="en-US" smtClean="0"/>
              <a:t>12/2/2014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0E991-D1B0-4350-A983-1E1ED85A16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9475C-2D69-4C21-8F2E-68B1291B1AF9}" type="datetimeFigureOut">
              <a:rPr lang="en-US" smtClean="0"/>
              <a:t>12/2/2014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0E991-D1B0-4350-A983-1E1ED85A16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9475C-2D69-4C21-8F2E-68B1291B1AF9}" type="datetimeFigureOut">
              <a:rPr lang="en-US" smtClean="0"/>
              <a:t>12/2/2014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0E991-D1B0-4350-A983-1E1ED85A16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9475C-2D69-4C21-8F2E-68B1291B1AF9}" type="datetimeFigureOut">
              <a:rPr lang="en-US" smtClean="0"/>
              <a:t>12/2/2014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0E991-D1B0-4350-A983-1E1ED85A16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9475C-2D69-4C21-8F2E-68B1291B1AF9}" type="datetimeFigureOut">
              <a:rPr lang="en-US" smtClean="0"/>
              <a:t>12/2/2014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0E991-D1B0-4350-A983-1E1ED85A16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9475C-2D69-4C21-8F2E-68B1291B1AF9}" type="datetimeFigureOut">
              <a:rPr lang="en-US" smtClean="0"/>
              <a:t>12/2/2014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0E991-D1B0-4350-A983-1E1ED85A16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9475C-2D69-4C21-8F2E-68B1291B1AF9}" type="datetimeFigureOut">
              <a:rPr lang="en-US" smtClean="0"/>
              <a:t>12/2/2014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0E991-D1B0-4350-A983-1E1ED85A16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9475C-2D69-4C21-8F2E-68B1291B1AF9}" type="datetimeFigureOut">
              <a:rPr lang="en-US" smtClean="0"/>
              <a:t>12/2/2014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0E991-D1B0-4350-A983-1E1ED85A16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9475C-2D69-4C21-8F2E-68B1291B1AF9}" type="datetimeFigureOut">
              <a:rPr lang="en-US" smtClean="0"/>
              <a:t>12/2/2014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0E991-D1B0-4350-A983-1E1ED85A162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9475C-2D69-4C21-8F2E-68B1291B1AF9}" type="datetimeFigureOut">
              <a:rPr lang="en-US" smtClean="0"/>
              <a:t>12/2/2014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500E991-D1B0-4350-A983-1E1ED85A162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5500E991-D1B0-4350-A983-1E1ED85A1626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65C9475C-2D69-4C21-8F2E-68B1291B1AF9}" type="datetimeFigureOut">
              <a:rPr lang="en-US" smtClean="0"/>
              <a:t>12/2/2014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838200" y="6535579"/>
            <a:ext cx="8077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 smtClean="0"/>
              <a:t>Document </a:t>
            </a:r>
            <a:r>
              <a:rPr lang="en-US" sz="1000" dirty="0" smtClean="0"/>
              <a:t>à</a:t>
            </a:r>
            <a:r>
              <a:rPr lang="fr-FR" sz="1000" dirty="0" smtClean="0"/>
              <a:t> caractère consultatif ne représentant pas nécessairement les vues du Groupe Banque Mondiale et des ses Directeurs Exécutifs</a:t>
            </a:r>
            <a:endParaRPr lang="fr-FR" sz="1000" dirty="0"/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15" y="6161454"/>
            <a:ext cx="779585" cy="6496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609600"/>
            <a:ext cx="7342188" cy="1447800"/>
          </a:xfrm>
        </p:spPr>
        <p:txBody>
          <a:bodyPr>
            <a:normAutofit fontScale="90000"/>
          </a:bodyPr>
          <a:lstStyle/>
          <a:p>
            <a:r>
              <a:rPr lang="fr-FR" sz="4600" noProof="0" dirty="0" smtClean="0">
                <a:latin typeface="Calibri"/>
                <a:cs typeface="Calibri"/>
              </a:rPr>
              <a:t>Diagnostic-Pays Systématique : </a:t>
            </a:r>
            <a:br>
              <a:rPr lang="fr-FR" sz="4600" noProof="0" dirty="0" smtClean="0">
                <a:latin typeface="Calibri"/>
                <a:cs typeface="Calibri"/>
              </a:rPr>
            </a:br>
            <a:r>
              <a:rPr lang="fr-FR" sz="4600" dirty="0">
                <a:latin typeface="Calibri"/>
                <a:cs typeface="Calibri"/>
              </a:rPr>
              <a:t>Secteur </a:t>
            </a:r>
            <a:r>
              <a:rPr lang="fr-FR" sz="4600" dirty="0" err="1">
                <a:latin typeface="Calibri"/>
                <a:cs typeface="Calibri"/>
              </a:rPr>
              <a:t>Priv</a:t>
            </a:r>
            <a:r>
              <a:rPr lang="fr-FR" sz="4600" dirty="0">
                <a:latin typeface="Calibri"/>
                <a:cs typeface="Calibri"/>
              </a:rPr>
              <a:t>é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2895600"/>
            <a:ext cx="3276600" cy="3581400"/>
          </a:xfrm>
        </p:spPr>
        <p:txBody>
          <a:bodyPr>
            <a:normAutofit/>
          </a:bodyPr>
          <a:lstStyle/>
          <a:p>
            <a:endParaRPr lang="fr-FR" sz="2600" noProof="0" dirty="0" smtClean="0">
              <a:latin typeface="Calibri"/>
              <a:cs typeface="Calibri"/>
            </a:endParaRPr>
          </a:p>
          <a:p>
            <a:endParaRPr lang="fr-FR" sz="2600" noProof="0" dirty="0">
              <a:latin typeface="Calibri"/>
              <a:cs typeface="Calibri"/>
            </a:endParaRPr>
          </a:p>
          <a:p>
            <a:r>
              <a:rPr lang="fr-FR" sz="2600" noProof="0" dirty="0" smtClean="0">
                <a:latin typeface="Calibri"/>
                <a:cs typeface="Calibri"/>
              </a:rPr>
              <a:t>Consultations</a:t>
            </a:r>
            <a:r>
              <a:rPr lang="fr-FR" sz="2600" noProof="0" dirty="0" smtClean="0">
                <a:cs typeface="Calibri"/>
              </a:rPr>
              <a:t>, </a:t>
            </a:r>
            <a:r>
              <a:rPr lang="fr-FR" sz="2600" b="1" noProof="0" dirty="0" smtClean="0">
                <a:latin typeface="Calibri"/>
                <a:cs typeface="Calibri"/>
              </a:rPr>
              <a:t>Tchad</a:t>
            </a:r>
          </a:p>
          <a:p>
            <a:r>
              <a:rPr lang="fr-FR" sz="2600" noProof="0" dirty="0" smtClean="0">
                <a:latin typeface="Calibri"/>
                <a:cs typeface="Calibri"/>
              </a:rPr>
              <a:t>décembre 2014</a:t>
            </a:r>
          </a:p>
          <a:p>
            <a:r>
              <a:rPr lang="fr-FR" sz="2600" noProof="0" dirty="0" smtClean="0">
                <a:latin typeface="Calibri"/>
                <a:cs typeface="Calibri"/>
              </a:rPr>
              <a:t>Banque Mondiale</a:t>
            </a:r>
            <a:endParaRPr lang="fr-FR" sz="2600" noProof="0" dirty="0">
              <a:latin typeface="Calibri"/>
              <a:cs typeface="Calibri"/>
            </a:endParaRPr>
          </a:p>
        </p:txBody>
      </p:sp>
      <p:pic>
        <p:nvPicPr>
          <p:cNvPr id="5" name="Picture 4" descr="2222778482_8f7e8d5945_o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6200" y="2286000"/>
            <a:ext cx="4572000" cy="3912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19933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hoto-enfant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6800" y="3962400"/>
            <a:ext cx="3962400" cy="2579511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200" b="1" noProof="0" dirty="0" smtClean="0">
                <a:cs typeface="Calibri"/>
              </a:rPr>
              <a:t>POURQUOI UN NOUVEAU DIAGNOSTIC ? </a:t>
            </a:r>
            <a:br>
              <a:rPr lang="fr-FR" sz="3200" b="1" noProof="0" dirty="0" smtClean="0">
                <a:cs typeface="Calibri"/>
              </a:rPr>
            </a:br>
            <a:endParaRPr lang="fr-FR" sz="3200" noProof="0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457200" y="685800"/>
            <a:ext cx="8001000" cy="5867400"/>
          </a:xfrm>
        </p:spPr>
        <p:txBody>
          <a:bodyPr>
            <a:normAutofit fontScale="92500" lnSpcReduction="10000"/>
          </a:bodyPr>
          <a:lstStyle/>
          <a:p>
            <a:endParaRPr lang="fr-FR" sz="2800" noProof="0" dirty="0" smtClean="0">
              <a:solidFill>
                <a:schemeClr val="tx1"/>
              </a:solidFill>
              <a:latin typeface="Calibri"/>
              <a:cs typeface="Calibri"/>
            </a:endParaRPr>
          </a:p>
          <a:p>
            <a:pPr marL="285750" indent="-285750" algn="just">
              <a:buFont typeface="Arial"/>
              <a:buChar char="•"/>
            </a:pPr>
            <a:r>
              <a:rPr lang="fr-FR" sz="1700" noProof="0" dirty="0" smtClean="0">
                <a:solidFill>
                  <a:schemeClr val="tx1"/>
                </a:solidFill>
                <a:latin typeface="Calibri"/>
                <a:cs typeface="Calibri"/>
              </a:rPr>
              <a:t>Le </a:t>
            </a:r>
            <a:r>
              <a:rPr lang="fr-FR" sz="1700" b="1" noProof="0" dirty="0" smtClean="0">
                <a:solidFill>
                  <a:schemeClr val="tx1"/>
                </a:solidFill>
                <a:latin typeface="Calibri"/>
                <a:cs typeface="Calibri"/>
              </a:rPr>
              <a:t>Plan National de Développement (PND) 2013-2015 </a:t>
            </a:r>
            <a:r>
              <a:rPr lang="fr-FR" sz="1700" noProof="0" dirty="0" smtClean="0">
                <a:solidFill>
                  <a:schemeClr val="tx1"/>
                </a:solidFill>
                <a:latin typeface="Calibri"/>
                <a:cs typeface="Calibri"/>
              </a:rPr>
              <a:t>est un document de programmation de </a:t>
            </a:r>
            <a:r>
              <a:rPr lang="fr-FR" sz="1700" b="1" noProof="0" dirty="0" smtClean="0">
                <a:solidFill>
                  <a:schemeClr val="tx1"/>
                </a:solidFill>
                <a:latin typeface="Calibri"/>
                <a:cs typeface="Calibri"/>
              </a:rPr>
              <a:t>court terme</a:t>
            </a:r>
            <a:r>
              <a:rPr lang="fr-FR" sz="1700" noProof="0" dirty="0" smtClean="0">
                <a:solidFill>
                  <a:schemeClr val="tx1"/>
                </a:solidFill>
                <a:latin typeface="Calibri"/>
                <a:cs typeface="Calibri"/>
              </a:rPr>
              <a:t>, poursuivant plusieurs objectifs (ex: croissance, sécurité alimentaire, capital humain, développement des infrastructures).</a:t>
            </a:r>
          </a:p>
          <a:p>
            <a:pPr algn="just"/>
            <a:endParaRPr lang="fr-FR" sz="1700" noProof="0" dirty="0" smtClean="0">
              <a:solidFill>
                <a:schemeClr val="tx1"/>
              </a:solidFill>
              <a:latin typeface="Calibri"/>
              <a:cs typeface="Calibri"/>
            </a:endParaRPr>
          </a:p>
          <a:p>
            <a:pPr marL="285750" indent="-285750" algn="just">
              <a:buFont typeface="Arial"/>
              <a:buChar char="•"/>
            </a:pPr>
            <a:r>
              <a:rPr lang="fr-FR" sz="1700" noProof="0" dirty="0" smtClean="0">
                <a:solidFill>
                  <a:schemeClr val="tx1"/>
                </a:solidFill>
                <a:latin typeface="Calibri"/>
                <a:cs typeface="Calibri"/>
              </a:rPr>
              <a:t>De manière complémentaire, le </a:t>
            </a:r>
            <a:r>
              <a:rPr lang="fr-FR" sz="1700" b="1" noProof="0" dirty="0" smtClean="0">
                <a:solidFill>
                  <a:schemeClr val="tx1"/>
                </a:solidFill>
                <a:latin typeface="Calibri"/>
                <a:cs typeface="Calibri"/>
              </a:rPr>
              <a:t>Diagnostic-Pays Systématique (DPS) </a:t>
            </a:r>
            <a:r>
              <a:rPr lang="fr-FR" sz="1700" noProof="0" dirty="0" smtClean="0">
                <a:solidFill>
                  <a:schemeClr val="tx1"/>
                </a:solidFill>
                <a:latin typeface="Calibri"/>
                <a:cs typeface="Calibri"/>
              </a:rPr>
              <a:t>cherche a identifier de manière prospective et sélective les domaines et modes d’intervention prioritaires dans chaque pays pour </a:t>
            </a:r>
            <a:r>
              <a:rPr lang="fr-FR" sz="1700" b="1" noProof="0" dirty="0" smtClean="0">
                <a:solidFill>
                  <a:schemeClr val="tx1"/>
                </a:solidFill>
                <a:latin typeface="Calibri"/>
                <a:cs typeface="Calibri"/>
              </a:rPr>
              <a:t>éliminer de manière durable la pauvreté </a:t>
            </a:r>
            <a:r>
              <a:rPr lang="fr-FR" sz="1700" b="1" noProof="0" dirty="0">
                <a:solidFill>
                  <a:schemeClr val="tx1"/>
                </a:solidFill>
                <a:latin typeface="Calibri"/>
                <a:cs typeface="Calibri"/>
              </a:rPr>
              <a:t>à</a:t>
            </a:r>
            <a:r>
              <a:rPr lang="fr-FR" sz="1700" b="1" noProof="0" dirty="0" smtClean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fr-FR" sz="1700" noProof="0" dirty="0" smtClean="0">
                <a:solidFill>
                  <a:schemeClr val="tx1"/>
                </a:solidFill>
                <a:latin typeface="Calibri"/>
                <a:cs typeface="Calibri"/>
              </a:rPr>
              <a:t>l’</a:t>
            </a:r>
            <a:r>
              <a:rPr lang="fr-FR" sz="1700" b="1" noProof="0" dirty="0" smtClean="0">
                <a:solidFill>
                  <a:schemeClr val="tx1"/>
                </a:solidFill>
                <a:latin typeface="Calibri"/>
                <a:cs typeface="Calibri"/>
              </a:rPr>
              <a:t>horizon 2030 </a:t>
            </a:r>
            <a:r>
              <a:rPr lang="fr-FR" sz="1700" noProof="0" dirty="0" smtClean="0">
                <a:solidFill>
                  <a:schemeClr val="tx1"/>
                </a:solidFill>
                <a:latin typeface="Calibri"/>
                <a:cs typeface="Calibri"/>
              </a:rPr>
              <a:t>(objectif principal de la Banque Mondiale, BM). Ce n’est pas un document de programmation de projets. </a:t>
            </a:r>
          </a:p>
          <a:p>
            <a:pPr algn="just"/>
            <a:endParaRPr lang="fr-FR" sz="1700" noProof="0" dirty="0" smtClean="0">
              <a:solidFill>
                <a:schemeClr val="tx1"/>
              </a:solidFill>
              <a:latin typeface="Calibri"/>
              <a:cs typeface="Calibri"/>
            </a:endParaRPr>
          </a:p>
          <a:p>
            <a:pPr marL="285750" indent="-285750" algn="just">
              <a:buFont typeface="Arial"/>
              <a:buChar char="•"/>
            </a:pPr>
            <a:r>
              <a:rPr lang="fr-FR" sz="1700" b="1" noProof="0" dirty="0" smtClean="0">
                <a:solidFill>
                  <a:schemeClr val="tx1"/>
                </a:solidFill>
                <a:latin typeface="Calibri"/>
                <a:cs typeface="Calibri"/>
              </a:rPr>
              <a:t>Le DPS espère informer le dessein de future stratégies de réduction de la pauvreté, telles </a:t>
            </a:r>
            <a:r>
              <a:rPr lang="fr-FR" sz="1700" b="1" noProof="0" dirty="0">
                <a:solidFill>
                  <a:schemeClr val="tx1"/>
                </a:solidFill>
                <a:latin typeface="Calibri"/>
                <a:cs typeface="Calibri"/>
              </a:rPr>
              <a:t>que la vision 2030 du </a:t>
            </a:r>
            <a:r>
              <a:rPr lang="fr-FR" sz="1700" b="1" noProof="0" dirty="0" smtClean="0">
                <a:solidFill>
                  <a:schemeClr val="tx1"/>
                </a:solidFill>
                <a:latin typeface="Calibri"/>
                <a:cs typeface="Calibri"/>
              </a:rPr>
              <a:t>Tchad, plan quinquennal 2016-2020, et le Cadre Partenariat Pays de la BM (2016-2020).</a:t>
            </a:r>
          </a:p>
          <a:p>
            <a:pPr algn="just"/>
            <a:endParaRPr lang="fr-FR" sz="1700" noProof="0" dirty="0" smtClean="0">
              <a:solidFill>
                <a:schemeClr val="tx1"/>
              </a:solidFill>
              <a:latin typeface="Calibri"/>
              <a:cs typeface="Calibri"/>
            </a:endParaRPr>
          </a:p>
          <a:p>
            <a:pPr marL="285750" indent="-285750" algn="just">
              <a:buFont typeface="Arial"/>
              <a:buChar char="•"/>
            </a:pPr>
            <a:r>
              <a:rPr lang="fr-FR" sz="1700" noProof="0" dirty="0">
                <a:solidFill>
                  <a:schemeClr val="tx1"/>
                </a:solidFill>
                <a:latin typeface="Calibri"/>
                <a:cs typeface="Calibri"/>
              </a:rPr>
              <a:t>Le DPS est un document de la BM</a:t>
            </a:r>
            <a:r>
              <a:rPr lang="fr-FR" sz="1700" noProof="0" dirty="0" smtClean="0">
                <a:solidFill>
                  <a:schemeClr val="tx1"/>
                </a:solidFill>
                <a:latin typeface="Calibri"/>
                <a:cs typeface="Calibri"/>
              </a:rPr>
              <a:t>, </a:t>
            </a:r>
          </a:p>
          <a:p>
            <a:pPr marL="0" indent="0" algn="just">
              <a:buNone/>
            </a:pPr>
            <a:r>
              <a:rPr lang="fr-FR" sz="1700" noProof="0" dirty="0" smtClean="0">
                <a:solidFill>
                  <a:schemeClr val="tx1"/>
                </a:solidFill>
                <a:latin typeface="Calibri"/>
                <a:cs typeface="Calibri"/>
              </a:rPr>
              <a:t>      non négocié, afin de permettre la prise en</a:t>
            </a:r>
          </a:p>
          <a:p>
            <a:pPr marL="0" indent="0" algn="just">
              <a:buNone/>
            </a:pPr>
            <a:r>
              <a:rPr lang="fr-FR" sz="1700" noProof="0" dirty="0" smtClean="0">
                <a:solidFill>
                  <a:schemeClr val="tx1"/>
                </a:solidFill>
                <a:latin typeface="Calibri"/>
                <a:cs typeface="Calibri"/>
              </a:rPr>
              <a:t>      </a:t>
            </a:r>
            <a:r>
              <a:rPr lang="fr-FR" sz="1700" noProof="0" dirty="0">
                <a:solidFill>
                  <a:schemeClr val="tx1"/>
                </a:solidFill>
                <a:latin typeface="Calibri"/>
                <a:cs typeface="Calibri"/>
              </a:rPr>
              <a:t>compte de points de vue divers et variés. </a:t>
            </a:r>
          </a:p>
          <a:p>
            <a:pPr marL="0" indent="0" algn="just">
              <a:buNone/>
            </a:pPr>
            <a:r>
              <a:rPr lang="fr-FR" sz="1700" noProof="0" dirty="0">
                <a:solidFill>
                  <a:schemeClr val="tx1"/>
                </a:solidFill>
                <a:latin typeface="Calibri"/>
                <a:cs typeface="Calibri"/>
              </a:rPr>
              <a:t>      Les consultations, thématiques, et/ou </a:t>
            </a:r>
          </a:p>
          <a:p>
            <a:pPr marL="0" indent="0" algn="just">
              <a:buNone/>
            </a:pPr>
            <a:r>
              <a:rPr lang="fr-FR" sz="1700" noProof="0" dirty="0">
                <a:solidFill>
                  <a:schemeClr val="tx1"/>
                </a:solidFill>
                <a:latin typeface="Calibri"/>
                <a:cs typeface="Calibri"/>
              </a:rPr>
              <a:t>      auprès de différents groupes représentatifs,</a:t>
            </a:r>
          </a:p>
          <a:p>
            <a:pPr marL="0" indent="0" algn="just">
              <a:buNone/>
            </a:pPr>
            <a:r>
              <a:rPr lang="fr-FR" sz="1700" noProof="0" dirty="0">
                <a:solidFill>
                  <a:schemeClr val="tx1"/>
                </a:solidFill>
                <a:latin typeface="Calibri"/>
                <a:cs typeface="Calibri"/>
              </a:rPr>
              <a:t>      participent a cet effort.</a:t>
            </a:r>
          </a:p>
          <a:p>
            <a:pPr marL="457200" indent="-457200" algn="l">
              <a:buFontTx/>
              <a:buChar char="-"/>
            </a:pPr>
            <a:endParaRPr lang="fr-FR" noProof="0" dirty="0" smtClean="0"/>
          </a:p>
          <a:p>
            <a:pPr marL="457200" indent="-457200" algn="l">
              <a:buFontTx/>
              <a:buChar char="-"/>
            </a:pPr>
            <a:endParaRPr lang="fr-FR" noProof="0" dirty="0" smtClean="0"/>
          </a:p>
          <a:p>
            <a:pPr marL="457200" indent="-457200" algn="l">
              <a:buFontTx/>
              <a:buChar char="-"/>
            </a:pPr>
            <a:endParaRPr lang="fr-FR" noProof="0" dirty="0" smtClean="0"/>
          </a:p>
          <a:p>
            <a:pPr algn="l"/>
            <a:endParaRPr lang="fr-FR" noProof="0" dirty="0" smtClean="0"/>
          </a:p>
          <a:p>
            <a:pPr algn="l"/>
            <a:endParaRPr lang="fr-FR" noProof="0" dirty="0" smtClean="0"/>
          </a:p>
        </p:txBody>
      </p:sp>
    </p:spTree>
    <p:extLst>
      <p:ext uri="{BB962C8B-B14F-4D97-AF65-F5344CB8AC3E}">
        <p14:creationId xmlns:p14="http://schemas.microsoft.com/office/powerpoint/2010/main" val="4010208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sz="3200" b="1" noProof="0" dirty="0" smtClean="0">
                <a:cs typeface="Calibri"/>
              </a:rPr>
              <a:t>PERSPECTIVES DE REDUCTION DE LA PAUVRETE A L’HORIZON 2030</a:t>
            </a:r>
            <a:br>
              <a:rPr lang="fr-FR" sz="3200" b="1" noProof="0" dirty="0" smtClean="0">
                <a:cs typeface="Calibri"/>
              </a:rPr>
            </a:br>
            <a:endParaRPr lang="fr-FR" sz="3200" noProof="0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457200" y="808037"/>
            <a:ext cx="8001000" cy="6003071"/>
          </a:xfrm>
        </p:spPr>
        <p:txBody>
          <a:bodyPr>
            <a:noAutofit/>
          </a:bodyPr>
          <a:lstStyle/>
          <a:p>
            <a:endParaRPr lang="fr-FR" sz="1800" noProof="0" dirty="0" smtClean="0">
              <a:solidFill>
                <a:schemeClr val="tx1"/>
              </a:solidFill>
              <a:latin typeface="Calibri"/>
              <a:cs typeface="Calibri"/>
            </a:endParaRPr>
          </a:p>
          <a:p>
            <a:pPr marL="342900" indent="-342900" algn="just">
              <a:buFont typeface="Arial"/>
              <a:buChar char="•"/>
            </a:pPr>
            <a:r>
              <a:rPr lang="fr-FR" sz="1800" b="1" noProof="0" dirty="0">
                <a:solidFill>
                  <a:schemeClr val="tx1"/>
                </a:solidFill>
                <a:cs typeface="Calibri"/>
              </a:rPr>
              <a:t>47% de la population vivait en 2011 sous le seuil de pauvreté </a:t>
            </a:r>
            <a:r>
              <a:rPr lang="fr-FR" sz="1800" b="1" noProof="0" dirty="0" smtClean="0">
                <a:solidFill>
                  <a:schemeClr val="tx1"/>
                </a:solidFill>
                <a:cs typeface="Calibri"/>
              </a:rPr>
              <a:t>national</a:t>
            </a:r>
            <a:r>
              <a:rPr lang="fr-FR" sz="1800" noProof="0" dirty="0" smtClean="0">
                <a:solidFill>
                  <a:schemeClr val="tx1"/>
                </a:solidFill>
                <a:cs typeface="Calibri"/>
              </a:rPr>
              <a:t>. </a:t>
            </a:r>
            <a:r>
              <a:rPr lang="fr-FR" sz="1800" noProof="0" dirty="0">
                <a:solidFill>
                  <a:schemeClr val="tx1"/>
                </a:solidFill>
                <a:cs typeface="Calibri"/>
              </a:rPr>
              <a:t>La pauvreté monétaire </a:t>
            </a:r>
            <a:r>
              <a:rPr lang="fr-FR" sz="1800" noProof="0" dirty="0" smtClean="0">
                <a:solidFill>
                  <a:schemeClr val="tx1"/>
                </a:solidFill>
                <a:cs typeface="Calibri"/>
              </a:rPr>
              <a:t>est </a:t>
            </a:r>
            <a:r>
              <a:rPr lang="fr-FR" sz="1800" noProof="0" dirty="0">
                <a:solidFill>
                  <a:schemeClr val="tx1"/>
                </a:solidFill>
                <a:cs typeface="Calibri"/>
              </a:rPr>
              <a:t>considérée comme le </a:t>
            </a:r>
            <a:r>
              <a:rPr lang="fr-FR" sz="1800" b="1" noProof="0" dirty="0">
                <a:solidFill>
                  <a:schemeClr val="tx1"/>
                </a:solidFill>
                <a:cs typeface="Calibri"/>
              </a:rPr>
              <a:t>facteur principal d’insécurité alimentaire </a:t>
            </a:r>
            <a:r>
              <a:rPr lang="fr-FR" sz="1800" noProof="0" dirty="0">
                <a:solidFill>
                  <a:schemeClr val="tx1"/>
                </a:solidFill>
                <a:cs typeface="Calibri"/>
              </a:rPr>
              <a:t>(PAM).</a:t>
            </a:r>
          </a:p>
          <a:p>
            <a:pPr algn="just"/>
            <a:endParaRPr lang="fr-FR" sz="1800" noProof="0" dirty="0">
              <a:solidFill>
                <a:schemeClr val="tx1"/>
              </a:solidFill>
              <a:cs typeface="Calibri"/>
            </a:endParaRPr>
          </a:p>
          <a:p>
            <a:pPr marL="342900" indent="-342900" algn="just">
              <a:buFont typeface="Arial"/>
              <a:buChar char="•"/>
            </a:pPr>
            <a:r>
              <a:rPr lang="fr-FR" sz="1800" b="1" noProof="0" dirty="0" smtClean="0">
                <a:solidFill>
                  <a:schemeClr val="tx1"/>
                </a:solidFill>
                <a:cs typeface="Calibri"/>
              </a:rPr>
              <a:t>92% des pauvres vivent en milieu rural</a:t>
            </a:r>
            <a:r>
              <a:rPr lang="fr-FR" sz="1800" noProof="0" dirty="0" smtClean="0">
                <a:solidFill>
                  <a:schemeClr val="tx1"/>
                </a:solidFill>
                <a:cs typeface="Calibri"/>
              </a:rPr>
              <a:t>. Les pauvres ruraux sont plus pauvres que les pauvres urbains. 73% des chefs de familles pauvres travaillent, dont 79% dans l’agriculture (élevage inclus). 80% des ménages ruraux ont des activités secondaires hors de la ferme. </a:t>
            </a:r>
          </a:p>
          <a:p>
            <a:endParaRPr lang="fr-FR" sz="1800" noProof="0" dirty="0" smtClean="0">
              <a:solidFill>
                <a:schemeClr val="tx1"/>
              </a:solidFill>
              <a:latin typeface="Calibri"/>
              <a:cs typeface="Calibri"/>
            </a:endParaRPr>
          </a:p>
          <a:p>
            <a:pPr marL="285750" indent="-285750" algn="just">
              <a:buFont typeface="Arial"/>
              <a:buChar char="•"/>
            </a:pPr>
            <a:r>
              <a:rPr lang="fr-FR" sz="1800" b="1" noProof="0" dirty="0" smtClean="0">
                <a:solidFill>
                  <a:schemeClr val="tx1"/>
                </a:solidFill>
                <a:latin typeface="Calibri"/>
                <a:cs typeface="Calibri"/>
              </a:rPr>
              <a:t>Pour être forte la croissance</a:t>
            </a:r>
            <a:r>
              <a:rPr lang="fr-FR" sz="1800" noProof="0" dirty="0" smtClean="0">
                <a:solidFill>
                  <a:schemeClr val="tx1"/>
                </a:solidFill>
                <a:latin typeface="Calibri"/>
                <a:cs typeface="Calibri"/>
              </a:rPr>
              <a:t> doit être tirée par les secteurs disposant d’un avantage comparatif à l’exportation, ou en concurrence aux importations.</a:t>
            </a:r>
          </a:p>
          <a:p>
            <a:pPr marL="285750" indent="-285750" algn="just">
              <a:buFont typeface="Arial"/>
              <a:buChar char="•"/>
            </a:pPr>
            <a:endParaRPr lang="fr-FR" sz="1800" noProof="0" dirty="0">
              <a:solidFill>
                <a:schemeClr val="tx1"/>
              </a:solidFill>
              <a:latin typeface="Calibri"/>
              <a:cs typeface="Calibri"/>
            </a:endParaRPr>
          </a:p>
          <a:p>
            <a:pPr marL="285750" indent="-285750" algn="just">
              <a:buFont typeface="Arial"/>
              <a:buChar char="•"/>
            </a:pPr>
            <a:r>
              <a:rPr lang="fr-FR" sz="1800" b="1" noProof="0" dirty="0" smtClean="0">
                <a:solidFill>
                  <a:schemeClr val="tx1"/>
                </a:solidFill>
                <a:latin typeface="Calibri"/>
                <a:cs typeface="Calibri"/>
              </a:rPr>
              <a:t>Pour être inclusive la croissance</a:t>
            </a:r>
            <a:r>
              <a:rPr lang="fr-FR" sz="1800" noProof="0" dirty="0" smtClean="0">
                <a:solidFill>
                  <a:schemeClr val="tx1"/>
                </a:solidFill>
                <a:latin typeface="Calibri"/>
                <a:cs typeface="Calibri"/>
              </a:rPr>
              <a:t> doit concerner en premier lieu les secteurs dans lesquels opèrent les pauvres aujourd’hui. Les conditions nécessaires à la transformation structurelle (la création massive d’emploi dans l’industrie) sont structurellement absentes et ne pourront émerger significativement avant 2030. </a:t>
            </a:r>
            <a:r>
              <a:rPr lang="fr-FR" sz="1800" b="1" noProof="0" dirty="0" smtClean="0">
                <a:solidFill>
                  <a:schemeClr val="tx1"/>
                </a:solidFill>
                <a:latin typeface="Calibri"/>
                <a:cs typeface="Calibri"/>
              </a:rPr>
              <a:t>La transformation nécessite avant tout l’élévation des gains de productivité dans l’agriculture.</a:t>
            </a:r>
            <a:r>
              <a:rPr lang="fr-FR" sz="1800" noProof="0" dirty="0" smtClean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endParaRPr lang="fr-FR" sz="1800" noProof="0" dirty="0" smtClean="0"/>
          </a:p>
          <a:p>
            <a:pPr marL="457200" indent="-457200" algn="l">
              <a:buFontTx/>
              <a:buChar char="-"/>
            </a:pPr>
            <a:endParaRPr lang="fr-FR" sz="1800" noProof="0" dirty="0" smtClean="0"/>
          </a:p>
          <a:p>
            <a:pPr marL="457200" indent="-457200" algn="l">
              <a:buFontTx/>
              <a:buChar char="-"/>
            </a:pPr>
            <a:endParaRPr lang="fr-FR" sz="1800" noProof="0" dirty="0" smtClean="0"/>
          </a:p>
          <a:p>
            <a:pPr algn="l"/>
            <a:endParaRPr lang="fr-FR" sz="1800" noProof="0" dirty="0" smtClean="0"/>
          </a:p>
          <a:p>
            <a:pPr algn="l"/>
            <a:endParaRPr lang="fr-FR" sz="1800" noProof="0" dirty="0" smtClean="0"/>
          </a:p>
        </p:txBody>
      </p:sp>
    </p:spTree>
    <p:extLst>
      <p:ext uri="{BB962C8B-B14F-4D97-AF65-F5344CB8AC3E}">
        <p14:creationId xmlns:p14="http://schemas.microsoft.com/office/powerpoint/2010/main" val="29123898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200" b="1" noProof="0" dirty="0" smtClean="0"/>
              <a:t>Qu’en est-il de la participation du secteur privé en milieu rural ?</a:t>
            </a:r>
            <a:endParaRPr lang="fr-FR" sz="3200" b="1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fr-FR" sz="2400" noProof="0" dirty="0" smtClean="0"/>
              <a:t>Services financiers et assurance</a:t>
            </a:r>
          </a:p>
          <a:p>
            <a:r>
              <a:rPr lang="fr-FR" sz="2400" noProof="0" dirty="0" smtClean="0"/>
              <a:t>Fourniture d’intrants et services aux producteurs</a:t>
            </a:r>
          </a:p>
          <a:p>
            <a:r>
              <a:rPr lang="fr-FR" sz="2400" noProof="0" dirty="0" smtClean="0"/>
              <a:t>Production agricole / élevage</a:t>
            </a:r>
          </a:p>
          <a:p>
            <a:r>
              <a:rPr lang="fr-FR" sz="2400" noProof="0" dirty="0" smtClean="0"/>
              <a:t>Transport</a:t>
            </a:r>
          </a:p>
          <a:p>
            <a:r>
              <a:rPr lang="fr-FR" sz="2400" noProof="0" dirty="0" smtClean="0"/>
              <a:t>Distribution / collecte</a:t>
            </a:r>
          </a:p>
          <a:p>
            <a:r>
              <a:rPr lang="fr-FR" sz="2400" noProof="0" dirty="0" smtClean="0"/>
              <a:t>Infrastructure agricoles: irrigation, stockage</a:t>
            </a:r>
          </a:p>
          <a:p>
            <a:r>
              <a:rPr lang="fr-FR" sz="2400" noProof="0" dirty="0" smtClean="0"/>
              <a:t>Transformation</a:t>
            </a:r>
          </a:p>
          <a:p>
            <a:r>
              <a:rPr lang="fr-FR" sz="2400" noProof="0" dirty="0" smtClean="0"/>
              <a:t>Artisanat, autres activités extra agricoles</a:t>
            </a:r>
            <a:endParaRPr lang="fr-FR" sz="2400" noProof="0" dirty="0"/>
          </a:p>
        </p:txBody>
      </p:sp>
    </p:spTree>
    <p:extLst>
      <p:ext uri="{BB962C8B-B14F-4D97-AF65-F5344CB8AC3E}">
        <p14:creationId xmlns:p14="http://schemas.microsoft.com/office/powerpoint/2010/main" val="1655186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200" b="1" noProof="0" dirty="0" smtClean="0"/>
              <a:t>Contraintes </a:t>
            </a:r>
            <a:r>
              <a:rPr lang="en-US" sz="3200" b="1" dirty="0"/>
              <a:t>à</a:t>
            </a:r>
            <a:r>
              <a:rPr lang="fr-FR" sz="3200" b="1" noProof="0" dirty="0" smtClean="0"/>
              <a:t> </a:t>
            </a:r>
            <a:r>
              <a:rPr lang="fr-FR" sz="3200" b="1" noProof="0" smtClean="0"/>
              <a:t>l’initiative privée :</a:t>
            </a:r>
            <a:r>
              <a:rPr lang="fr-FR" sz="3200" b="1" noProof="0" dirty="0" smtClean="0"/>
              <a:t/>
            </a:r>
            <a:br>
              <a:rPr lang="fr-FR" sz="3200" b="1" noProof="0" dirty="0" smtClean="0"/>
            </a:br>
            <a:r>
              <a:rPr lang="fr-FR" sz="3200" b="1" noProof="0" dirty="0" smtClean="0"/>
              <a:t>présence des services de base ?</a:t>
            </a:r>
            <a:endParaRPr lang="fr-FR" sz="3200" b="1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2800" dirty="0" smtClean="0"/>
              <a:t>Infrastructure routière</a:t>
            </a:r>
          </a:p>
          <a:p>
            <a:pPr lvl="1"/>
            <a:r>
              <a:rPr lang="fr-FR" sz="2400" dirty="0" smtClean="0"/>
              <a:t>Accès au réseau</a:t>
            </a:r>
          </a:p>
          <a:p>
            <a:pPr lvl="1"/>
            <a:r>
              <a:rPr lang="fr-FR" sz="2400" dirty="0" smtClean="0"/>
              <a:t>Etat des routes</a:t>
            </a:r>
          </a:p>
          <a:p>
            <a:pPr lvl="1"/>
            <a:r>
              <a:rPr lang="fr-FR" sz="2400" dirty="0" smtClean="0"/>
              <a:t>Sécurité</a:t>
            </a:r>
          </a:p>
          <a:p>
            <a:pPr lvl="1"/>
            <a:r>
              <a:rPr lang="fr-FR" sz="2400" dirty="0" smtClean="0"/>
              <a:t>Coûts de transports induits</a:t>
            </a:r>
          </a:p>
          <a:p>
            <a:pPr marL="457200" lvl="1" indent="0">
              <a:buNone/>
            </a:pPr>
            <a:endParaRPr lang="fr-FR" sz="2400" dirty="0" smtClean="0"/>
          </a:p>
          <a:p>
            <a:r>
              <a:rPr lang="fr-FR" sz="2800" dirty="0" smtClean="0"/>
              <a:t>Accès aux services essentiels</a:t>
            </a:r>
          </a:p>
          <a:p>
            <a:pPr lvl="1"/>
            <a:r>
              <a:rPr lang="fr-FR" sz="2400" dirty="0" smtClean="0"/>
              <a:t>Electricité, finance, services de conseil aux entreprises</a:t>
            </a:r>
          </a:p>
          <a:p>
            <a:endParaRPr lang="fr-FR" sz="2800" dirty="0" smtClean="0"/>
          </a:p>
          <a:p>
            <a:r>
              <a:rPr lang="fr-FR" sz="2800" dirty="0" smtClean="0"/>
              <a:t>Accès </a:t>
            </a:r>
            <a:r>
              <a:rPr lang="en-US" sz="2800" dirty="0"/>
              <a:t>à</a:t>
            </a:r>
            <a:r>
              <a:rPr lang="fr-FR" sz="2800" dirty="0" smtClean="0"/>
              <a:t> l’information sur les marchés</a:t>
            </a:r>
          </a:p>
        </p:txBody>
      </p:sp>
    </p:spTree>
    <p:extLst>
      <p:ext uri="{BB962C8B-B14F-4D97-AF65-F5344CB8AC3E}">
        <p14:creationId xmlns:p14="http://schemas.microsoft.com/office/powerpoint/2010/main" val="704228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sz="3200" b="1" noProof="0" dirty="0" smtClean="0"/>
              <a:t>Contraintes </a:t>
            </a:r>
            <a:r>
              <a:rPr lang="en-US" sz="3200" b="1" dirty="0" smtClean="0"/>
              <a:t>à</a:t>
            </a:r>
            <a:r>
              <a:rPr lang="fr-FR" sz="3200" b="1" noProof="0" dirty="0" smtClean="0"/>
              <a:t> l’initiative privée :</a:t>
            </a:r>
            <a:br>
              <a:rPr lang="fr-FR" sz="3200" b="1" noProof="0" dirty="0" smtClean="0"/>
            </a:br>
            <a:r>
              <a:rPr lang="fr-FR" sz="3200" b="1" noProof="0" dirty="0" smtClean="0"/>
              <a:t>barrière</a:t>
            </a:r>
            <a:r>
              <a:rPr lang="fr-FR" sz="3200" b="1" dirty="0" smtClean="0"/>
              <a:t>s </a:t>
            </a:r>
            <a:r>
              <a:rPr lang="en-US" sz="3200" b="1" dirty="0" smtClean="0"/>
              <a:t>à</a:t>
            </a:r>
            <a:r>
              <a:rPr lang="fr-FR" sz="3200" b="1" dirty="0" smtClean="0"/>
              <a:t> l’entrée</a:t>
            </a:r>
            <a:r>
              <a:rPr lang="fr-FR" sz="3200" b="1" noProof="0" dirty="0" smtClean="0"/>
              <a:t> ? </a:t>
            </a:r>
            <a:endParaRPr lang="fr-FR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fr-FR" sz="2800" dirty="0" smtClean="0"/>
              <a:t>L’entrée dans certains segments de la chaine de valeur est-elle freinée par des intérêts sectoriels ?</a:t>
            </a:r>
          </a:p>
          <a:p>
            <a:endParaRPr lang="fr-FR" sz="2800" dirty="0"/>
          </a:p>
          <a:p>
            <a:r>
              <a:rPr lang="fr-FR" sz="2800" dirty="0" smtClean="0"/>
              <a:t>Le niveau de concurrence est-il satisfaisant dans chacun des maillons du secteur ?</a:t>
            </a:r>
          </a:p>
          <a:p>
            <a:endParaRPr lang="fr-FR" sz="2800" dirty="0"/>
          </a:p>
          <a:p>
            <a:r>
              <a:rPr lang="fr-FR" sz="2800" dirty="0" smtClean="0"/>
              <a:t>Taille minimale d’efficience (entrepreneur individuel vs PME vs grosse entreprise) ?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2695480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200" b="1" noProof="0" dirty="0" smtClean="0"/>
              <a:t>Contraintes </a:t>
            </a:r>
            <a:r>
              <a:rPr lang="en-US" sz="3200" b="1" dirty="0" smtClean="0"/>
              <a:t>à</a:t>
            </a:r>
            <a:r>
              <a:rPr lang="fr-FR" sz="3200" b="1" noProof="0" dirty="0" smtClean="0"/>
              <a:t> l’initiative privée :</a:t>
            </a:r>
            <a:br>
              <a:rPr lang="fr-FR" sz="3200" b="1" noProof="0" dirty="0" smtClean="0"/>
            </a:br>
            <a:r>
              <a:rPr lang="fr-FR" sz="3200" b="1" noProof="0" dirty="0" smtClean="0"/>
              <a:t>disponibilité des ressources humaines ?</a:t>
            </a:r>
            <a:endParaRPr lang="fr-FR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51037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fr-FR" sz="2800" dirty="0" smtClean="0"/>
              <a:t>Formation des entrepreneurs ruraux</a:t>
            </a:r>
          </a:p>
          <a:p>
            <a:endParaRPr lang="fr-FR" sz="2800" dirty="0"/>
          </a:p>
          <a:p>
            <a:r>
              <a:rPr lang="fr-FR" sz="2800" dirty="0" smtClean="0"/>
              <a:t>Niveau d’éducation de la main d’</a:t>
            </a:r>
            <a:r>
              <a:rPr lang="fr-FR" sz="2800" noProof="0" dirty="0" smtClean="0"/>
              <a:t>œ</a:t>
            </a:r>
            <a:r>
              <a:rPr lang="fr-FR" sz="2800" dirty="0" err="1" smtClean="0"/>
              <a:t>uvre</a:t>
            </a:r>
            <a:endParaRPr lang="fr-FR" sz="2800" dirty="0" smtClean="0"/>
          </a:p>
          <a:p>
            <a:endParaRPr lang="fr-FR" sz="2800" dirty="0" smtClean="0"/>
          </a:p>
          <a:p>
            <a:r>
              <a:rPr lang="fr-FR" sz="2800" dirty="0" smtClean="0"/>
              <a:t>Législation du marché du travail</a:t>
            </a:r>
          </a:p>
          <a:p>
            <a:endParaRPr lang="fr-FR" sz="2800" dirty="0" smtClean="0"/>
          </a:p>
          <a:p>
            <a:r>
              <a:rPr lang="fr-FR" sz="2800" dirty="0" smtClean="0"/>
              <a:t>Disponibilité de main d’</a:t>
            </a:r>
            <a:r>
              <a:rPr lang="fr-FR" sz="2800" noProof="0" dirty="0" smtClean="0"/>
              <a:t>œ</a:t>
            </a:r>
            <a:r>
              <a:rPr lang="fr-FR" sz="2800" dirty="0" err="1" smtClean="0"/>
              <a:t>uvre</a:t>
            </a:r>
            <a:endParaRPr lang="fr-FR" sz="2800" dirty="0" smtClean="0"/>
          </a:p>
          <a:p>
            <a:endParaRPr lang="fr-FR" sz="2800" dirty="0"/>
          </a:p>
          <a:p>
            <a:r>
              <a:rPr lang="fr-FR" sz="2800" dirty="0" smtClean="0"/>
              <a:t>Co</a:t>
            </a:r>
            <a:r>
              <a:rPr lang="en-US" sz="2800" dirty="0"/>
              <a:t>û</a:t>
            </a:r>
            <a:r>
              <a:rPr lang="fr-FR" sz="2800" dirty="0" smtClean="0"/>
              <a:t>t de la main d’</a:t>
            </a:r>
            <a:r>
              <a:rPr lang="fr-FR" sz="2800" noProof="0" dirty="0" smtClean="0"/>
              <a:t>œuvre en milieu rural / urbain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1570662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sz="3200" b="1" noProof="0" dirty="0" smtClean="0"/>
              <a:t>Contraintes </a:t>
            </a:r>
            <a:r>
              <a:rPr lang="en-US" sz="3200" b="1" dirty="0" smtClean="0"/>
              <a:t>à</a:t>
            </a:r>
            <a:r>
              <a:rPr lang="fr-FR" sz="3200" b="1" noProof="0" dirty="0" smtClean="0"/>
              <a:t> l’initiative privée :</a:t>
            </a:r>
            <a:br>
              <a:rPr lang="fr-FR" sz="3200" b="1" noProof="0" dirty="0" smtClean="0"/>
            </a:br>
            <a:r>
              <a:rPr lang="fr-FR" sz="3200" b="1" noProof="0" dirty="0" smtClean="0"/>
              <a:t>rôle du secteur public ?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2800" dirty="0" smtClean="0"/>
              <a:t>Foncier</a:t>
            </a:r>
          </a:p>
          <a:p>
            <a:r>
              <a:rPr lang="fr-FR" sz="2800" dirty="0" smtClean="0"/>
              <a:t>Contrats</a:t>
            </a:r>
          </a:p>
          <a:p>
            <a:r>
              <a:rPr lang="fr-FR" sz="2800" dirty="0" smtClean="0"/>
              <a:t>Protection des investissements (tangibles et intangibles)</a:t>
            </a:r>
          </a:p>
          <a:p>
            <a:r>
              <a:rPr lang="fr-FR" sz="2800" dirty="0" smtClean="0"/>
              <a:t>Règlementation: création d’entreprise, règlementations sectorielles, etc. </a:t>
            </a:r>
          </a:p>
          <a:p>
            <a:r>
              <a:rPr lang="fr-FR" sz="2800" dirty="0" smtClean="0"/>
              <a:t>Fiscalité</a:t>
            </a:r>
          </a:p>
          <a:p>
            <a:r>
              <a:rPr lang="fr-FR" sz="2800" dirty="0" smtClean="0"/>
              <a:t>Partenariat public / privé et interventions publiques sur les marchés</a:t>
            </a:r>
          </a:p>
          <a:p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275438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-10900"/>
            <a:ext cx="7239000" cy="6792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72932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Diagnostic-Pays Systématique_secteur prive</Template>
  <TotalTime>313</TotalTime>
  <Words>566</Words>
  <Application>Microsoft Office PowerPoint</Application>
  <PresentationFormat>On-screen Show (4:3)</PresentationFormat>
  <Paragraphs>77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Adjacency</vt:lpstr>
      <vt:lpstr>Diagnostic-Pays Systématique :  Secteur Privé</vt:lpstr>
      <vt:lpstr>POURQUOI UN NOUVEAU DIAGNOSTIC ?  </vt:lpstr>
      <vt:lpstr>PERSPECTIVES DE REDUCTION DE LA PAUVRETE A L’HORIZON 2030 </vt:lpstr>
      <vt:lpstr>Qu’en est-il de la participation du secteur privé en milieu rural ?</vt:lpstr>
      <vt:lpstr>Contraintes à l’initiative privée : présence des services de base ?</vt:lpstr>
      <vt:lpstr>Contraintes à l’initiative privée : barrières à l’entrée ? </vt:lpstr>
      <vt:lpstr>Contraintes à l’initiative privée : disponibilité des ressources humaines ?</vt:lpstr>
      <vt:lpstr>Contraintes à l’initiative privée : rôle du secteur public ?</vt:lpstr>
      <vt:lpstr>PowerPoint Presentation</vt:lpstr>
    </vt:vector>
  </TitlesOfParts>
  <Company>The World Bank Group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Diagnostic-Pays Systématique</dc:title>
  <dc:creator>Jean-Christophe Maur</dc:creator>
  <cp:lastModifiedBy>Sebastien C. Dessus</cp:lastModifiedBy>
  <cp:revision>32</cp:revision>
  <dcterms:created xsi:type="dcterms:W3CDTF">2014-12-02T08:30:17Z</dcterms:created>
  <dcterms:modified xsi:type="dcterms:W3CDTF">2014-12-02T15:44:02Z</dcterms:modified>
</cp:coreProperties>
</file>