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95" r:id="rId1"/>
  </p:sldMasterIdLst>
  <p:notesMasterIdLst>
    <p:notesMasterId r:id="rId31"/>
  </p:notesMasterIdLst>
  <p:handoutMasterIdLst>
    <p:handoutMasterId r:id="rId32"/>
  </p:handoutMasterIdLst>
  <p:sldIdLst>
    <p:sldId id="621" r:id="rId2"/>
    <p:sldId id="710" r:id="rId3"/>
    <p:sldId id="716" r:id="rId4"/>
    <p:sldId id="703" r:id="rId5"/>
    <p:sldId id="714" r:id="rId6"/>
    <p:sldId id="723" r:id="rId7"/>
    <p:sldId id="724" r:id="rId8"/>
    <p:sldId id="720" r:id="rId9"/>
    <p:sldId id="654" r:id="rId10"/>
    <p:sldId id="699" r:id="rId11"/>
    <p:sldId id="701" r:id="rId12"/>
    <p:sldId id="719" r:id="rId13"/>
    <p:sldId id="729" r:id="rId14"/>
    <p:sldId id="702" r:id="rId15"/>
    <p:sldId id="718" r:id="rId16"/>
    <p:sldId id="717" r:id="rId17"/>
    <p:sldId id="700" r:id="rId18"/>
    <p:sldId id="713" r:id="rId19"/>
    <p:sldId id="715" r:id="rId20"/>
    <p:sldId id="605" r:id="rId21"/>
    <p:sldId id="706" r:id="rId22"/>
    <p:sldId id="705" r:id="rId23"/>
    <p:sldId id="707" r:id="rId24"/>
    <p:sldId id="708" r:id="rId25"/>
    <p:sldId id="726" r:id="rId26"/>
    <p:sldId id="709" r:id="rId27"/>
    <p:sldId id="728" r:id="rId28"/>
    <p:sldId id="711" r:id="rId29"/>
    <p:sldId id="712" r:id="rId30"/>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sz="2800"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sz="2800"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sz="2800"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sz="2800" kern="1200">
        <a:solidFill>
          <a:schemeClr val="tx1"/>
        </a:solidFill>
        <a:latin typeface="Calibri" pitchFamily="34" charset="0"/>
        <a:ea typeface="MS PGothic" pitchFamily="34" charset="-128"/>
        <a:cs typeface="+mn-cs"/>
      </a:defRPr>
    </a:lvl5pPr>
    <a:lvl6pPr marL="2286000" algn="l" defTabSz="914400" rtl="0" eaLnBrk="1" latinLnBrk="0" hangingPunct="1">
      <a:defRPr sz="2800" kern="1200">
        <a:solidFill>
          <a:schemeClr val="tx1"/>
        </a:solidFill>
        <a:latin typeface="Calibri" pitchFamily="34" charset="0"/>
        <a:ea typeface="MS PGothic" pitchFamily="34" charset="-128"/>
        <a:cs typeface="+mn-cs"/>
      </a:defRPr>
    </a:lvl6pPr>
    <a:lvl7pPr marL="2743200" algn="l" defTabSz="914400" rtl="0" eaLnBrk="1" latinLnBrk="0" hangingPunct="1">
      <a:defRPr sz="2800" kern="1200">
        <a:solidFill>
          <a:schemeClr val="tx1"/>
        </a:solidFill>
        <a:latin typeface="Calibri" pitchFamily="34" charset="0"/>
        <a:ea typeface="MS PGothic" pitchFamily="34" charset="-128"/>
        <a:cs typeface="+mn-cs"/>
      </a:defRPr>
    </a:lvl7pPr>
    <a:lvl8pPr marL="3200400" algn="l" defTabSz="914400" rtl="0" eaLnBrk="1" latinLnBrk="0" hangingPunct="1">
      <a:defRPr sz="2800" kern="1200">
        <a:solidFill>
          <a:schemeClr val="tx1"/>
        </a:solidFill>
        <a:latin typeface="Calibri" pitchFamily="34" charset="0"/>
        <a:ea typeface="MS PGothic" pitchFamily="34" charset="-128"/>
        <a:cs typeface="+mn-cs"/>
      </a:defRPr>
    </a:lvl8pPr>
    <a:lvl9pPr marL="3657600" algn="l" defTabSz="914400" rtl="0" eaLnBrk="1" latinLnBrk="0" hangingPunct="1">
      <a:defRPr sz="2800" kern="1200">
        <a:solidFill>
          <a:schemeClr val="tx1"/>
        </a:solidFill>
        <a:latin typeface="Calibri"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76623" initials="w" lastIdx="2" clrIdx="0"/>
  <p:cmAuthor id="1" name="wb17211" initials="w" lastIdx="0" clrIdx="1"/>
  <p:cmAuthor id="2" name="wb14968" initials="w"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A02512"/>
    <a:srgbClr val="4E7AAE"/>
    <a:srgbClr val="C0C0C0"/>
    <a:srgbClr val="A6B8D8"/>
    <a:srgbClr val="4A6E72"/>
    <a:srgbClr val="003366"/>
    <a:srgbClr val="E48C4B"/>
    <a:srgbClr val="9A340E"/>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81754" autoAdjust="0"/>
  </p:normalViewPr>
  <p:slideViewPr>
    <p:cSldViewPr snapToGrid="0">
      <p:cViewPr varScale="1">
        <p:scale>
          <a:sx n="92" d="100"/>
          <a:sy n="92" d="100"/>
        </p:scale>
        <p:origin x="-2172" y="-102"/>
      </p:cViewPr>
      <p:guideLst>
        <p:guide orient="horz" pos="576"/>
        <p:guide orient="horz" pos="992"/>
        <p:guide pos="376"/>
        <p:guide pos="2880"/>
        <p:guide pos="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2166" y="-294"/>
      </p:cViewPr>
      <p:guideLst>
        <p:guide orient="horz" pos="2929"/>
        <p:guide pos="2209"/>
      </p:guideLst>
    </p:cSldViewPr>
  </p:notesViewPr>
  <p:gridSpacing cx="1872691200" cy="1872691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323861\AppData\Local\Temp\notesB098AD\World%20Bank%20Guarantee%20Portfolio%20-%20Summary%20Template_November%202009.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b323861\AppData\Local\Temp\notesB098AD\World%20Bank%20Guarantee%20Portfolio%20-%20Summary%20Template_November%202009.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Drive51B\HQ-Private3\wb79473\Home\Tomoko\Tomoko%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LDrive51B\HQ-Private3\wb79473\Home\Tomoko\Tomok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view3D>
      <c:rotX val="30"/>
      <c:perspective val="30"/>
    </c:view3D>
    <c:plotArea>
      <c:layout>
        <c:manualLayout>
          <c:layoutTarget val="inner"/>
          <c:xMode val="edge"/>
          <c:yMode val="edge"/>
          <c:x val="0.16614891223703682"/>
          <c:y val="0.18051332187278146"/>
          <c:w val="0.72116171648758398"/>
          <c:h val="0.69659838123053963"/>
        </c:manualLayout>
      </c:layout>
      <c:pie3DChart>
        <c:varyColors val="1"/>
      </c:pie3DChart>
      <c:spPr>
        <a:noFill/>
        <a:ln w="25400">
          <a:noFill/>
        </a:ln>
      </c:spPr>
    </c:plotArea>
    <c:plotVisOnly val="1"/>
    <c:dispBlanksAs val="zero"/>
  </c:chart>
  <c:spPr>
    <a:ln>
      <a:solidFill>
        <a:schemeClr val="bg1">
          <a:lumMod val="75000"/>
        </a:schemeClr>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view3D>
      <c:rotX val="30"/>
      <c:perspective val="30"/>
    </c:view3D>
    <c:plotArea>
      <c:layout>
        <c:manualLayout>
          <c:layoutTarget val="inner"/>
          <c:xMode val="edge"/>
          <c:yMode val="edge"/>
          <c:x val="0.15370920505761246"/>
          <c:y val="0.14999644186580555"/>
          <c:w val="0.7469379022499697"/>
          <c:h val="0.71703037240926104"/>
        </c:manualLayout>
      </c:layout>
      <c:pie3DChart>
        <c:varyColors val="1"/>
      </c:pie3DChart>
      <c:spPr>
        <a:noFill/>
        <a:ln w="25400">
          <a:noFill/>
        </a:ln>
      </c:spPr>
    </c:plotArea>
    <c:plotVisOnly val="1"/>
    <c:dispBlanksAs val="zero"/>
  </c:chart>
  <c:spPr>
    <a:ln>
      <a:solidFill>
        <a:prstClr val="white">
          <a:lumMod val="75000"/>
        </a:prstClr>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dLbls>
            <c:dLbl>
              <c:idx val="0"/>
              <c:layout>
                <c:manualLayout>
                  <c:x val="5.8910162002945514E-2"/>
                  <c:y val="-2.7777777777778564E-2"/>
                </c:manualLayout>
              </c:layout>
              <c:dLblPos val="outEnd"/>
              <c:showVal val="1"/>
              <c:showCatName val="1"/>
            </c:dLbl>
            <c:dLbl>
              <c:idx val="1"/>
              <c:layout>
                <c:manualLayout>
                  <c:x val="0"/>
                  <c:y val="7.8703703703704123E-2"/>
                </c:manualLayout>
              </c:layout>
              <c:dLblPos val="bestFit"/>
              <c:showVal val="1"/>
              <c:showCatName val="1"/>
            </c:dLbl>
            <c:dLbl>
              <c:idx val="2"/>
              <c:layout>
                <c:manualLayout>
                  <c:x val="7.2655866470299466E-2"/>
                  <c:y val="0"/>
                </c:manualLayout>
              </c:layout>
              <c:dLblPos val="outEnd"/>
              <c:showVal val="1"/>
              <c:showCatName val="1"/>
            </c:dLbl>
            <c:dLbl>
              <c:idx val="3"/>
              <c:layout>
                <c:manualLayout>
                  <c:x val="0.20153316298189144"/>
                  <c:y val="0.12037037037037036"/>
                </c:manualLayout>
              </c:layout>
              <c:dLblPos val="bestFit"/>
              <c:showVal val="1"/>
              <c:showCatName val="1"/>
            </c:dLbl>
            <c:dLbl>
              <c:idx val="4"/>
              <c:layout>
                <c:manualLayout>
                  <c:x val="6.6898697079635916E-2"/>
                  <c:y val="0.30092592592593165"/>
                </c:manualLayout>
              </c:layout>
              <c:dLblPos val="bestFit"/>
              <c:showVal val="1"/>
              <c:showCatName val="1"/>
            </c:dLbl>
            <c:dLbl>
              <c:idx val="5"/>
              <c:layout>
                <c:manualLayout>
                  <c:x val="-5.3019145802650866E-2"/>
                  <c:y val="-5.0925925925926541E-2"/>
                </c:manualLayout>
              </c:layout>
              <c:dLblPos val="outEnd"/>
              <c:showVal val="1"/>
              <c:showCatName val="1"/>
            </c:dLbl>
            <c:dLblPos val="outEnd"/>
            <c:showVal val="1"/>
            <c:showCatName val="1"/>
            <c:showLeaderLines val="1"/>
          </c:dLbls>
          <c:cat>
            <c:strRef>
              <c:f>Sheet1!$A$3:$A$8</c:f>
              <c:strCache>
                <c:ptCount val="6"/>
                <c:pt idx="0">
                  <c:v>ECA</c:v>
                </c:pt>
                <c:pt idx="1">
                  <c:v>EAP</c:v>
                </c:pt>
                <c:pt idx="2">
                  <c:v>MNA</c:v>
                </c:pt>
                <c:pt idx="3">
                  <c:v>LAC</c:v>
                </c:pt>
                <c:pt idx="4">
                  <c:v>SAR</c:v>
                </c:pt>
                <c:pt idx="5">
                  <c:v>AFR</c:v>
                </c:pt>
              </c:strCache>
            </c:strRef>
          </c:cat>
          <c:val>
            <c:numRef>
              <c:f>Sheet1!$B$3:$B$8</c:f>
              <c:numCache>
                <c:formatCode>_("$"* #,##0.00_);_("$"* \(#,##0.00\);_("$"* "-"??_);_(@_)</c:formatCode>
                <c:ptCount val="6"/>
                <c:pt idx="0">
                  <c:v>1209.5999999999999</c:v>
                </c:pt>
                <c:pt idx="1">
                  <c:v>688</c:v>
                </c:pt>
                <c:pt idx="2">
                  <c:v>375</c:v>
                </c:pt>
                <c:pt idx="3">
                  <c:v>789</c:v>
                </c:pt>
                <c:pt idx="4">
                  <c:v>367.9</c:v>
                </c:pt>
                <c:pt idx="5">
                  <c:v>1119.9000000000001</c:v>
                </c:pt>
              </c:numCache>
            </c:numRef>
          </c:val>
        </c:ser>
        <c:dLbls>
          <c:showVal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9.4834370255157757E-2"/>
          <c:y val="0.10628461183888277"/>
          <c:w val="0.81327074769470065"/>
          <c:h val="0.78305231298359568"/>
        </c:manualLayout>
      </c:layout>
      <c:pie3DChart>
        <c:varyColors val="1"/>
        <c:ser>
          <c:idx val="0"/>
          <c:order val="0"/>
          <c:dLbls>
            <c:dLbl>
              <c:idx val="0"/>
              <c:layout>
                <c:manualLayout>
                  <c:x val="6.4610866372980899E-2"/>
                  <c:y val="-1.8264840182648401E-2"/>
                </c:manualLayout>
              </c:layout>
              <c:dLblPos val="outEnd"/>
              <c:showVal val="1"/>
              <c:showCatName val="1"/>
            </c:dLbl>
            <c:dLbl>
              <c:idx val="1"/>
              <c:layout>
                <c:manualLayout>
                  <c:x val="-0.10288208717549902"/>
                  <c:y val="0.31632708293327338"/>
                </c:manualLayout>
              </c:layout>
              <c:dLblPos val="bestFit"/>
              <c:showVal val="1"/>
              <c:showCatName val="1"/>
            </c:dLbl>
            <c:dLbl>
              <c:idx val="2"/>
              <c:layout>
                <c:manualLayout>
                  <c:x val="0.14281769618190795"/>
                  <c:y val="1.5337377838287305E-2"/>
                </c:manualLayout>
              </c:layout>
              <c:dLblPos val="bestFit"/>
              <c:showVal val="1"/>
              <c:showCatName val="1"/>
            </c:dLbl>
            <c:dLbl>
              <c:idx val="3"/>
              <c:layout>
                <c:manualLayout>
                  <c:x val="4.6339758545346839E-2"/>
                  <c:y val="2.2617693611684399E-2"/>
                </c:manualLayout>
              </c:layout>
              <c:dLblPos val="bestFit"/>
              <c:showVal val="1"/>
              <c:showCatName val="1"/>
            </c:dLbl>
            <c:dLbl>
              <c:idx val="4"/>
              <c:layout>
                <c:manualLayout>
                  <c:x val="-8.2750759174906527E-2"/>
                  <c:y val="2.8319694017812407E-2"/>
                </c:manualLayout>
              </c:layout>
              <c:dLblPos val="bestFit"/>
              <c:showVal val="1"/>
              <c:showCatName val="1"/>
            </c:dLbl>
            <c:dLbl>
              <c:idx val="5"/>
              <c:layout>
                <c:manualLayout>
                  <c:x val="0"/>
                  <c:y val="6.3347055966070015E-2"/>
                </c:manualLayout>
              </c:layout>
              <c:dLblPos val="bestFit"/>
              <c:showVal val="1"/>
              <c:showCatName val="1"/>
            </c:dLbl>
            <c:dLbl>
              <c:idx val="6"/>
              <c:layout>
                <c:manualLayout>
                  <c:x val="-4.051563715142803E-2"/>
                  <c:y val="-1.9715841176930947E-2"/>
                </c:manualLayout>
              </c:layout>
              <c:tx>
                <c:rich>
                  <a:bodyPr/>
                  <a:lstStyle/>
                  <a:p>
                    <a:r>
                      <a:rPr lang="en-US" dirty="0" smtClean="0"/>
                      <a:t>FISCAL</a:t>
                    </a:r>
                    <a:r>
                      <a:rPr lang="en-US" baseline="0" dirty="0" smtClean="0"/>
                      <a:t> SUPPORT</a:t>
                    </a:r>
                    <a:r>
                      <a:rPr lang="en-US" dirty="0" smtClean="0"/>
                      <a:t>,  </a:t>
                    </a:r>
                    <a:r>
                      <a:rPr lang="en-US" dirty="0"/>
                      <a:t>$944 </a:t>
                    </a:r>
                  </a:p>
                </c:rich>
              </c:tx>
              <c:dLblPos val="bestFit"/>
              <c:showVal val="1"/>
              <c:showCatName val="1"/>
            </c:dLbl>
            <c:dLbl>
              <c:idx val="7"/>
              <c:layout>
                <c:manualLayout>
                  <c:x val="-1.1747430249633255E-2"/>
                  <c:y val="-3.2876712328767807E-2"/>
                </c:manualLayout>
              </c:layout>
              <c:tx>
                <c:rich>
                  <a:bodyPr/>
                  <a:lstStyle/>
                  <a:p>
                    <a:r>
                      <a:rPr lang="en-US" dirty="0" smtClean="0"/>
                      <a:t>MULTI-INFRA,  </a:t>
                    </a:r>
                    <a:r>
                      <a:rPr lang="en-US" dirty="0"/>
                      <a:t>$270 </a:t>
                    </a:r>
                  </a:p>
                </c:rich>
              </c:tx>
              <c:dLblPos val="outEnd"/>
              <c:showVal val="1"/>
              <c:showCatName val="1"/>
            </c:dLbl>
            <c:txPr>
              <a:bodyPr/>
              <a:lstStyle/>
              <a:p>
                <a:pPr>
                  <a:defRPr b="0"/>
                </a:pPr>
                <a:endParaRPr lang="en-US"/>
              </a:p>
            </c:txPr>
            <c:dLblPos val="outEnd"/>
            <c:showVal val="1"/>
            <c:showCatName val="1"/>
            <c:showLeaderLines val="1"/>
          </c:dLbls>
          <c:cat>
            <c:strRef>
              <c:f>Sheet1!$A$3:$A$10</c:f>
              <c:strCache>
                <c:ptCount val="8"/>
                <c:pt idx="0">
                  <c:v>OTHER</c:v>
                </c:pt>
                <c:pt idx="1">
                  <c:v>POWER</c:v>
                </c:pt>
                <c:pt idx="2">
                  <c:v>TELECOM</c:v>
                </c:pt>
                <c:pt idx="3">
                  <c:v>FINANCE</c:v>
                </c:pt>
                <c:pt idx="4">
                  <c:v>TRANSPORT</c:v>
                </c:pt>
                <c:pt idx="5">
                  <c:v>OIL &amp; GAS</c:v>
                </c:pt>
                <c:pt idx="6">
                  <c:v>Fiscal Support</c:v>
                </c:pt>
                <c:pt idx="7">
                  <c:v>Multi-Infra</c:v>
                </c:pt>
              </c:strCache>
            </c:strRef>
          </c:cat>
          <c:val>
            <c:numRef>
              <c:f>Sheet1!$B$3:$B$10</c:f>
              <c:numCache>
                <c:formatCode>_("$"* #,##0_);_("$"* \(#,##0\);_("$"* "-"_);_(@_)</c:formatCode>
                <c:ptCount val="8"/>
                <c:pt idx="0">
                  <c:v>200</c:v>
                </c:pt>
                <c:pt idx="1">
                  <c:v>2050.5</c:v>
                </c:pt>
                <c:pt idx="2">
                  <c:v>250</c:v>
                </c:pt>
                <c:pt idx="3">
                  <c:v>120</c:v>
                </c:pt>
                <c:pt idx="4" formatCode="_(&quot;$&quot;* #,##0_);_(&quot;$&quot;* \(#,##0\);_(&quot;$&quot;* &quot;-&quot;??_);_(@_)">
                  <c:v>55</c:v>
                </c:pt>
                <c:pt idx="5" formatCode="_(&quot;$&quot;* #,##0_);_(&quot;$&quot;* \(#,##0\);_(&quot;$&quot;* &quot;-&quot;??_);_(@_)">
                  <c:v>660</c:v>
                </c:pt>
                <c:pt idx="6" formatCode="_(&quot;$&quot;* #,##0_);_(&quot;$&quot;* \(#,##0\);_(&quot;$&quot;* &quot;-&quot;??_);_(@_)">
                  <c:v>943.9</c:v>
                </c:pt>
                <c:pt idx="7" formatCode="_(&quot;$&quot;* #,##0_);_(&quot;$&quot;* \(#,##0\);_(&quot;$&quot;* &quot;-&quot;??_);_(@_)">
                  <c:v>270</c:v>
                </c:pt>
              </c:numCache>
            </c:numRef>
          </c:val>
        </c:ser>
        <c:dLbls>
          <c:showVal val="1"/>
        </c:dLbls>
      </c:pie3DChart>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2"/>
            <a:ext cx="3038649" cy="465138"/>
          </a:xfrm>
          <a:prstGeom prst="rect">
            <a:avLst/>
          </a:prstGeom>
          <a:noFill/>
          <a:ln w="9525">
            <a:noFill/>
            <a:miter lim="800000"/>
            <a:headEnd/>
            <a:tailEnd/>
          </a:ln>
          <a:effectLst/>
        </p:spPr>
        <p:txBody>
          <a:bodyPr vert="horz" wrap="square" lIns="91704" tIns="45854" rIns="91704" bIns="45854" numCol="1" anchor="t" anchorCtr="0" compatLnSpc="1">
            <a:prstTxWarp prst="textNoShape">
              <a:avLst/>
            </a:prstTxWarp>
          </a:bodyPr>
          <a:lstStyle>
            <a:lvl1pPr>
              <a:defRPr sz="1200" smtClean="0">
                <a:latin typeface="Times New Roman" pitchFamily="18" charset="0"/>
              </a:defRPr>
            </a:lvl1pPr>
          </a:lstStyle>
          <a:p>
            <a:pPr>
              <a:defRPr/>
            </a:pPr>
            <a:endParaRPr lang="en-GB" dirty="0"/>
          </a:p>
        </p:txBody>
      </p:sp>
      <p:sp>
        <p:nvSpPr>
          <p:cNvPr id="28675" name="Rectangle 3"/>
          <p:cNvSpPr>
            <a:spLocks noGrp="1" noChangeArrowheads="1"/>
          </p:cNvSpPr>
          <p:nvPr>
            <p:ph type="dt" sz="quarter" idx="1"/>
          </p:nvPr>
        </p:nvSpPr>
        <p:spPr bwMode="auto">
          <a:xfrm>
            <a:off x="3971753" y="2"/>
            <a:ext cx="3038649" cy="465138"/>
          </a:xfrm>
          <a:prstGeom prst="rect">
            <a:avLst/>
          </a:prstGeom>
          <a:noFill/>
          <a:ln w="9525">
            <a:noFill/>
            <a:miter lim="800000"/>
            <a:headEnd/>
            <a:tailEnd/>
          </a:ln>
          <a:effectLst/>
        </p:spPr>
        <p:txBody>
          <a:bodyPr vert="horz" wrap="square" lIns="91704" tIns="45854" rIns="91704" bIns="45854" numCol="1" anchor="t" anchorCtr="0" compatLnSpc="1">
            <a:prstTxWarp prst="textNoShape">
              <a:avLst/>
            </a:prstTxWarp>
          </a:bodyPr>
          <a:lstStyle>
            <a:lvl1pPr algn="r">
              <a:defRPr sz="1200" smtClean="0">
                <a:latin typeface="Times New Roman" pitchFamily="18" charset="0"/>
              </a:defRPr>
            </a:lvl1pPr>
          </a:lstStyle>
          <a:p>
            <a:pPr>
              <a:defRPr/>
            </a:pPr>
            <a:endParaRPr lang="en-GB" dirty="0"/>
          </a:p>
        </p:txBody>
      </p:sp>
      <p:sp>
        <p:nvSpPr>
          <p:cNvPr id="28676" name="Rectangle 4"/>
          <p:cNvSpPr>
            <a:spLocks noGrp="1" noChangeArrowheads="1"/>
          </p:cNvSpPr>
          <p:nvPr>
            <p:ph type="ftr" sz="quarter" idx="2"/>
          </p:nvPr>
        </p:nvSpPr>
        <p:spPr bwMode="auto">
          <a:xfrm>
            <a:off x="0" y="8831265"/>
            <a:ext cx="3038649" cy="465137"/>
          </a:xfrm>
          <a:prstGeom prst="rect">
            <a:avLst/>
          </a:prstGeom>
          <a:noFill/>
          <a:ln w="9525">
            <a:noFill/>
            <a:miter lim="800000"/>
            <a:headEnd/>
            <a:tailEnd/>
          </a:ln>
          <a:effectLst/>
        </p:spPr>
        <p:txBody>
          <a:bodyPr vert="horz" wrap="square" lIns="91704" tIns="45854" rIns="91704" bIns="45854" numCol="1" anchor="b" anchorCtr="0" compatLnSpc="1">
            <a:prstTxWarp prst="textNoShape">
              <a:avLst/>
            </a:prstTxWarp>
          </a:bodyPr>
          <a:lstStyle>
            <a:lvl1pPr>
              <a:defRPr sz="1200" smtClean="0">
                <a:latin typeface="Times New Roman" pitchFamily="18" charset="0"/>
              </a:defRPr>
            </a:lvl1pPr>
          </a:lstStyle>
          <a:p>
            <a:pPr>
              <a:defRPr/>
            </a:pPr>
            <a:endParaRPr lang="en-GB" dirty="0"/>
          </a:p>
        </p:txBody>
      </p:sp>
      <p:sp>
        <p:nvSpPr>
          <p:cNvPr id="28677" name="Rectangle 5"/>
          <p:cNvSpPr>
            <a:spLocks noGrp="1" noChangeArrowheads="1"/>
          </p:cNvSpPr>
          <p:nvPr>
            <p:ph type="sldNum" sz="quarter" idx="3"/>
          </p:nvPr>
        </p:nvSpPr>
        <p:spPr bwMode="auto">
          <a:xfrm>
            <a:off x="3971753" y="8831265"/>
            <a:ext cx="3038649" cy="465137"/>
          </a:xfrm>
          <a:prstGeom prst="rect">
            <a:avLst/>
          </a:prstGeom>
          <a:noFill/>
          <a:ln w="9525">
            <a:noFill/>
            <a:miter lim="800000"/>
            <a:headEnd/>
            <a:tailEnd/>
          </a:ln>
          <a:effectLst/>
        </p:spPr>
        <p:txBody>
          <a:bodyPr vert="horz" wrap="square" lIns="91704" tIns="45854" rIns="91704" bIns="45854" numCol="1" anchor="b" anchorCtr="0" compatLnSpc="1">
            <a:prstTxWarp prst="textNoShape">
              <a:avLst/>
            </a:prstTxWarp>
          </a:bodyPr>
          <a:lstStyle>
            <a:lvl1pPr algn="r">
              <a:defRPr sz="1200" smtClean="0">
                <a:latin typeface="Times New Roman" pitchFamily="18" charset="0"/>
              </a:defRPr>
            </a:lvl1pPr>
          </a:lstStyle>
          <a:p>
            <a:pPr>
              <a:defRPr/>
            </a:pPr>
            <a:fld id="{BABB4D14-1445-48D9-8D70-444B21A242C2}" type="slidenum">
              <a:rPr lang="en-GB"/>
              <a:pPr>
                <a:defRPr/>
              </a:pPr>
              <a:t>‹#›</a:t>
            </a:fld>
            <a:endParaRPr lang="en-GB"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2"/>
            <a:ext cx="3038649" cy="465138"/>
          </a:xfrm>
          <a:prstGeom prst="rect">
            <a:avLst/>
          </a:prstGeom>
          <a:noFill/>
          <a:ln w="9525">
            <a:noFill/>
            <a:miter lim="800000"/>
            <a:headEnd/>
            <a:tailEnd/>
          </a:ln>
          <a:effectLst/>
        </p:spPr>
        <p:txBody>
          <a:bodyPr vert="horz" wrap="square" lIns="91704" tIns="45854" rIns="91704" bIns="45854" numCol="1" anchor="t" anchorCtr="0" compatLnSpc="1">
            <a:prstTxWarp prst="textNoShape">
              <a:avLst/>
            </a:prstTxWarp>
          </a:bodyPr>
          <a:lstStyle>
            <a:lvl1pPr>
              <a:defRPr sz="1200" smtClean="0">
                <a:latin typeface="Times New Roman" pitchFamily="18" charset="0"/>
              </a:defRPr>
            </a:lvl1pPr>
          </a:lstStyle>
          <a:p>
            <a:pPr>
              <a:defRPr/>
            </a:pPr>
            <a:endParaRPr lang="en-GB" dirty="0"/>
          </a:p>
        </p:txBody>
      </p:sp>
      <p:sp>
        <p:nvSpPr>
          <p:cNvPr id="30723" name="Rectangle 3"/>
          <p:cNvSpPr>
            <a:spLocks noGrp="1" noChangeArrowheads="1"/>
          </p:cNvSpPr>
          <p:nvPr>
            <p:ph type="dt" idx="1"/>
          </p:nvPr>
        </p:nvSpPr>
        <p:spPr bwMode="auto">
          <a:xfrm>
            <a:off x="3971753" y="2"/>
            <a:ext cx="3038649" cy="465138"/>
          </a:xfrm>
          <a:prstGeom prst="rect">
            <a:avLst/>
          </a:prstGeom>
          <a:noFill/>
          <a:ln w="9525">
            <a:noFill/>
            <a:miter lim="800000"/>
            <a:headEnd/>
            <a:tailEnd/>
          </a:ln>
          <a:effectLst/>
        </p:spPr>
        <p:txBody>
          <a:bodyPr vert="horz" wrap="square" lIns="91704" tIns="45854" rIns="91704" bIns="45854" numCol="1" anchor="t" anchorCtr="0" compatLnSpc="1">
            <a:prstTxWarp prst="textNoShape">
              <a:avLst/>
            </a:prstTxWarp>
          </a:bodyPr>
          <a:lstStyle>
            <a:lvl1pPr algn="r">
              <a:defRPr sz="1200" smtClean="0">
                <a:latin typeface="Times New Roman" pitchFamily="18" charset="0"/>
              </a:defRPr>
            </a:lvl1pPr>
          </a:lstStyle>
          <a:p>
            <a:pPr>
              <a:defRPr/>
            </a:pPr>
            <a:endParaRPr lang="en-GB" dirty="0"/>
          </a:p>
        </p:txBody>
      </p:sp>
      <p:sp>
        <p:nvSpPr>
          <p:cNvPr id="33796" name="Rectangle 4"/>
          <p:cNvSpPr>
            <a:spLocks noGrp="1" noRot="1" noChangeAspect="1" noChangeArrowheads="1" noTextEdit="1"/>
          </p:cNvSpPr>
          <p:nvPr>
            <p:ph type="sldImg" idx="2"/>
          </p:nvPr>
        </p:nvSpPr>
        <p:spPr bwMode="auto">
          <a:xfrm>
            <a:off x="1184275" y="698500"/>
            <a:ext cx="4646613" cy="3484563"/>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34722" y="4416428"/>
            <a:ext cx="5140960" cy="4181475"/>
          </a:xfrm>
          <a:prstGeom prst="rect">
            <a:avLst/>
          </a:prstGeom>
          <a:noFill/>
          <a:ln w="9525">
            <a:noFill/>
            <a:miter lim="800000"/>
            <a:headEnd/>
            <a:tailEnd/>
          </a:ln>
          <a:effectLst/>
        </p:spPr>
        <p:txBody>
          <a:bodyPr vert="horz" wrap="square" lIns="91704" tIns="45854" rIns="91704" bIns="4585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26" name="Rectangle 6"/>
          <p:cNvSpPr>
            <a:spLocks noGrp="1" noChangeArrowheads="1"/>
          </p:cNvSpPr>
          <p:nvPr>
            <p:ph type="ftr" sz="quarter" idx="4"/>
          </p:nvPr>
        </p:nvSpPr>
        <p:spPr bwMode="auto">
          <a:xfrm>
            <a:off x="0" y="8831265"/>
            <a:ext cx="3038649" cy="465137"/>
          </a:xfrm>
          <a:prstGeom prst="rect">
            <a:avLst/>
          </a:prstGeom>
          <a:noFill/>
          <a:ln w="9525">
            <a:noFill/>
            <a:miter lim="800000"/>
            <a:headEnd/>
            <a:tailEnd/>
          </a:ln>
          <a:effectLst/>
        </p:spPr>
        <p:txBody>
          <a:bodyPr vert="horz" wrap="square" lIns="91704" tIns="45854" rIns="91704" bIns="45854" numCol="1" anchor="b" anchorCtr="0" compatLnSpc="1">
            <a:prstTxWarp prst="textNoShape">
              <a:avLst/>
            </a:prstTxWarp>
          </a:bodyPr>
          <a:lstStyle>
            <a:lvl1pPr>
              <a:defRPr sz="1200" smtClean="0">
                <a:latin typeface="Times New Roman" pitchFamily="18" charset="0"/>
              </a:defRPr>
            </a:lvl1pPr>
          </a:lstStyle>
          <a:p>
            <a:pPr>
              <a:defRPr/>
            </a:pPr>
            <a:endParaRPr lang="en-GB" dirty="0"/>
          </a:p>
        </p:txBody>
      </p:sp>
      <p:sp>
        <p:nvSpPr>
          <p:cNvPr id="30727" name="Rectangle 7"/>
          <p:cNvSpPr>
            <a:spLocks noGrp="1" noChangeArrowheads="1"/>
          </p:cNvSpPr>
          <p:nvPr>
            <p:ph type="sldNum" sz="quarter" idx="5"/>
          </p:nvPr>
        </p:nvSpPr>
        <p:spPr bwMode="auto">
          <a:xfrm>
            <a:off x="3971753" y="8831265"/>
            <a:ext cx="3038649" cy="465137"/>
          </a:xfrm>
          <a:prstGeom prst="rect">
            <a:avLst/>
          </a:prstGeom>
          <a:noFill/>
          <a:ln w="9525">
            <a:noFill/>
            <a:miter lim="800000"/>
            <a:headEnd/>
            <a:tailEnd/>
          </a:ln>
          <a:effectLst/>
        </p:spPr>
        <p:txBody>
          <a:bodyPr vert="horz" wrap="square" lIns="91704" tIns="45854" rIns="91704" bIns="45854" numCol="1" anchor="b" anchorCtr="0" compatLnSpc="1">
            <a:prstTxWarp prst="textNoShape">
              <a:avLst/>
            </a:prstTxWarp>
          </a:bodyPr>
          <a:lstStyle>
            <a:lvl1pPr algn="r">
              <a:defRPr sz="1200" smtClean="0">
                <a:latin typeface="Times New Roman" pitchFamily="18" charset="0"/>
              </a:defRPr>
            </a:lvl1pPr>
          </a:lstStyle>
          <a:p>
            <a:pPr>
              <a:defRPr/>
            </a:pPr>
            <a:fld id="{960AF0B8-474C-447A-BD30-F76A67054FF1}" type="slidenum">
              <a:rPr lang="en-GB"/>
              <a:pPr>
                <a:defRPr/>
              </a:pPr>
              <a:t>‹#›</a:t>
            </a:fld>
            <a:endParaRPr lang="en-GB"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a:ea typeface="MS PGothic" pitchFamily="34" charset="-128"/>
        <a:cs typeface="ＭＳ Ｐゴシック" pitchFamily="46" charset="-128"/>
      </a:defRPr>
    </a:lvl1pPr>
    <a:lvl2pPr marL="457200" algn="l" rtl="0" eaLnBrk="0" fontAlgn="base" hangingPunct="0">
      <a:spcBef>
        <a:spcPct val="30000"/>
      </a:spcBef>
      <a:spcAft>
        <a:spcPct val="0"/>
      </a:spcAft>
      <a:defRPr sz="1200" kern="1200">
        <a:solidFill>
          <a:schemeClr val="tx1"/>
        </a:solidFill>
        <a:latin typeface="Times"/>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84275" y="698500"/>
            <a:ext cx="4646613" cy="3484563"/>
          </a:xfrm>
          <a:ln/>
        </p:spPr>
      </p:sp>
      <p:sp>
        <p:nvSpPr>
          <p:cNvPr id="44035" name="Rectangle 3"/>
          <p:cNvSpPr>
            <a:spLocks noGrp="1" noChangeArrowheads="1"/>
          </p:cNvSpPr>
          <p:nvPr>
            <p:ph type="body" idx="1"/>
          </p:nvPr>
        </p:nvSpPr>
        <p:spPr>
          <a:noFill/>
          <a:ln/>
        </p:spPr>
        <p:txBody>
          <a:bodyPr/>
          <a:lstStyle/>
          <a:p>
            <a:pPr marL="229068" indent="-229068">
              <a:buFontTx/>
              <a:buChar char="•"/>
            </a:pPr>
            <a:endParaRPr lang="en-US" dirty="0" smtClean="0">
              <a:latin typeface="Times" pitchFamily="6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14303">
              <a:defRPr/>
            </a:pPr>
            <a:r>
              <a:rPr lang="en-US" sz="1600" dirty="0" smtClean="0"/>
              <a:t>IEG report concludes that the pricing of Bank guarantees has not been a constraint on demand for the instruments</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t>
            </a:r>
            <a:r>
              <a:rPr lang="en-US" dirty="0" err="1" smtClean="0"/>
              <a:t>PRG</a:t>
            </a:r>
            <a:r>
              <a:rPr lang="en-US" dirty="0" smtClean="0"/>
              <a:t> also covers payment</a:t>
            </a:r>
            <a:r>
              <a:rPr lang="en-US" baseline="0" dirty="0" smtClean="0"/>
              <a:t> for modification, breach or termination of concession contract.</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r>
              <a:rPr lang="en-US" b="1" dirty="0" smtClean="0"/>
              <a:t>Electricity and Gas in Nigeria </a:t>
            </a:r>
          </a:p>
          <a:p>
            <a:pPr lvl="0">
              <a:buFont typeface="Arial" pitchFamily="34" charset="0"/>
              <a:buNone/>
            </a:pPr>
            <a:endParaRPr lang="en-US" b="1" dirty="0" smtClean="0"/>
          </a:p>
          <a:p>
            <a:pPr lvl="0">
              <a:buFont typeface="Arial" pitchFamily="34" charset="0"/>
              <a:buChar char="•"/>
            </a:pPr>
            <a:r>
              <a:rPr lang="en-US" dirty="0" smtClean="0"/>
              <a:t>   Complemented</a:t>
            </a:r>
            <a:r>
              <a:rPr lang="en-US" baseline="0" dirty="0" smtClean="0"/>
              <a:t> by IDA credit for $200 million for (a) investments in transmission and distribution; and (b) TA and capacity building.</a:t>
            </a:r>
          </a:p>
          <a:p>
            <a:pPr lvl="0">
              <a:buFont typeface="Arial" pitchFamily="34" charset="0"/>
              <a:buChar char="•"/>
            </a:pPr>
            <a:r>
              <a:rPr lang="en-US" baseline="0" dirty="0" smtClean="0"/>
              <a:t>   Encourages private investments in gas infrastructure</a:t>
            </a:r>
          </a:p>
          <a:p>
            <a:pPr lvl="0">
              <a:buFont typeface="Arial" pitchFamily="34" charset="0"/>
              <a:buChar char="•"/>
            </a:pPr>
            <a:r>
              <a:rPr lang="en-US" baseline="0" dirty="0" smtClean="0"/>
              <a:t>   Major government sector reforms, including (a) restructuring of power utility (unbundling of generation, transmission and distribution); (b) independent regulatory authority; and (c) pricing reforms</a:t>
            </a:r>
          </a:p>
          <a:p>
            <a:pPr lvl="0">
              <a:buFont typeface="Arial" pitchFamily="34" charset="0"/>
              <a:buChar char="•"/>
            </a:pPr>
            <a:r>
              <a:rPr lang="en-US" sz="1200" kern="1200" dirty="0" smtClean="0">
                <a:solidFill>
                  <a:schemeClr val="tx1"/>
                </a:solidFill>
                <a:latin typeface="Times"/>
                <a:ea typeface="MS PGothic" pitchFamily="34" charset="-128"/>
                <a:cs typeface="ＭＳ Ｐゴシック" pitchFamily="46" charset="-128"/>
              </a:rPr>
              <a:t>   </a:t>
            </a:r>
            <a:r>
              <a:rPr lang="en-US" sz="1200" kern="1200" dirty="0" err="1" smtClean="0">
                <a:solidFill>
                  <a:schemeClr val="tx1"/>
                </a:solidFill>
                <a:latin typeface="Times"/>
                <a:ea typeface="MS PGothic" pitchFamily="34" charset="-128"/>
                <a:cs typeface="ＭＳ Ｐゴシック" pitchFamily="46" charset="-128"/>
              </a:rPr>
              <a:t>MIGA</a:t>
            </a:r>
            <a:r>
              <a:rPr lang="en-US" sz="1200" kern="1200" dirty="0" smtClean="0">
                <a:solidFill>
                  <a:schemeClr val="tx1"/>
                </a:solidFill>
                <a:latin typeface="Times"/>
                <a:ea typeface="MS PGothic" pitchFamily="34" charset="-128"/>
                <a:cs typeface="ＭＳ Ｐゴシック" pitchFamily="46" charset="-128"/>
              </a:rPr>
              <a:t> Investment Guarantee will further leverage IDA and </a:t>
            </a:r>
            <a:r>
              <a:rPr lang="en-US" sz="1200" kern="1200" dirty="0" err="1" smtClean="0">
                <a:solidFill>
                  <a:schemeClr val="tx1"/>
                </a:solidFill>
                <a:latin typeface="Times"/>
                <a:ea typeface="MS PGothic" pitchFamily="34" charset="-128"/>
                <a:cs typeface="ＭＳ Ｐゴシック" pitchFamily="46" charset="-128"/>
              </a:rPr>
              <a:t>IBRD</a:t>
            </a:r>
            <a:r>
              <a:rPr lang="en-US" sz="1200" kern="1200" dirty="0" smtClean="0">
                <a:solidFill>
                  <a:schemeClr val="tx1"/>
                </a:solidFill>
                <a:latin typeface="Times"/>
                <a:ea typeface="MS PGothic" pitchFamily="34" charset="-128"/>
                <a:cs typeface="ＭＳ Ｐゴシック" pitchFamily="46" charset="-128"/>
              </a:rPr>
              <a:t> resources by providing insurance to cover breach of contract, termination payments under the </a:t>
            </a:r>
            <a:r>
              <a:rPr lang="en-US" sz="1200" kern="1200" dirty="0" err="1" smtClean="0">
                <a:solidFill>
                  <a:schemeClr val="tx1"/>
                </a:solidFill>
                <a:latin typeface="Times"/>
                <a:ea typeface="MS PGothic" pitchFamily="34" charset="-128"/>
                <a:cs typeface="ＭＳ Ｐゴシック" pitchFamily="46" charset="-128"/>
              </a:rPr>
              <a:t>PPAs</a:t>
            </a:r>
            <a:r>
              <a:rPr lang="en-US" sz="1200" kern="1200" dirty="0" smtClean="0">
                <a:solidFill>
                  <a:schemeClr val="tx1"/>
                </a:solidFill>
                <a:latin typeface="Times"/>
                <a:ea typeface="MS PGothic" pitchFamily="34" charset="-128"/>
                <a:cs typeface="ＭＳ Ｐゴシック" pitchFamily="46" charset="-128"/>
              </a:rPr>
              <a:t>, expropriation, transfer, inconvertibility and war/civil disturbance risks, depending on the risk mitigation requirements of relevant investors and lenders.</a:t>
            </a:r>
            <a:endParaRPr lang="en-US" baseline="0" dirty="0" smtClean="0"/>
          </a:p>
          <a:p>
            <a:pPr lvl="0">
              <a:buFont typeface="Arial" pitchFamily="34" charset="0"/>
              <a:buChar char="•"/>
            </a:pPr>
            <a:endParaRPr lang="en-US" baseline="0" dirty="0" smtClean="0"/>
          </a:p>
          <a:p>
            <a:pPr lvl="0">
              <a:buFont typeface="Arial" pitchFamily="34" charset="0"/>
              <a:buNone/>
            </a:pPr>
            <a:r>
              <a:rPr lang="en-US" b="1" baseline="0" dirty="0" smtClean="0"/>
              <a:t>Power Generation in Kenya</a:t>
            </a:r>
          </a:p>
          <a:p>
            <a:pPr lvl="0">
              <a:buFont typeface="Arial" pitchFamily="34" charset="0"/>
              <a:buNone/>
            </a:pPr>
            <a:endParaRPr lang="en-US" b="1" baseline="0" dirty="0" smtClean="0"/>
          </a:p>
          <a:p>
            <a:pPr lvl="0">
              <a:buFont typeface="Arial" pitchFamily="34" charset="0"/>
              <a:buChar char="•"/>
            </a:pPr>
            <a:r>
              <a:rPr lang="en-US" b="1" baseline="0" dirty="0" smtClean="0"/>
              <a:t>   </a:t>
            </a:r>
            <a:r>
              <a:rPr lang="en-US" b="0" baseline="0" dirty="0" smtClean="0"/>
              <a:t>Kenya has carried out major energy sector reforms (unbundled key players, opened the door to competition, independent regulatory commission) and has perhaps the best performing energy institutions in </a:t>
            </a:r>
            <a:r>
              <a:rPr lang="en-US" b="0" baseline="0" dirty="0" err="1" smtClean="0"/>
              <a:t>SSA</a:t>
            </a:r>
            <a:r>
              <a:rPr lang="en-US" b="0" baseline="0" dirty="0" smtClean="0"/>
              <a:t>.</a:t>
            </a:r>
          </a:p>
          <a:p>
            <a:pPr lvl="0">
              <a:buFont typeface="Arial" pitchFamily="34" charset="0"/>
              <a:buChar char="•"/>
            </a:pPr>
            <a:r>
              <a:rPr lang="en-US" b="0" baseline="0" dirty="0" smtClean="0"/>
              <a:t>   Although governance of sector is relatively good, risk perceptions of international investors have deteriorated since political violence in December 2007 and global financial crisis.</a:t>
            </a:r>
          </a:p>
          <a:p>
            <a:pPr lvl="0">
              <a:buFont typeface="Arial" pitchFamily="34" charset="0"/>
              <a:buChar char="•"/>
            </a:pPr>
            <a:r>
              <a:rPr lang="en-US" b="0" baseline="0" dirty="0" smtClean="0"/>
              <a:t>   </a:t>
            </a:r>
            <a:r>
              <a:rPr lang="en-US" b="0" baseline="0" dirty="0" err="1" smtClean="0"/>
              <a:t>IPPs</a:t>
            </a:r>
            <a:r>
              <a:rPr lang="en-US" b="0" baseline="0" dirty="0" smtClean="0"/>
              <a:t> selected through a competitive procurement process.</a:t>
            </a:r>
            <a:endParaRPr lang="en-US" b="1" baseline="0" dirty="0" smtClean="0"/>
          </a:p>
          <a:p>
            <a:pPr lvl="0">
              <a:buFont typeface="Arial" pitchFamily="34" charset="0"/>
              <a:buNone/>
            </a:pPr>
            <a:endParaRPr lang="en-US" b="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Botswana</a:t>
            </a:r>
            <a:r>
              <a:rPr lang="en-US" baseline="0" dirty="0" smtClean="0"/>
              <a:t> </a:t>
            </a:r>
            <a:r>
              <a:rPr lang="en-US" baseline="0" dirty="0" err="1" smtClean="0"/>
              <a:t>Morupule</a:t>
            </a:r>
            <a:r>
              <a:rPr lang="en-US" baseline="0" dirty="0" smtClean="0"/>
              <a:t> </a:t>
            </a:r>
            <a:r>
              <a:rPr lang="en-US" baseline="0" dirty="0" err="1" smtClean="0"/>
              <a:t>PCG</a:t>
            </a:r>
            <a:r>
              <a:rPr lang="en-US" baseline="0" dirty="0" smtClean="0"/>
              <a:t> complemented by loans from </a:t>
            </a:r>
            <a:r>
              <a:rPr lang="en-US" baseline="0" dirty="0" err="1" smtClean="0"/>
              <a:t>IBRD</a:t>
            </a:r>
            <a:r>
              <a:rPr lang="en-US" baseline="0" dirty="0" smtClean="0"/>
              <a:t> and </a:t>
            </a:r>
            <a:r>
              <a:rPr lang="en-US" baseline="0" dirty="0" err="1" smtClean="0"/>
              <a:t>AfDB</a:t>
            </a:r>
            <a:r>
              <a:rPr lang="en-US" baseline="0" dirty="0" smtClean="0"/>
              <a:t>, helping to mobilize substantial amounts of financing despite the global financial crisis.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3CDA5B7-AC5D-40EC-913C-B3514F349D73}" type="slidenum">
              <a:rPr lang="en-US"/>
              <a:pPr/>
              <a:t>16</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Power sector largest, followed by fiscal support (</a:t>
            </a:r>
            <a:r>
              <a:rPr lang="en-US" dirty="0" err="1" smtClean="0"/>
              <a:t>PBGs</a:t>
            </a:r>
            <a:r>
              <a:rPr lang="en-US" dirty="0" smtClean="0"/>
              <a:t>)</a:t>
            </a:r>
          </a:p>
          <a:p>
            <a:pPr>
              <a:buFont typeface="Arial" pitchFamily="34" charset="0"/>
              <a:buChar char="•"/>
            </a:pPr>
            <a:r>
              <a:rPr lang="en-US" dirty="0" smtClean="0"/>
              <a:t>   Africa and </a:t>
            </a:r>
            <a:r>
              <a:rPr lang="en-US" dirty="0" err="1" smtClean="0"/>
              <a:t>ECA</a:t>
            </a:r>
            <a:r>
              <a:rPr lang="en-US" baseline="0" dirty="0" smtClean="0"/>
              <a:t> largest beneficiaries, but all regions benefited</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84275" y="698500"/>
            <a:ext cx="4646613" cy="3484563"/>
          </a:xfrm>
          <a:ln/>
        </p:spPr>
      </p:sp>
      <p:sp>
        <p:nvSpPr>
          <p:cNvPr id="44035" name="Rectangle 3"/>
          <p:cNvSpPr>
            <a:spLocks noGrp="1" noChangeArrowheads="1"/>
          </p:cNvSpPr>
          <p:nvPr>
            <p:ph type="body" idx="1"/>
          </p:nvPr>
        </p:nvSpPr>
        <p:spPr>
          <a:noFill/>
          <a:ln/>
        </p:spPr>
        <p:txBody>
          <a:bodyPr/>
          <a:lstStyle/>
          <a:p>
            <a:pPr marL="229068" indent="-229068">
              <a:buFontTx/>
              <a:buChar char="•"/>
            </a:pPr>
            <a:endParaRPr lang="en-US" dirty="0" smtClean="0">
              <a:latin typeface="Times" pitchFamily="6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Proposed changes are outlined in the Approach Paper: </a:t>
            </a:r>
            <a:r>
              <a:rPr lang="en-US" sz="1200" b="1" dirty="0" smtClean="0"/>
              <a:t>“Modernizing the World Bank’s Operational Policy on Guarantees”</a:t>
            </a:r>
            <a:endParaRPr lang="en-US" sz="1200" dirty="0" smtClean="0"/>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84275" y="698500"/>
            <a:ext cx="4646613" cy="3484563"/>
          </a:xfrm>
          <a:ln/>
        </p:spPr>
      </p:sp>
      <p:sp>
        <p:nvSpPr>
          <p:cNvPr id="44035" name="Rectangle 3"/>
          <p:cNvSpPr>
            <a:spLocks noGrp="1" noChangeArrowheads="1"/>
          </p:cNvSpPr>
          <p:nvPr>
            <p:ph type="body" idx="1"/>
          </p:nvPr>
        </p:nvSpPr>
        <p:spPr>
          <a:noFill/>
          <a:ln/>
        </p:spPr>
        <p:txBody>
          <a:bodyPr/>
          <a:lstStyle/>
          <a:p>
            <a:pPr marL="229068" indent="-229068">
              <a:buFontTx/>
              <a:buChar char="•"/>
            </a:pPr>
            <a:endParaRPr lang="en-US" dirty="0" smtClean="0">
              <a:latin typeface="Times" pitchFamily="6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In line with the Bank’s Non-Concessional </a:t>
            </a:r>
            <a:r>
              <a:rPr lang="en-US" smtClean="0"/>
              <a:t>Borrowing Policy</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84275" y="698500"/>
            <a:ext cx="4646613" cy="3484563"/>
          </a:xfrm>
          <a:ln/>
        </p:spPr>
      </p:sp>
      <p:sp>
        <p:nvSpPr>
          <p:cNvPr id="44035" name="Rectangle 3"/>
          <p:cNvSpPr>
            <a:spLocks noGrp="1" noChangeArrowheads="1"/>
          </p:cNvSpPr>
          <p:nvPr>
            <p:ph type="body" idx="1"/>
          </p:nvPr>
        </p:nvSpPr>
        <p:spPr>
          <a:noFill/>
          <a:ln/>
        </p:spPr>
        <p:txBody>
          <a:bodyPr/>
          <a:lstStyle/>
          <a:p>
            <a:pPr marL="229068" indent="-229068">
              <a:buFontTx/>
              <a:buChar char="•"/>
            </a:pPr>
            <a:endParaRPr lang="en-US" dirty="0" smtClean="0">
              <a:latin typeface="Times" pitchFamily="6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21A142-925A-4229-B657-CB5900BC1B7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1" dirty="0" smtClean="0"/>
              <a:t>   </a:t>
            </a:r>
            <a:r>
              <a:rPr lang="en-US" b="0" dirty="0" smtClean="0"/>
              <a:t>Shares</a:t>
            </a:r>
            <a:r>
              <a:rPr lang="en-US" b="0" baseline="0" dirty="0" smtClean="0"/>
              <a:t> of other </a:t>
            </a:r>
            <a:r>
              <a:rPr lang="en-US" b="0" baseline="0" dirty="0" err="1" smtClean="0"/>
              <a:t>MICs</a:t>
            </a:r>
            <a:r>
              <a:rPr lang="en-US" b="0" baseline="0" dirty="0" smtClean="0"/>
              <a:t> have declined</a:t>
            </a:r>
            <a:endParaRPr lang="en-US" b="1" dirty="0" smtClean="0"/>
          </a:p>
          <a:p>
            <a:pPr>
              <a:buFont typeface="Arial" pitchFamily="34" charset="0"/>
              <a:buChar char="•"/>
            </a:pPr>
            <a:r>
              <a:rPr lang="en-US" b="0" dirty="0" smtClean="0"/>
              <a:t>   </a:t>
            </a:r>
            <a:r>
              <a:rPr lang="en-US" b="0" dirty="0" err="1" smtClean="0"/>
              <a:t>LIC’s</a:t>
            </a:r>
            <a:r>
              <a:rPr lang="en-US" b="0" dirty="0" smtClean="0"/>
              <a:t> shares and volume of financing have increased, indicated potential for mobilizing private financing.</a:t>
            </a:r>
            <a:endParaRPr lang="en-US" b="1" dirty="0"/>
          </a:p>
        </p:txBody>
      </p:sp>
      <p:sp>
        <p:nvSpPr>
          <p:cNvPr id="4" name="Slide Number Placeholder 3"/>
          <p:cNvSpPr>
            <a:spLocks noGrp="1"/>
          </p:cNvSpPr>
          <p:nvPr>
            <p:ph type="sldNum" sz="quarter" idx="10"/>
          </p:nvPr>
        </p:nvSpPr>
        <p:spPr/>
        <p:txBody>
          <a:bodyPr/>
          <a:lstStyle/>
          <a:p>
            <a:fld id="{6021A142-925A-4229-B657-CB5900BC1B7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81100" y="696913"/>
            <a:ext cx="4648200" cy="3486150"/>
          </a:xfrm>
          <a:ln/>
        </p:spPr>
      </p:sp>
      <p:sp>
        <p:nvSpPr>
          <p:cNvPr id="37891" name="Rectangle 3"/>
          <p:cNvSpPr>
            <a:spLocks noGrp="1" noChangeArrowheads="1"/>
          </p:cNvSpPr>
          <p:nvPr>
            <p:ph type="body" idx="1"/>
          </p:nvPr>
        </p:nvSpPr>
        <p:spPr>
          <a:xfrm>
            <a:off x="701849" y="4416425"/>
            <a:ext cx="5608320" cy="4183063"/>
          </a:xfrm>
          <a:noFill/>
          <a:ln/>
        </p:spPr>
        <p:txBody>
          <a:bodyPr/>
          <a:lstStyle/>
          <a:p>
            <a:pPr marL="229068" indent="-229068"/>
            <a:endParaRPr lang="en-US" dirty="0" smtClean="0">
              <a:latin typeface="Times" pitchFamily="6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84275" y="698500"/>
            <a:ext cx="4646613" cy="3484563"/>
          </a:xfrm>
          <a:ln/>
        </p:spPr>
      </p:sp>
      <p:sp>
        <p:nvSpPr>
          <p:cNvPr id="44035" name="Rectangle 3"/>
          <p:cNvSpPr>
            <a:spLocks noGrp="1" noChangeArrowheads="1"/>
          </p:cNvSpPr>
          <p:nvPr>
            <p:ph type="body" idx="1"/>
          </p:nvPr>
        </p:nvSpPr>
        <p:spPr>
          <a:noFill/>
          <a:ln/>
        </p:spPr>
        <p:txBody>
          <a:bodyPr/>
          <a:lstStyle/>
          <a:p>
            <a:pPr marL="229068" indent="-229068">
              <a:buFontTx/>
              <a:buChar char="•"/>
            </a:pPr>
            <a:endParaRPr lang="en-US" dirty="0" smtClean="0">
              <a:latin typeface="Times" pitchFamily="6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5300" y="647700"/>
            <a:ext cx="7772400" cy="685800"/>
          </a:xfrm>
        </p:spPr>
        <p:txBody>
          <a:bodyPr>
            <a:normAutofit/>
          </a:bodyPr>
          <a:lstStyle>
            <a:lvl1pPr algn="l">
              <a:defRPr sz="3200" b="1"/>
            </a:lvl1pPr>
          </a:lstStyle>
          <a:p>
            <a:r>
              <a:rPr lang="en-US" smtClean="0"/>
              <a:t>Click to edit Master title style</a:t>
            </a:r>
            <a:endParaRPr lang="en-US"/>
          </a:p>
        </p:txBody>
      </p:sp>
      <p:sp>
        <p:nvSpPr>
          <p:cNvPr id="3" name="Subtitle 2"/>
          <p:cNvSpPr>
            <a:spLocks noGrp="1"/>
          </p:cNvSpPr>
          <p:nvPr>
            <p:ph type="subTitle" idx="1"/>
          </p:nvPr>
        </p:nvSpPr>
        <p:spPr>
          <a:xfrm>
            <a:off x="482600" y="1943100"/>
            <a:ext cx="7874000" cy="3911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F24134E-AE99-49D3-80BD-AB662B6C59F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7FB0C-28B5-480B-AE04-5E5D802AC520}" type="slidenum">
              <a:rPr lang="en-US" smtClean="0"/>
              <a:pPr/>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4134E-AE99-49D3-80BD-AB662B6C59F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D10B5D0A-044F-4C5D-ABF6-36EB78CF6F8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4134E-AE99-49D3-80BD-AB662B6C59F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2ACA829-0AEE-4AD8-8FA6-68A9D2B2A77D}"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24134E-AE99-49D3-80BD-AB662B6C59F9}" type="datetimeFigureOut">
              <a:rPr lang="en-US" smtClean="0"/>
              <a:pPr/>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ED1FB98B-8637-4FF4-BA56-C569ED45857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4134E-AE99-49D3-80BD-AB662B6C59F9}" type="datetimeFigureOut">
              <a:rPr lang="en-US" smtClean="0"/>
              <a:pPr/>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4D9B86AA-7CDB-4C9D-88A8-CC56E857C4FC}"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4134E-AE99-49D3-80BD-AB662B6C59F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4FB2555A-17E9-4790-94D7-5892B5AF0AF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4134E-AE99-49D3-80BD-AB662B6C59F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95D12B82-F492-48D1-8EFB-CA0FE250B6B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fld id="{CF24134E-AE99-49D3-80BD-AB662B6C59F9}" type="datetimeFigureOut">
              <a:rPr lang="en-US" smtClean="0"/>
              <a:pPr/>
              <a:t>5/1/2012</a:t>
            </a:fld>
            <a:endParaRPr lang="en-US"/>
          </a:p>
        </p:txBody>
      </p:sp>
      <p:sp>
        <p:nvSpPr>
          <p:cNvPr id="9" name="Slide Number Placeholder 8"/>
          <p:cNvSpPr>
            <a:spLocks noGrp="1"/>
          </p:cNvSpPr>
          <p:nvPr>
            <p:ph type="sldNum" sz="quarter" idx="11"/>
          </p:nvPr>
        </p:nvSpPr>
        <p:spPr/>
        <p:txBody>
          <a:bodyPr/>
          <a:lstStyle/>
          <a:p>
            <a:fld id="{CFC7FB0C-28B5-480B-AE04-5E5D802AC52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4134E-AE99-49D3-80BD-AB662B6C59F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44F0782-281F-49AA-B8D1-6C3B75E0519C}"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4134E-AE99-49D3-80BD-AB662B6C59F9}" type="datetimeFigureOut">
              <a:rPr lang="en-US" smtClean="0"/>
              <a:pPr/>
              <a:t>5/1/2012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7FB0C-28B5-480B-AE04-5E5D802AC5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96" r:id="rId1"/>
    <p:sldLayoutId id="2147483997" r:id="rId2"/>
    <p:sldLayoutId id="2147483999" r:id="rId3"/>
    <p:sldLayoutId id="2147484000" r:id="rId4"/>
    <p:sldLayoutId id="2147484001" r:id="rId5"/>
    <p:sldLayoutId id="2147484003" r:id="rId6"/>
    <p:sldLayoutId id="2147484004" r:id="rId7"/>
    <p:sldLayoutId id="2147484005" r:id="rId8"/>
    <p:sldLayoutId id="2147484006"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orldbank.org/guaranteesconsulta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0" y="1828800"/>
            <a:ext cx="9144000" cy="3200400"/>
          </a:xfrm>
          <a:prstGeom prst="rect">
            <a:avLst/>
          </a:prstGeom>
          <a:noFill/>
          <a:ln w="9525">
            <a:noFill/>
            <a:miter lim="800000"/>
            <a:headEnd/>
            <a:tailEnd/>
          </a:ln>
        </p:spPr>
      </p:pic>
      <p:sp>
        <p:nvSpPr>
          <p:cNvPr id="27653" name="Rectangle 4"/>
          <p:cNvSpPr>
            <a:spLocks noGrp="1" noChangeArrowheads="1"/>
          </p:cNvSpPr>
          <p:nvPr>
            <p:ph type="ctrTitle"/>
          </p:nvPr>
        </p:nvSpPr>
        <p:spPr>
          <a:xfrm>
            <a:off x="448129" y="2416629"/>
            <a:ext cx="8509000" cy="1141413"/>
          </a:xfrm>
          <a:noFill/>
        </p:spPr>
        <p:txBody>
          <a:bodyPr>
            <a:normAutofit/>
          </a:bodyPr>
          <a:lstStyle/>
          <a:p>
            <a:pPr algn="r"/>
            <a:r>
              <a:rPr lang="en-US" dirty="0" smtClean="0">
                <a:solidFill>
                  <a:schemeClr val="bg1"/>
                </a:solidFill>
              </a:rPr>
              <a:t> Modernizing World Bank Guarantee Products</a:t>
            </a:r>
            <a:r>
              <a:rPr lang="en-US" dirty="0" smtClean="0"/>
              <a:t/>
            </a:r>
            <a:br>
              <a:rPr lang="en-US" dirty="0" smtClean="0"/>
            </a:br>
            <a:endParaRPr lang="en-US" sz="3200" b="0" dirty="0" smtClean="0">
              <a:solidFill>
                <a:schemeClr val="bg1"/>
              </a:solidFill>
              <a:latin typeface="Calibri" pitchFamily="34" charset="0"/>
            </a:endParaRPr>
          </a:p>
        </p:txBody>
      </p:sp>
      <p:sp>
        <p:nvSpPr>
          <p:cNvPr id="27651" name="Rectangle 5"/>
          <p:cNvSpPr>
            <a:spLocks noGrp="1" noChangeArrowheads="1"/>
          </p:cNvSpPr>
          <p:nvPr>
            <p:ph type="subTitle" idx="1"/>
          </p:nvPr>
        </p:nvSpPr>
        <p:spPr>
          <a:xfrm>
            <a:off x="2743200" y="3722913"/>
            <a:ext cx="6400800" cy="1143000"/>
          </a:xfrm>
          <a:noFill/>
        </p:spPr>
        <p:txBody>
          <a:bodyPr anchor="ctr">
            <a:normAutofit fontScale="92500" lnSpcReduction="10000"/>
          </a:bodyPr>
          <a:lstStyle/>
          <a:p>
            <a:pPr algn="r"/>
            <a:r>
              <a:rPr lang="en-US" sz="2400" b="1" dirty="0" smtClean="0">
                <a:solidFill>
                  <a:schemeClr val="bg1"/>
                </a:solidFill>
                <a:latin typeface="Calibri" pitchFamily="34" charset="0"/>
                <a:cs typeface="Arial" charset="0"/>
              </a:rPr>
              <a:t>Guarantee Policy Modernization</a:t>
            </a:r>
          </a:p>
          <a:p>
            <a:pPr algn="r"/>
            <a:r>
              <a:rPr lang="en-US" sz="2400" b="1" dirty="0" smtClean="0">
                <a:solidFill>
                  <a:schemeClr val="bg1"/>
                </a:solidFill>
                <a:latin typeface="Calibri" pitchFamily="34" charset="0"/>
                <a:cs typeface="Arial" charset="0"/>
              </a:rPr>
              <a:t>Spring Meetings Consultation 2012</a:t>
            </a:r>
          </a:p>
          <a:p>
            <a:pPr algn="r"/>
            <a:r>
              <a:rPr lang="en-US" sz="2400" b="1" dirty="0" smtClean="0">
                <a:solidFill>
                  <a:schemeClr val="bg1"/>
                </a:solidFill>
                <a:latin typeface="Calibri" pitchFamily="34" charset="0"/>
                <a:cs typeface="Arial" charset="0"/>
              </a:rPr>
              <a:t>Operational Policies and Quality (</a:t>
            </a:r>
            <a:r>
              <a:rPr lang="en-US" sz="2400" b="1" dirty="0" err="1" smtClean="0">
                <a:solidFill>
                  <a:schemeClr val="bg1"/>
                </a:solidFill>
                <a:latin typeface="Calibri" pitchFamily="34" charset="0"/>
                <a:cs typeface="Arial" charset="0"/>
              </a:rPr>
              <a:t>OPCCS</a:t>
            </a:r>
            <a:r>
              <a:rPr lang="en-US" sz="2400" b="1" dirty="0" smtClean="0">
                <a:solidFill>
                  <a:schemeClr val="bg1"/>
                </a:solidFill>
                <a:latin typeface="Calibri" pitchFamily="34" charset="0"/>
                <a:cs typeface="Arial" charset="0"/>
              </a:rPr>
              <a:t>)</a:t>
            </a:r>
          </a:p>
        </p:txBody>
      </p:sp>
      <p:sp>
        <p:nvSpPr>
          <p:cNvPr id="10" name="Slide Number Placeholder 9"/>
          <p:cNvSpPr>
            <a:spLocks noGrp="1"/>
          </p:cNvSpPr>
          <p:nvPr>
            <p:ph type="sldNum" sz="quarter" idx="12"/>
          </p:nvPr>
        </p:nvSpPr>
        <p:spPr/>
        <p:txBody>
          <a:bodyPr/>
          <a:lstStyle/>
          <a:p>
            <a:pPr>
              <a:defRPr/>
            </a:pPr>
            <a:fld id="{4ED05025-0352-4C33-B06F-957D2AD021ED}" type="slidenum">
              <a:rPr lang="en-US" smtClean="0"/>
              <a:pPr>
                <a:defRPr/>
              </a:pPr>
              <a:t>1</a:t>
            </a:fld>
            <a:endParaRPr lang="en-US" dirty="0"/>
          </a:p>
        </p:txBody>
      </p:sp>
      <p:pic>
        <p:nvPicPr>
          <p:cNvPr id="27652" name="Picture 7" descr="wbcube-m"/>
          <p:cNvPicPr>
            <a:picLocks noChangeAspect="1" noChangeArrowheads="1"/>
          </p:cNvPicPr>
          <p:nvPr/>
        </p:nvPicPr>
        <p:blipFill>
          <a:blip r:embed="rId4" cstate="print"/>
          <a:srcRect/>
          <a:stretch>
            <a:fillRect/>
          </a:stretch>
        </p:blipFill>
        <p:spPr bwMode="auto">
          <a:xfrm>
            <a:off x="8295595" y="5808436"/>
            <a:ext cx="476250" cy="508000"/>
          </a:xfrm>
          <a:prstGeom prst="rect">
            <a:avLst/>
          </a:prstGeom>
          <a:noFill/>
          <a:ln w="9525">
            <a:noFill/>
            <a:miter lim="800000"/>
            <a:headEnd/>
            <a:tailEnd/>
          </a:ln>
        </p:spPr>
      </p:pic>
      <p:sp>
        <p:nvSpPr>
          <p:cNvPr id="27654" name="Rectangle 10"/>
          <p:cNvSpPr>
            <a:spLocks noChangeArrowheads="1"/>
          </p:cNvSpPr>
          <p:nvPr/>
        </p:nvSpPr>
        <p:spPr bwMode="auto">
          <a:xfrm>
            <a:off x="7086600" y="6337300"/>
            <a:ext cx="2057400" cy="368300"/>
          </a:xfrm>
          <a:prstGeom prst="rect">
            <a:avLst/>
          </a:prstGeom>
          <a:solidFill>
            <a:schemeClr val="bg1"/>
          </a:solidFill>
          <a:ln w="9525">
            <a:noFill/>
            <a:round/>
            <a:headEnd/>
            <a:tailEnd/>
          </a:ln>
        </p:spPr>
        <p:txBody>
          <a:bodyPr anchor="ctr"/>
          <a:lstStyle/>
          <a:p>
            <a:endParaRPr lang="en-US" dirty="0">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043" y="353785"/>
            <a:ext cx="7772400" cy="685800"/>
          </a:xfrm>
        </p:spPr>
        <p:txBody>
          <a:bodyPr>
            <a:noAutofit/>
          </a:bodyPr>
          <a:lstStyle/>
          <a:p>
            <a:pPr algn="ctr">
              <a:defRPr/>
            </a:pPr>
            <a:r>
              <a:rPr lang="en-US" dirty="0" smtClean="0">
                <a:solidFill>
                  <a:schemeClr val="tx2"/>
                </a:solidFill>
                <a:latin typeface="Calibri" pitchFamily="34" charset="0"/>
              </a:rPr>
              <a:t>Guarantee Products at the Bank</a:t>
            </a:r>
          </a:p>
        </p:txBody>
      </p:sp>
      <p:sp>
        <p:nvSpPr>
          <p:cNvPr id="3" name="Subtitle 2"/>
          <p:cNvSpPr>
            <a:spLocks noGrp="1"/>
          </p:cNvSpPr>
          <p:nvPr>
            <p:ph type="subTitle" idx="1"/>
          </p:nvPr>
        </p:nvSpPr>
        <p:spPr>
          <a:xfrm>
            <a:off x="665017" y="1054360"/>
            <a:ext cx="8003969" cy="5465194"/>
          </a:xfrm>
        </p:spPr>
        <p:txBody>
          <a:bodyPr>
            <a:noAutofit/>
          </a:bodyPr>
          <a:lstStyle/>
          <a:p>
            <a:pPr lvl="1"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b="1" dirty="0" smtClean="0">
                <a:solidFill>
                  <a:schemeClr val="tx1"/>
                </a:solidFill>
                <a:latin typeface="Calibri" pitchFamily="34" charset="0"/>
              </a:rPr>
              <a:t>Partial Risk Guarantees (PRGs): </a:t>
            </a:r>
            <a:r>
              <a:rPr lang="en-US" sz="2000" dirty="0" smtClean="0">
                <a:solidFill>
                  <a:schemeClr val="tx1"/>
                </a:solidFill>
                <a:latin typeface="Calibri" pitchFamily="34" charset="0"/>
              </a:rPr>
              <a:t>support private sector projects by covering debt service default caused by government non-performance of its contractual obligations to a specific investment project</a:t>
            </a:r>
          </a:p>
          <a:p>
            <a:pPr lvl="2"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dirty="0" err="1" smtClean="0">
                <a:solidFill>
                  <a:schemeClr val="tx1"/>
                </a:solidFill>
                <a:latin typeface="Calibri" pitchFamily="34" charset="0"/>
              </a:rPr>
              <a:t>IBRD</a:t>
            </a:r>
            <a:r>
              <a:rPr lang="en-US" sz="2000" dirty="0" smtClean="0">
                <a:solidFill>
                  <a:schemeClr val="tx1"/>
                </a:solidFill>
                <a:latin typeface="Calibri" pitchFamily="34" charset="0"/>
              </a:rPr>
              <a:t> &amp; IDA Countries</a:t>
            </a:r>
          </a:p>
          <a:p>
            <a:pPr lvl="2"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dirty="0" err="1" smtClean="0">
                <a:solidFill>
                  <a:schemeClr val="tx1"/>
                </a:solidFill>
                <a:latin typeface="Calibri" pitchFamily="34" charset="0"/>
              </a:rPr>
              <a:t>IBRD</a:t>
            </a:r>
            <a:r>
              <a:rPr lang="en-US" sz="2000" dirty="0" smtClean="0">
                <a:solidFill>
                  <a:schemeClr val="tx1"/>
                </a:solidFill>
                <a:latin typeface="Calibri" pitchFamily="34" charset="0"/>
              </a:rPr>
              <a:t> Enclave (for export oriented projects) in IDA Countries</a:t>
            </a:r>
          </a:p>
          <a:p>
            <a:pPr lvl="2"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dirty="0" smtClean="0">
                <a:solidFill>
                  <a:schemeClr val="tx1"/>
                </a:solidFill>
                <a:latin typeface="Calibri" pitchFamily="34" charset="0"/>
              </a:rPr>
              <a:t>Debt (Loans/Bonds/Notes) &amp; Shareholder Loans</a:t>
            </a:r>
          </a:p>
          <a:p>
            <a:pPr lvl="2" indent="-457200" algn="l" eaLnBrk="0" fontAlgn="base" hangingPunct="0">
              <a:spcBef>
                <a:spcPts val="600"/>
              </a:spcBef>
              <a:spcAft>
                <a:spcPts val="600"/>
              </a:spcAft>
              <a:buClr>
                <a:schemeClr val="tx1"/>
              </a:buClr>
              <a:buSzPct val="90000"/>
              <a:tabLst>
                <a:tab pos="6286500" algn="r"/>
              </a:tabLst>
            </a:pPr>
            <a:endParaRPr lang="en-US" sz="1600" dirty="0" smtClean="0">
              <a:solidFill>
                <a:schemeClr val="tx1"/>
              </a:solidFill>
              <a:latin typeface="Calibri" pitchFamily="34" charset="0"/>
            </a:endParaRPr>
          </a:p>
          <a:p>
            <a:pPr lvl="1"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b="1" dirty="0" smtClean="0">
                <a:solidFill>
                  <a:schemeClr val="tx1"/>
                </a:solidFill>
                <a:latin typeface="Calibri" pitchFamily="34" charset="0"/>
              </a:rPr>
              <a:t>Policy-Based Guarantees (PBGs) and Partial Credit Guarantees (PCGs): 	</a:t>
            </a:r>
            <a:r>
              <a:rPr lang="en-US" sz="2000" dirty="0" smtClean="0">
                <a:solidFill>
                  <a:schemeClr val="tx1"/>
                </a:solidFill>
                <a:latin typeface="Calibri" pitchFamily="34" charset="0"/>
              </a:rPr>
              <a:t>support sovereign borrowing &amp; public sector projects by covering a part of the debt service default/credit risk of public-sector borrowers</a:t>
            </a:r>
          </a:p>
          <a:p>
            <a:pPr lvl="2"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dirty="0" smtClean="0">
                <a:solidFill>
                  <a:schemeClr val="tx1"/>
                </a:solidFill>
                <a:latin typeface="Calibri" pitchFamily="34" charset="0"/>
              </a:rPr>
              <a:t>IBRD Countries only</a:t>
            </a:r>
          </a:p>
          <a:p>
            <a:pPr lvl="2"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dirty="0" smtClean="0">
                <a:solidFill>
                  <a:schemeClr val="tx1"/>
                </a:solidFill>
                <a:latin typeface="Calibri" pitchFamily="34" charset="0"/>
              </a:rPr>
              <a:t>PBGs support budgetary financing, while </a:t>
            </a:r>
            <a:r>
              <a:rPr lang="en-US" sz="2000" dirty="0" err="1" smtClean="0">
                <a:solidFill>
                  <a:schemeClr val="tx1"/>
                </a:solidFill>
                <a:latin typeface="Calibri" pitchFamily="34" charset="0"/>
              </a:rPr>
              <a:t>PCGs</a:t>
            </a:r>
            <a:r>
              <a:rPr lang="en-US" sz="2000" dirty="0" smtClean="0">
                <a:solidFill>
                  <a:schemeClr val="tx1"/>
                </a:solidFill>
                <a:latin typeface="Calibri" pitchFamily="34" charset="0"/>
              </a:rPr>
              <a:t> support investment projects</a:t>
            </a:r>
          </a:p>
          <a:p>
            <a:pPr lvl="2" indent="-457200" algn="l" eaLnBrk="0" fontAlgn="base" hangingPunct="0">
              <a:spcBef>
                <a:spcPts val="600"/>
              </a:spcBef>
              <a:spcAft>
                <a:spcPts val="600"/>
              </a:spcAft>
              <a:buClr>
                <a:schemeClr val="tx1"/>
              </a:buClr>
              <a:buSzPct val="90000"/>
              <a:buFont typeface="Wingdings" pitchFamily="2" charset="2"/>
              <a:buChar char="v"/>
              <a:tabLst>
                <a:tab pos="6286500" algn="r"/>
              </a:tabLst>
            </a:pPr>
            <a:r>
              <a:rPr lang="en-US" sz="2000" dirty="0" smtClean="0">
                <a:solidFill>
                  <a:schemeClr val="tx1"/>
                </a:solidFill>
                <a:latin typeface="Calibri" pitchFamily="34" charset="0"/>
              </a:rPr>
              <a:t>Debt (Loans/Bonds/Notes) &amp; Shareholder Loans</a:t>
            </a:r>
          </a:p>
        </p:txBody>
      </p:sp>
      <p:sp>
        <p:nvSpPr>
          <p:cNvPr id="4" name="Slide Number Placeholder 3"/>
          <p:cNvSpPr>
            <a:spLocks noGrp="1"/>
          </p:cNvSpPr>
          <p:nvPr>
            <p:ph type="sldNum" sz="quarter" idx="12"/>
          </p:nvPr>
        </p:nvSpPr>
        <p:spPr/>
        <p:txBody>
          <a:bodyPr/>
          <a:lstStyle/>
          <a:p>
            <a:fld id="{CFC7FB0C-28B5-480B-AE04-5E5D802AC520}"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85822"/>
          </a:xfrm>
        </p:spPr>
        <p:txBody>
          <a:bodyPr vert="horz" lIns="91440" tIns="45720" rIns="91440" bIns="45720" rtlCol="0" anchor="ctr">
            <a:normAutofit/>
          </a:bodyPr>
          <a:lstStyle/>
          <a:p>
            <a:pPr>
              <a:defRPr/>
            </a:pPr>
            <a:r>
              <a:rPr lang="en-US" sz="3200" b="1" dirty="0" smtClean="0">
                <a:solidFill>
                  <a:schemeClr val="tx2"/>
                </a:solidFill>
                <a:latin typeface="Calibri" pitchFamily="34" charset="0"/>
              </a:rPr>
              <a:t>Partial Risk Guarantees</a:t>
            </a:r>
            <a:endParaRPr lang="en-US" sz="3200" b="1" dirty="0">
              <a:solidFill>
                <a:schemeClr val="tx2"/>
              </a:solidFill>
              <a:latin typeface="Calibri" pitchFamily="34" charset="0"/>
            </a:endParaRPr>
          </a:p>
        </p:txBody>
      </p:sp>
      <p:sp>
        <p:nvSpPr>
          <p:cNvPr id="38" name="TextBox 37"/>
          <p:cNvSpPr txBox="1"/>
          <p:nvPr/>
        </p:nvSpPr>
        <p:spPr>
          <a:xfrm>
            <a:off x="161400" y="5288096"/>
            <a:ext cx="8475824" cy="1107996"/>
          </a:xfrm>
          <a:prstGeom prst="rect">
            <a:avLst/>
          </a:prstGeom>
          <a:noFill/>
        </p:spPr>
        <p:txBody>
          <a:bodyPr wrap="square" rtlCol="0">
            <a:spAutoFit/>
          </a:bodyPr>
          <a:lstStyle/>
          <a:p>
            <a:pPr marL="457200" indent="-457200">
              <a:spcAft>
                <a:spcPts val="1200"/>
              </a:spcAft>
              <a:buClr>
                <a:schemeClr val="tx1"/>
              </a:buClr>
              <a:buSzPct val="90000"/>
              <a:buFont typeface="Wingdings" pitchFamily="2" charset="2"/>
              <a:buChar char="v"/>
            </a:pPr>
            <a:r>
              <a:rPr lang="en-US" sz="2200" dirty="0" err="1" smtClean="0">
                <a:latin typeface="+mn-lt"/>
              </a:rPr>
              <a:t>PRGs</a:t>
            </a:r>
            <a:r>
              <a:rPr lang="en-US" sz="2200" dirty="0" smtClean="0">
                <a:latin typeface="+mn-lt"/>
              </a:rPr>
              <a:t> can cover a variety of </a:t>
            </a:r>
            <a:r>
              <a:rPr lang="en-US" sz="2200" dirty="0" smtClean="0">
                <a:solidFill>
                  <a:schemeClr val="tx1"/>
                </a:solidFill>
                <a:latin typeface="+mn-lt"/>
              </a:rPr>
              <a:t>risks associated with </a:t>
            </a:r>
            <a:r>
              <a:rPr lang="en-US" sz="2200" dirty="0" smtClean="0">
                <a:latin typeface="+mn-lt"/>
              </a:rPr>
              <a:t>g</a:t>
            </a:r>
            <a:r>
              <a:rPr lang="en-US" sz="2200" dirty="0" smtClean="0">
                <a:solidFill>
                  <a:schemeClr val="tx1"/>
                </a:solidFill>
                <a:latin typeface="+mn-lt"/>
              </a:rPr>
              <a:t>overnment contractual obligations, </a:t>
            </a:r>
            <a:r>
              <a:rPr lang="en-US" sz="2200" dirty="0" smtClean="0">
                <a:latin typeface="+mn-lt"/>
              </a:rPr>
              <a:t>including the risk of</a:t>
            </a:r>
            <a:r>
              <a:rPr lang="en-US" sz="2200" dirty="0" smtClean="0">
                <a:solidFill>
                  <a:schemeClr val="tx1"/>
                </a:solidFill>
                <a:latin typeface="+mn-lt"/>
              </a:rPr>
              <a:t> non-payment by a government/</a:t>
            </a:r>
            <a:r>
              <a:rPr lang="en-US" sz="2200" dirty="0" err="1" smtClean="0">
                <a:solidFill>
                  <a:schemeClr val="tx1"/>
                </a:solidFill>
                <a:latin typeface="+mn-lt"/>
              </a:rPr>
              <a:t>SOE</a:t>
            </a:r>
            <a:r>
              <a:rPr lang="en-US" sz="2200" dirty="0" smtClean="0">
                <a:solidFill>
                  <a:schemeClr val="tx1"/>
                </a:solidFill>
                <a:latin typeface="+mn-lt"/>
              </a:rPr>
              <a:t>, regulatory risk, and expropriation risk.</a:t>
            </a:r>
          </a:p>
        </p:txBody>
      </p:sp>
      <p:pic>
        <p:nvPicPr>
          <p:cNvPr id="103427" name="Picture 3"/>
          <p:cNvPicPr>
            <a:picLocks noChangeAspect="1" noChangeArrowheads="1"/>
          </p:cNvPicPr>
          <p:nvPr/>
        </p:nvPicPr>
        <p:blipFill>
          <a:blip r:embed="rId3" cstate="print"/>
          <a:srcRect/>
          <a:stretch>
            <a:fillRect/>
          </a:stretch>
        </p:blipFill>
        <p:spPr bwMode="auto">
          <a:xfrm>
            <a:off x="1297087" y="1617625"/>
            <a:ext cx="6304547" cy="3642958"/>
          </a:xfrm>
          <a:prstGeom prst="rect">
            <a:avLst/>
          </a:prstGeom>
          <a:noFill/>
          <a:ln w="9525">
            <a:noFill/>
            <a:miter lim="800000"/>
            <a:headEnd/>
            <a:tailEnd/>
          </a:ln>
          <a:effectLst/>
        </p:spPr>
      </p:pic>
      <p:sp>
        <p:nvSpPr>
          <p:cNvPr id="7" name="TextBox 6"/>
          <p:cNvSpPr txBox="1"/>
          <p:nvPr/>
        </p:nvSpPr>
        <p:spPr>
          <a:xfrm>
            <a:off x="3340607" y="1215266"/>
            <a:ext cx="2418932" cy="369332"/>
          </a:xfrm>
          <a:prstGeom prst="rect">
            <a:avLst/>
          </a:prstGeom>
          <a:noFill/>
        </p:spPr>
        <p:txBody>
          <a:bodyPr wrap="square" rtlCol="0">
            <a:spAutoFit/>
          </a:bodyPr>
          <a:lstStyle/>
          <a:p>
            <a:r>
              <a:rPr lang="en-US" sz="1800" b="1" dirty="0" smtClean="0"/>
              <a:t>Typical PRG Structure</a:t>
            </a:r>
            <a:endParaRPr lang="en-US" sz="1800" b="1" dirty="0"/>
          </a:p>
        </p:txBody>
      </p:sp>
      <p:sp>
        <p:nvSpPr>
          <p:cNvPr id="8" name="Slide Number Placeholder 5"/>
          <p:cNvSpPr>
            <a:spLocks noGrp="1"/>
          </p:cNvSpPr>
          <p:nvPr>
            <p:ph type="sldNum" sz="quarter" idx="12"/>
          </p:nvPr>
        </p:nvSpPr>
        <p:spPr>
          <a:xfrm>
            <a:off x="6553200" y="6356350"/>
            <a:ext cx="2133600" cy="365125"/>
          </a:xfrm>
        </p:spPr>
        <p:txBody>
          <a:bodyPr/>
          <a:lstStyle/>
          <a:p>
            <a:pPr>
              <a:defRPr/>
            </a:pPr>
            <a:fld id="{D10B5D0A-044F-4C5D-ABF6-36EB78CF6F82}" type="slidenum">
              <a:rPr lang="en-US" smtClean="0"/>
              <a:pPr>
                <a:defRPr/>
              </a:pPr>
              <a:t>11</a:t>
            </a:fld>
            <a:endParaRPr lang="en-US" dirty="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85822"/>
          </a:xfrm>
        </p:spPr>
        <p:txBody>
          <a:bodyPr vert="horz" lIns="91440" tIns="45720" rIns="91440" bIns="45720" rtlCol="0" anchor="ctr">
            <a:normAutofit/>
          </a:bodyPr>
          <a:lstStyle/>
          <a:p>
            <a:pPr>
              <a:defRPr/>
            </a:pPr>
            <a:r>
              <a:rPr lang="en-US" sz="3200" b="1" dirty="0" smtClean="0">
                <a:solidFill>
                  <a:schemeClr val="tx2"/>
                </a:solidFill>
                <a:latin typeface="Calibri" pitchFamily="34" charset="0"/>
              </a:rPr>
              <a:t>Partial Risk Guarantees</a:t>
            </a:r>
            <a:endParaRPr lang="en-US" sz="3200" b="1" dirty="0">
              <a:solidFill>
                <a:schemeClr val="tx2"/>
              </a:solidFill>
              <a:latin typeface="Calibri" pitchFamily="34" charset="0"/>
            </a:endParaRPr>
          </a:p>
        </p:txBody>
      </p:sp>
      <p:sp>
        <p:nvSpPr>
          <p:cNvPr id="6" name="Content Placeholder 5"/>
          <p:cNvSpPr>
            <a:spLocks noGrp="1"/>
          </p:cNvSpPr>
          <p:nvPr>
            <p:ph sz="quarter" idx="1"/>
          </p:nvPr>
        </p:nvSpPr>
        <p:spPr>
          <a:xfrm>
            <a:off x="288471" y="1240971"/>
            <a:ext cx="8458172" cy="5116287"/>
          </a:xfrm>
        </p:spPr>
        <p:txBody>
          <a:bodyPr>
            <a:normAutofit/>
          </a:bodyPr>
          <a:lstStyle/>
          <a:p>
            <a:pPr marL="457200" lvl="2" indent="-457200">
              <a:spcBef>
                <a:spcPts val="0"/>
              </a:spcBef>
              <a:spcAft>
                <a:spcPts val="1200"/>
              </a:spcAft>
              <a:buClr>
                <a:schemeClr val="tx1"/>
              </a:buClr>
              <a:buSzPct val="90000"/>
              <a:buFont typeface="Wingdings" pitchFamily="2" charset="2"/>
              <a:buChar char="v"/>
            </a:pPr>
            <a:r>
              <a:rPr lang="en-US" b="1" dirty="0" err="1" smtClean="0"/>
              <a:t>Kribi</a:t>
            </a:r>
            <a:r>
              <a:rPr lang="en-US" b="1" dirty="0" smtClean="0"/>
              <a:t> Power in Cameroon</a:t>
            </a:r>
            <a:r>
              <a:rPr lang="en-US" dirty="0" smtClean="0"/>
              <a:t> (2011)</a:t>
            </a:r>
          </a:p>
          <a:p>
            <a:pPr marL="801688" lvl="3" indent="-457200">
              <a:spcBef>
                <a:spcPts val="0"/>
              </a:spcBef>
              <a:spcAft>
                <a:spcPts val="1200"/>
              </a:spcAft>
              <a:buClr>
                <a:schemeClr val="tx1"/>
              </a:buClr>
              <a:buSzPct val="90000"/>
              <a:buFont typeface="Wingdings" pitchFamily="2" charset="2"/>
              <a:buChar char="Ø"/>
            </a:pPr>
            <a:r>
              <a:rPr lang="en-US" sz="2200" dirty="0" smtClean="0"/>
              <a:t>Opened new access to local long-term commercial financing, for US$82 million, thus developing the domestic financial sector. </a:t>
            </a:r>
          </a:p>
          <a:p>
            <a:pPr marL="801688" lvl="3" indent="-457200">
              <a:spcBef>
                <a:spcPts val="0"/>
              </a:spcBef>
              <a:spcAft>
                <a:spcPts val="1200"/>
              </a:spcAft>
              <a:buClr>
                <a:schemeClr val="tx1"/>
              </a:buClr>
              <a:buSzPct val="90000"/>
              <a:buFont typeface="Wingdings" pitchFamily="2" charset="2"/>
              <a:buChar char="Ø"/>
            </a:pPr>
            <a:r>
              <a:rPr lang="en-US" sz="2200" dirty="0" smtClean="0"/>
              <a:t>Supports the country’s poverty reduction strategy which targets a substantial increase in supply of electricity. </a:t>
            </a:r>
          </a:p>
          <a:p>
            <a:pPr marL="801688" lvl="3" indent="-457200">
              <a:spcBef>
                <a:spcPts val="0"/>
              </a:spcBef>
              <a:spcAft>
                <a:spcPts val="1200"/>
              </a:spcAft>
              <a:buClr>
                <a:schemeClr val="tx1"/>
              </a:buClr>
              <a:buSzPct val="90000"/>
              <a:buFont typeface="Wingdings" pitchFamily="2" charset="2"/>
              <a:buChar char="Ø"/>
            </a:pPr>
            <a:r>
              <a:rPr lang="en-US" sz="2200" dirty="0" smtClean="0"/>
              <a:t>PRG complemented by:</a:t>
            </a:r>
          </a:p>
          <a:p>
            <a:pPr marL="969963" lvl="4" indent="-341313">
              <a:spcBef>
                <a:spcPts val="0"/>
              </a:spcBef>
              <a:spcAft>
                <a:spcPts val="1200"/>
              </a:spcAft>
              <a:buClr>
                <a:schemeClr val="tx1"/>
              </a:buClr>
              <a:buSzPct val="90000"/>
              <a:buFont typeface="Wingdings" pitchFamily="2" charset="2"/>
              <a:buChar char="§"/>
            </a:pPr>
            <a:r>
              <a:rPr lang="en-US" sz="2200" dirty="0" err="1" smtClean="0"/>
              <a:t>IFC</a:t>
            </a:r>
            <a:r>
              <a:rPr lang="en-US" sz="2200" dirty="0" smtClean="0"/>
              <a:t> A loan (US$86 million)</a:t>
            </a:r>
          </a:p>
          <a:p>
            <a:pPr marL="969963" lvl="4" indent="-341313">
              <a:spcBef>
                <a:spcPts val="0"/>
              </a:spcBef>
              <a:spcAft>
                <a:spcPts val="1200"/>
              </a:spcAft>
              <a:buClr>
                <a:schemeClr val="tx1"/>
              </a:buClr>
              <a:buSzPct val="90000"/>
              <a:buFont typeface="Wingdings" pitchFamily="2" charset="2"/>
              <a:buChar char="§"/>
            </a:pPr>
            <a:r>
              <a:rPr lang="en-US" sz="2200" dirty="0" smtClean="0"/>
              <a:t>Bank investment lending in support of rural electrification and strengthened management of environmental and social impacts</a:t>
            </a:r>
          </a:p>
        </p:txBody>
      </p:sp>
      <p:sp>
        <p:nvSpPr>
          <p:cNvPr id="8" name="Slide Number Placeholder 5"/>
          <p:cNvSpPr>
            <a:spLocks noGrp="1"/>
          </p:cNvSpPr>
          <p:nvPr>
            <p:ph type="sldNum" sz="quarter" idx="12"/>
          </p:nvPr>
        </p:nvSpPr>
        <p:spPr>
          <a:xfrm>
            <a:off x="6553200" y="6356350"/>
            <a:ext cx="2133600" cy="365125"/>
          </a:xfrm>
        </p:spPr>
        <p:txBody>
          <a:bodyPr/>
          <a:lstStyle/>
          <a:p>
            <a:pPr>
              <a:defRPr/>
            </a:pPr>
            <a:fld id="{D10B5D0A-044F-4C5D-ABF6-36EB78CF6F82}" type="slidenum">
              <a:rPr lang="en-US" smtClean="0"/>
              <a:pPr>
                <a:defRPr/>
              </a:pPr>
              <a:t>12</a:t>
            </a:fld>
            <a:endParaRPr lang="en-US"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85822"/>
          </a:xfrm>
        </p:spPr>
        <p:txBody>
          <a:bodyPr vert="horz" lIns="91440" tIns="45720" rIns="91440" bIns="45720" rtlCol="0" anchor="ctr">
            <a:normAutofit/>
          </a:bodyPr>
          <a:lstStyle/>
          <a:p>
            <a:pPr>
              <a:defRPr/>
            </a:pPr>
            <a:r>
              <a:rPr lang="en-US" sz="3200" b="1" dirty="0" smtClean="0">
                <a:solidFill>
                  <a:schemeClr val="tx2"/>
                </a:solidFill>
                <a:latin typeface="Calibri" pitchFamily="34" charset="0"/>
              </a:rPr>
              <a:t>Partial Risk Guarantees</a:t>
            </a:r>
            <a:endParaRPr lang="en-US" sz="3200" b="1" dirty="0">
              <a:solidFill>
                <a:schemeClr val="tx2"/>
              </a:solidFill>
              <a:latin typeface="Calibri" pitchFamily="34" charset="0"/>
            </a:endParaRPr>
          </a:p>
        </p:txBody>
      </p:sp>
      <p:sp>
        <p:nvSpPr>
          <p:cNvPr id="6" name="Content Placeholder 5"/>
          <p:cNvSpPr>
            <a:spLocks noGrp="1"/>
          </p:cNvSpPr>
          <p:nvPr>
            <p:ph sz="quarter" idx="1"/>
          </p:nvPr>
        </p:nvSpPr>
        <p:spPr>
          <a:xfrm>
            <a:off x="288471" y="1240971"/>
            <a:ext cx="8458172" cy="5292031"/>
          </a:xfrm>
        </p:spPr>
        <p:txBody>
          <a:bodyPr>
            <a:normAutofit fontScale="92500" lnSpcReduction="10000"/>
          </a:bodyPr>
          <a:lstStyle/>
          <a:p>
            <a:pPr marL="457200" lvl="2" indent="-457200">
              <a:spcBef>
                <a:spcPts val="0"/>
              </a:spcBef>
              <a:spcAft>
                <a:spcPts val="1200"/>
              </a:spcAft>
              <a:buClr>
                <a:schemeClr val="tx1"/>
              </a:buClr>
              <a:buSzPct val="90000"/>
              <a:buFont typeface="Wingdings" pitchFamily="2" charset="2"/>
              <a:buChar char="v"/>
            </a:pPr>
            <a:r>
              <a:rPr lang="en-US" b="1" dirty="0" smtClean="0"/>
              <a:t>Electricity and Gas in Nigeria</a:t>
            </a:r>
            <a:r>
              <a:rPr lang="en-US" dirty="0" smtClean="0"/>
              <a:t> (2009)</a:t>
            </a:r>
          </a:p>
          <a:p>
            <a:pPr marL="801688" lvl="3" indent="-457200">
              <a:spcBef>
                <a:spcPts val="0"/>
              </a:spcBef>
              <a:spcAft>
                <a:spcPts val="1200"/>
              </a:spcAft>
              <a:buClr>
                <a:schemeClr val="tx1"/>
              </a:buClr>
              <a:buSzPct val="90000"/>
              <a:buFont typeface="Wingdings" pitchFamily="2" charset="2"/>
              <a:buChar char="Ø"/>
            </a:pPr>
            <a:r>
              <a:rPr lang="en-US" sz="2200" dirty="0" smtClean="0"/>
              <a:t>Covers public power utility’s payment obligations under gas supply agreements, for US$400 million through a Letter of Credit (L/C) structure</a:t>
            </a:r>
          </a:p>
          <a:p>
            <a:pPr marL="801688" lvl="3" indent="-457200">
              <a:spcBef>
                <a:spcPts val="0"/>
              </a:spcBef>
              <a:spcAft>
                <a:spcPts val="1200"/>
              </a:spcAft>
              <a:buClr>
                <a:schemeClr val="tx1"/>
              </a:buClr>
              <a:buSzPct val="90000"/>
              <a:buFont typeface="Wingdings" pitchFamily="2" charset="2"/>
              <a:buChar char="Ø"/>
            </a:pPr>
            <a:r>
              <a:rPr lang="en-US" sz="2200" dirty="0" smtClean="0"/>
              <a:t>Supports government’s power sector reform strategy</a:t>
            </a:r>
          </a:p>
          <a:p>
            <a:pPr marL="801688" lvl="3" indent="-457200">
              <a:spcBef>
                <a:spcPts val="0"/>
              </a:spcBef>
              <a:spcAft>
                <a:spcPts val="1200"/>
              </a:spcAft>
              <a:buClr>
                <a:schemeClr val="tx1"/>
              </a:buClr>
              <a:buSzPct val="90000"/>
              <a:buFont typeface="Wingdings" pitchFamily="2" charset="2"/>
              <a:buChar char="Ø"/>
            </a:pPr>
            <a:r>
              <a:rPr lang="en-US" sz="2200" dirty="0" smtClean="0"/>
              <a:t>Additional financing for US$200 million currently being developed </a:t>
            </a:r>
          </a:p>
          <a:p>
            <a:pPr marL="457200" lvl="2" indent="-457200">
              <a:spcBef>
                <a:spcPts val="0"/>
              </a:spcBef>
              <a:spcAft>
                <a:spcPts val="1200"/>
              </a:spcAft>
              <a:buClr>
                <a:schemeClr val="tx1"/>
              </a:buClr>
              <a:buSzPct val="90000"/>
              <a:buFont typeface="Wingdings" pitchFamily="2" charset="2"/>
              <a:buChar char="v"/>
            </a:pPr>
            <a:r>
              <a:rPr lang="en-US" b="1" dirty="0" smtClean="0"/>
              <a:t>Power Generation in Kenya</a:t>
            </a:r>
            <a:r>
              <a:rPr lang="en-US" dirty="0" smtClean="0"/>
              <a:t> (2012)</a:t>
            </a:r>
          </a:p>
          <a:p>
            <a:pPr marL="801688" lvl="3" indent="-457200">
              <a:spcBef>
                <a:spcPts val="0"/>
              </a:spcBef>
              <a:spcAft>
                <a:spcPts val="1200"/>
              </a:spcAft>
              <a:buClr>
                <a:schemeClr val="tx1"/>
              </a:buClr>
              <a:buSzPct val="90000"/>
              <a:buFont typeface="Wingdings" pitchFamily="2" charset="2"/>
              <a:buChar char="Ø"/>
            </a:pPr>
            <a:r>
              <a:rPr lang="en-US" sz="2200" dirty="0" err="1" smtClean="0"/>
              <a:t>PRG</a:t>
            </a:r>
            <a:r>
              <a:rPr lang="en-US" sz="2200" dirty="0" smtClean="0"/>
              <a:t> series to cover public utility’s payment obligations to four </a:t>
            </a:r>
            <a:r>
              <a:rPr lang="en-US" sz="2200" dirty="0" err="1" smtClean="0"/>
              <a:t>IPPs</a:t>
            </a:r>
            <a:r>
              <a:rPr lang="en-US" sz="2200" dirty="0" smtClean="0"/>
              <a:t> using a L/C structure, for US$166 million</a:t>
            </a:r>
          </a:p>
          <a:p>
            <a:pPr marL="801688" lvl="3" indent="-457200">
              <a:spcBef>
                <a:spcPts val="0"/>
              </a:spcBef>
              <a:spcAft>
                <a:spcPts val="1200"/>
              </a:spcAft>
              <a:buClr>
                <a:schemeClr val="tx1"/>
              </a:buClr>
              <a:buSzPct val="90000"/>
              <a:buFont typeface="Wingdings" pitchFamily="2" charset="2"/>
              <a:buChar char="Ø"/>
            </a:pPr>
            <a:r>
              <a:rPr lang="en-US" sz="2200" dirty="0" smtClean="0">
                <a:latin typeface="Calibri" pitchFamily="34" charset="0"/>
              </a:rPr>
              <a:t>Supports the country’s Vision 2030, by addressing acute power shortages through private financing, given fiscal constraints</a:t>
            </a:r>
          </a:p>
          <a:p>
            <a:pPr marL="801688" lvl="3" indent="-457200">
              <a:spcBef>
                <a:spcPts val="0"/>
              </a:spcBef>
              <a:spcAft>
                <a:spcPts val="1200"/>
              </a:spcAft>
              <a:buClr>
                <a:schemeClr val="tx1"/>
              </a:buClr>
              <a:buSzPct val="90000"/>
              <a:buFont typeface="Wingdings" pitchFamily="2" charset="2"/>
              <a:buChar char="Ø"/>
            </a:pPr>
            <a:r>
              <a:rPr lang="en-US" sz="2200" dirty="0" err="1" smtClean="0">
                <a:latin typeface="Calibri" pitchFamily="34" charset="0"/>
              </a:rPr>
              <a:t>IFC</a:t>
            </a:r>
            <a:r>
              <a:rPr lang="en-US" sz="2200" dirty="0" smtClean="0">
                <a:latin typeface="Calibri" pitchFamily="34" charset="0"/>
              </a:rPr>
              <a:t> is expected to provide loans and </a:t>
            </a:r>
            <a:r>
              <a:rPr lang="en-US" sz="2200" dirty="0" err="1" smtClean="0">
                <a:latin typeface="Calibri" pitchFamily="34" charset="0"/>
              </a:rPr>
              <a:t>MIGA</a:t>
            </a:r>
            <a:r>
              <a:rPr lang="en-US" sz="2200" dirty="0" smtClean="0">
                <a:latin typeface="Calibri" pitchFamily="34" charset="0"/>
              </a:rPr>
              <a:t> to offer </a:t>
            </a:r>
            <a:r>
              <a:rPr lang="en-US" sz="2200" dirty="0" err="1" smtClean="0">
                <a:latin typeface="Calibri" pitchFamily="34" charset="0"/>
              </a:rPr>
              <a:t>PRIs</a:t>
            </a:r>
            <a:r>
              <a:rPr lang="en-US" sz="2200" dirty="0" smtClean="0">
                <a:latin typeface="Calibri" pitchFamily="34" charset="0"/>
              </a:rPr>
              <a:t> for termination payment obligations under the Power Purchase Agreement </a:t>
            </a:r>
            <a:endParaRPr lang="en-US" sz="2200" dirty="0" smtClean="0"/>
          </a:p>
          <a:p>
            <a:pPr marL="801688" lvl="3" indent="-457200">
              <a:spcBef>
                <a:spcPts val="0"/>
              </a:spcBef>
              <a:spcAft>
                <a:spcPts val="1200"/>
              </a:spcAft>
              <a:buClr>
                <a:schemeClr val="tx1"/>
              </a:buClr>
              <a:buSzPct val="90000"/>
              <a:buFont typeface="Wingdings" pitchFamily="2" charset="2"/>
              <a:buChar char="Ø"/>
            </a:pPr>
            <a:endParaRPr lang="en-US" sz="1800" dirty="0" smtClean="0"/>
          </a:p>
        </p:txBody>
      </p:sp>
      <p:sp>
        <p:nvSpPr>
          <p:cNvPr id="8" name="Slide Number Placeholder 5"/>
          <p:cNvSpPr>
            <a:spLocks noGrp="1"/>
          </p:cNvSpPr>
          <p:nvPr>
            <p:ph type="sldNum" sz="quarter" idx="12"/>
          </p:nvPr>
        </p:nvSpPr>
        <p:spPr>
          <a:xfrm>
            <a:off x="6553200" y="6356350"/>
            <a:ext cx="2133600" cy="365125"/>
          </a:xfrm>
        </p:spPr>
        <p:txBody>
          <a:bodyPr/>
          <a:lstStyle/>
          <a:p>
            <a:pPr>
              <a:defRPr/>
            </a:pPr>
            <a:fld id="{D10B5D0A-044F-4C5D-ABF6-36EB78CF6F82}" type="slidenum">
              <a:rPr lang="en-US" smtClean="0"/>
              <a:pPr>
                <a:defRPr/>
              </a:pPr>
              <a:t>13</a:t>
            </a:fld>
            <a:endParaRPr lang="en-US"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31912"/>
            <a:ext cx="9144000" cy="1025388"/>
          </a:xfrm>
        </p:spPr>
        <p:txBody>
          <a:bodyPr vert="horz" lIns="91440" tIns="45720" rIns="91440" bIns="45720" rtlCol="0" anchor="ctr">
            <a:noAutofit/>
          </a:bodyPr>
          <a:lstStyle/>
          <a:p>
            <a:pPr>
              <a:defRPr/>
            </a:pPr>
            <a:r>
              <a:rPr lang="en-US" sz="3200" b="1" dirty="0" smtClean="0">
                <a:solidFill>
                  <a:schemeClr val="tx2"/>
                </a:solidFill>
                <a:latin typeface="Calibri" pitchFamily="34" charset="0"/>
              </a:rPr>
              <a:t>Partial Credit &amp; Policy-Based Guarantees</a:t>
            </a:r>
            <a:endParaRPr lang="en-US" sz="3200" b="1" dirty="0">
              <a:solidFill>
                <a:schemeClr val="tx2"/>
              </a:solidFill>
              <a:latin typeface="Calibri" pitchFamily="34" charset="0"/>
            </a:endParaRPr>
          </a:p>
        </p:txBody>
      </p:sp>
      <p:sp>
        <p:nvSpPr>
          <p:cNvPr id="38" name="TextBox 37"/>
          <p:cNvSpPr txBox="1"/>
          <p:nvPr/>
        </p:nvSpPr>
        <p:spPr>
          <a:xfrm>
            <a:off x="363747" y="2908453"/>
            <a:ext cx="3396343" cy="3293209"/>
          </a:xfrm>
          <a:prstGeom prst="rect">
            <a:avLst/>
          </a:prstGeom>
          <a:noFill/>
        </p:spPr>
        <p:txBody>
          <a:bodyPr wrap="square" rtlCol="0">
            <a:spAutoFit/>
          </a:bodyPr>
          <a:lstStyle/>
          <a:p>
            <a:pPr marL="457200" indent="-457200">
              <a:spcAft>
                <a:spcPts val="1200"/>
              </a:spcAft>
              <a:buSzPct val="90000"/>
              <a:buFont typeface="Wingdings" pitchFamily="2" charset="2"/>
              <a:buChar char="v"/>
            </a:pPr>
            <a:r>
              <a:rPr lang="en-US" sz="2200" dirty="0" err="1" smtClean="0">
                <a:solidFill>
                  <a:schemeClr val="tx1"/>
                </a:solidFill>
                <a:latin typeface="+mn-lt"/>
              </a:rPr>
              <a:t>PCGs</a:t>
            </a:r>
            <a:r>
              <a:rPr lang="en-US" sz="2200" dirty="0" smtClean="0">
                <a:solidFill>
                  <a:schemeClr val="tx1"/>
                </a:solidFill>
                <a:latin typeface="+mn-lt"/>
              </a:rPr>
              <a:t> can be offered to Governments, their political subdivisions and state-owned enterprises</a:t>
            </a:r>
          </a:p>
          <a:p>
            <a:pPr marL="457200" indent="-457200">
              <a:spcAft>
                <a:spcPts val="1200"/>
              </a:spcAft>
              <a:buSzPct val="90000"/>
              <a:buFont typeface="Wingdings" pitchFamily="2" charset="2"/>
              <a:buChar char="v"/>
            </a:pPr>
            <a:r>
              <a:rPr lang="en-US" sz="2200" dirty="0" smtClean="0">
                <a:solidFill>
                  <a:schemeClr val="tx1"/>
                </a:solidFill>
                <a:latin typeface="+mn-lt"/>
              </a:rPr>
              <a:t>PBGs support sovereign borrowing associated with policy and institutional reforms</a:t>
            </a:r>
          </a:p>
        </p:txBody>
      </p:sp>
      <p:sp>
        <p:nvSpPr>
          <p:cNvPr id="8" name="Slide Number Placeholder 8"/>
          <p:cNvSpPr>
            <a:spLocks noGrp="1"/>
          </p:cNvSpPr>
          <p:nvPr>
            <p:ph type="sldNum" sz="quarter" idx="12"/>
          </p:nvPr>
        </p:nvSpPr>
        <p:spPr>
          <a:xfrm>
            <a:off x="6724680" y="6278585"/>
            <a:ext cx="2133600" cy="365125"/>
          </a:xfrm>
          <a:prstGeom prst="rect">
            <a:avLst/>
          </a:prstGeom>
        </p:spPr>
        <p:txBody>
          <a:bodyPr/>
          <a:lstStyle/>
          <a:p>
            <a:fld id="{D10B5D0A-044F-4C5D-ABF6-36EB78CF6F82}" type="slidenum">
              <a:rPr lang="en-US" smtClean="0"/>
              <a:pPr/>
              <a:t>14</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933172" y="1755102"/>
            <a:ext cx="6487694" cy="4541038"/>
          </a:xfrm>
          <a:prstGeom prst="rect">
            <a:avLst/>
          </a:prstGeom>
          <a:noFill/>
          <a:ln w="9525">
            <a:noFill/>
            <a:miter lim="800000"/>
            <a:headEnd/>
            <a:tailEnd/>
          </a:ln>
          <a:effectLst/>
        </p:spPr>
      </p:pic>
      <p:sp>
        <p:nvSpPr>
          <p:cNvPr id="9" name="TextBox 8"/>
          <p:cNvSpPr txBox="1"/>
          <p:nvPr/>
        </p:nvSpPr>
        <p:spPr>
          <a:xfrm>
            <a:off x="3393727" y="1226013"/>
            <a:ext cx="2237985" cy="369332"/>
          </a:xfrm>
          <a:prstGeom prst="rect">
            <a:avLst/>
          </a:prstGeom>
          <a:noFill/>
        </p:spPr>
        <p:txBody>
          <a:bodyPr wrap="square" rtlCol="0">
            <a:spAutoFit/>
          </a:bodyPr>
          <a:lstStyle/>
          <a:p>
            <a:r>
              <a:rPr lang="en-US" sz="1800" b="1" dirty="0" smtClean="0"/>
              <a:t>Typical PCG Structure</a:t>
            </a:r>
            <a:endParaRPr lang="en-US" sz="1800" b="1"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31912"/>
            <a:ext cx="9144000" cy="1025388"/>
          </a:xfrm>
        </p:spPr>
        <p:txBody>
          <a:bodyPr vert="horz" lIns="91440" tIns="45720" rIns="91440" bIns="45720" rtlCol="0" anchor="ctr">
            <a:noAutofit/>
          </a:bodyPr>
          <a:lstStyle/>
          <a:p>
            <a:pPr>
              <a:defRPr/>
            </a:pPr>
            <a:r>
              <a:rPr lang="en-US" sz="3200" b="1" dirty="0" smtClean="0">
                <a:solidFill>
                  <a:schemeClr val="tx2"/>
                </a:solidFill>
                <a:latin typeface="Calibri" pitchFamily="34" charset="0"/>
              </a:rPr>
              <a:t>Partial Credit &amp; Policy-Based Guarantees</a:t>
            </a:r>
            <a:endParaRPr lang="en-US" sz="3200" b="1" dirty="0">
              <a:solidFill>
                <a:schemeClr val="tx2"/>
              </a:solidFill>
              <a:latin typeface="Calibri" pitchFamily="34" charset="0"/>
            </a:endParaRPr>
          </a:p>
        </p:txBody>
      </p:sp>
      <p:sp>
        <p:nvSpPr>
          <p:cNvPr id="6" name="Content Placeholder 5"/>
          <p:cNvSpPr>
            <a:spLocks noGrp="1"/>
          </p:cNvSpPr>
          <p:nvPr>
            <p:ph sz="quarter" idx="1"/>
          </p:nvPr>
        </p:nvSpPr>
        <p:spPr>
          <a:xfrm>
            <a:off x="399755" y="1343608"/>
            <a:ext cx="8436335" cy="4901918"/>
          </a:xfrm>
        </p:spPr>
        <p:txBody>
          <a:bodyPr>
            <a:normAutofit lnSpcReduction="10000"/>
          </a:bodyPr>
          <a:lstStyle/>
          <a:p>
            <a:pPr marL="457200" indent="-457200">
              <a:spcBef>
                <a:spcPts val="0"/>
              </a:spcBef>
              <a:spcAft>
                <a:spcPts val="1200"/>
              </a:spcAft>
              <a:buSzPct val="90000"/>
              <a:buFont typeface="Wingdings" pitchFamily="2" charset="2"/>
              <a:buChar char="v"/>
            </a:pPr>
            <a:r>
              <a:rPr lang="en-US" sz="2400" b="1" dirty="0" err="1" smtClean="0"/>
              <a:t>Morupule</a:t>
            </a:r>
            <a:r>
              <a:rPr lang="en-US" sz="2400" b="1" dirty="0" smtClean="0"/>
              <a:t> B </a:t>
            </a:r>
            <a:r>
              <a:rPr lang="en-US" sz="2400" b="1" dirty="0" err="1" smtClean="0"/>
              <a:t>PCG</a:t>
            </a:r>
            <a:r>
              <a:rPr lang="en-US" sz="2400" b="1" dirty="0" smtClean="0"/>
              <a:t> in Botswana</a:t>
            </a:r>
            <a:r>
              <a:rPr lang="en-US" sz="2400" dirty="0" smtClean="0"/>
              <a:t> (2010)</a:t>
            </a:r>
          </a:p>
          <a:p>
            <a:pPr marL="801688" lvl="1" indent="-457200">
              <a:spcBef>
                <a:spcPts val="0"/>
              </a:spcBef>
              <a:spcAft>
                <a:spcPts val="1200"/>
              </a:spcAft>
              <a:buSzPct val="90000"/>
              <a:buFont typeface="Wingdings" pitchFamily="2" charset="2"/>
              <a:buChar char="Ø"/>
            </a:pPr>
            <a:r>
              <a:rPr lang="en-US" sz="2200" dirty="0" smtClean="0"/>
              <a:t>Helped the country address a potential energy crisis </a:t>
            </a:r>
          </a:p>
          <a:p>
            <a:pPr marL="801688" lvl="1" indent="-457200">
              <a:spcBef>
                <a:spcPts val="0"/>
              </a:spcBef>
              <a:spcAft>
                <a:spcPts val="1200"/>
              </a:spcAft>
              <a:buSzPct val="90000"/>
              <a:buFont typeface="Wingdings" pitchFamily="2" charset="2"/>
              <a:buChar char="Ø"/>
            </a:pPr>
            <a:r>
              <a:rPr lang="en-US" sz="2200" dirty="0" smtClean="0"/>
              <a:t>Extended maturities of US$825 million loan from 15 to 20 years by covering debt service payments of US$243 million for those years</a:t>
            </a:r>
          </a:p>
          <a:p>
            <a:pPr marL="801688" lvl="1" indent="-457200">
              <a:spcBef>
                <a:spcPts val="0"/>
              </a:spcBef>
              <a:spcAft>
                <a:spcPts val="1200"/>
              </a:spcAft>
              <a:buSzPct val="90000"/>
              <a:buFont typeface="Wingdings" pitchFamily="2" charset="2"/>
              <a:buChar char="Ø"/>
            </a:pPr>
            <a:r>
              <a:rPr lang="en-US" sz="2200" dirty="0" smtClean="0"/>
              <a:t>Resulting lower revenue requirements benefited electricity consumers and economy in general through lower tariffs</a:t>
            </a:r>
          </a:p>
          <a:p>
            <a:pPr marL="457200" indent="-457200">
              <a:spcBef>
                <a:spcPts val="0"/>
              </a:spcBef>
              <a:spcAft>
                <a:spcPts val="1200"/>
              </a:spcAft>
              <a:buSzPct val="90000"/>
              <a:buFont typeface="Wingdings" pitchFamily="2" charset="2"/>
              <a:buChar char="v"/>
            </a:pPr>
            <a:r>
              <a:rPr lang="en-US" sz="2400" b="1" dirty="0" smtClean="0"/>
              <a:t>Serbia Private and Financial Sector </a:t>
            </a:r>
            <a:r>
              <a:rPr lang="en-US" sz="2400" b="1" dirty="0" err="1" smtClean="0"/>
              <a:t>PBG</a:t>
            </a:r>
            <a:r>
              <a:rPr lang="en-US" sz="2400" b="1" dirty="0" smtClean="0"/>
              <a:t> </a:t>
            </a:r>
            <a:r>
              <a:rPr lang="en-US" sz="2400" dirty="0" smtClean="0"/>
              <a:t>(2010)</a:t>
            </a:r>
          </a:p>
          <a:p>
            <a:pPr marL="801688" lvl="1" indent="-457200">
              <a:spcBef>
                <a:spcPts val="0"/>
              </a:spcBef>
              <a:spcAft>
                <a:spcPts val="1200"/>
              </a:spcAft>
              <a:buSzPct val="90000"/>
              <a:buFont typeface="Wingdings" pitchFamily="2" charset="2"/>
              <a:buChar char="Ø"/>
            </a:pPr>
            <a:r>
              <a:rPr lang="en-US" sz="2200" dirty="0" smtClean="0"/>
              <a:t>Improved access to markets constrained by global financial crisis, by covering bullet maturity of </a:t>
            </a:r>
            <a:r>
              <a:rPr lang="en-US" sz="2400" dirty="0" smtClean="0"/>
              <a:t>€400 million loan</a:t>
            </a:r>
            <a:endParaRPr lang="en-US" sz="2200" dirty="0" smtClean="0"/>
          </a:p>
          <a:p>
            <a:pPr marL="801688" lvl="1" indent="-457200">
              <a:spcBef>
                <a:spcPts val="0"/>
              </a:spcBef>
              <a:spcAft>
                <a:spcPts val="1200"/>
              </a:spcAft>
              <a:buSzPct val="90000"/>
              <a:buFont typeface="Wingdings" pitchFamily="2" charset="2"/>
              <a:buChar char="Ø"/>
            </a:pPr>
            <a:r>
              <a:rPr lang="en-US" sz="2200" dirty="0" smtClean="0"/>
              <a:t>Supported reforms to improve business climate and strengthen financial system through restructuring of banking sector</a:t>
            </a:r>
          </a:p>
          <a:p>
            <a:pPr marL="801688" lvl="1" indent="-457200">
              <a:spcBef>
                <a:spcPts val="0"/>
              </a:spcBef>
              <a:spcAft>
                <a:spcPts val="1200"/>
              </a:spcAft>
              <a:buSzPct val="90000"/>
              <a:buNone/>
            </a:pPr>
            <a:endParaRPr lang="en-US" sz="2200" dirty="0" smtClean="0"/>
          </a:p>
        </p:txBody>
      </p:sp>
      <p:sp>
        <p:nvSpPr>
          <p:cNvPr id="8" name="Slide Number Placeholder 8"/>
          <p:cNvSpPr>
            <a:spLocks noGrp="1"/>
          </p:cNvSpPr>
          <p:nvPr>
            <p:ph type="sldNum" sz="quarter" idx="12"/>
          </p:nvPr>
        </p:nvSpPr>
        <p:spPr>
          <a:xfrm>
            <a:off x="6724680" y="6278585"/>
            <a:ext cx="2133600" cy="365125"/>
          </a:xfrm>
          <a:prstGeom prst="rect">
            <a:avLst/>
          </a:prstGeom>
        </p:spPr>
        <p:txBody>
          <a:bodyPr/>
          <a:lstStyle/>
          <a:p>
            <a:fld id="{D10B5D0A-044F-4C5D-ABF6-36EB78CF6F82}" type="slidenum">
              <a:rPr lang="en-US" smtClean="0"/>
              <a:pPr/>
              <a:t>15</a:t>
            </a:fld>
            <a:endParaRPr lang="en-US" dirty="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116282"/>
          </a:xfrm>
        </p:spPr>
        <p:txBody>
          <a:bodyPr vert="horz" lIns="91440" tIns="45720" rIns="91440" bIns="45720" rtlCol="0" anchor="ctr">
            <a:normAutofit/>
          </a:bodyPr>
          <a:lstStyle/>
          <a:p>
            <a:pPr fontAlgn="base">
              <a:spcAft>
                <a:spcPct val="0"/>
              </a:spcAft>
              <a:defRPr/>
            </a:pPr>
            <a:r>
              <a:rPr lang="en-US" sz="2900" b="1" dirty="0" smtClean="0">
                <a:solidFill>
                  <a:schemeClr val="tx2"/>
                </a:solidFill>
                <a:latin typeface="Calibri" pitchFamily="34" charset="0"/>
              </a:rPr>
              <a:t>Complementarity of Bank Group Guarantees</a:t>
            </a:r>
          </a:p>
        </p:txBody>
      </p:sp>
      <p:graphicFrame>
        <p:nvGraphicFramePr>
          <p:cNvPr id="6" name="Content Placeholder 5"/>
          <p:cNvGraphicFramePr>
            <a:graphicFrameLocks noGrp="1"/>
          </p:cNvGraphicFramePr>
          <p:nvPr>
            <p:ph idx="1"/>
          </p:nvPr>
        </p:nvGraphicFramePr>
        <p:xfrm>
          <a:off x="271153" y="874530"/>
          <a:ext cx="8665029" cy="5613660"/>
        </p:xfrm>
        <a:graphic>
          <a:graphicData uri="http://schemas.openxmlformats.org/drawingml/2006/table">
            <a:tbl>
              <a:tblPr firstRow="1" bandRow="1">
                <a:tableStyleId>{5C22544A-7EE6-4342-B048-85BDC9FD1C3A}</a:tableStyleId>
              </a:tblPr>
              <a:tblGrid>
                <a:gridCol w="1664525"/>
                <a:gridCol w="2434441"/>
                <a:gridCol w="2295330"/>
                <a:gridCol w="2270733"/>
              </a:tblGrid>
              <a:tr h="359362">
                <a:tc>
                  <a:txBody>
                    <a:bodyPr/>
                    <a:lstStyle/>
                    <a:p>
                      <a:endParaRPr lang="en-US" sz="1200" dirty="0"/>
                    </a:p>
                  </a:txBody>
                  <a:tcPr/>
                </a:tc>
                <a:tc>
                  <a:txBody>
                    <a:bodyPr/>
                    <a:lstStyle/>
                    <a:p>
                      <a:pPr algn="ctr"/>
                      <a:r>
                        <a:rPr lang="en-US" sz="1400" dirty="0" smtClean="0"/>
                        <a:t>World Bank </a:t>
                      </a:r>
                      <a:endParaRPr lang="en-US" sz="1400" dirty="0"/>
                    </a:p>
                  </a:txBody>
                  <a:tcPr/>
                </a:tc>
                <a:tc>
                  <a:txBody>
                    <a:bodyPr/>
                    <a:lstStyle/>
                    <a:p>
                      <a:pPr algn="ctr"/>
                      <a:r>
                        <a:rPr lang="en-US" sz="1400" dirty="0" smtClean="0"/>
                        <a:t>MIGA</a:t>
                      </a:r>
                      <a:endParaRPr lang="en-US" sz="1400" dirty="0"/>
                    </a:p>
                  </a:txBody>
                  <a:tcPr/>
                </a:tc>
                <a:tc>
                  <a:txBody>
                    <a:bodyPr/>
                    <a:lstStyle/>
                    <a:p>
                      <a:pPr algn="ctr"/>
                      <a:r>
                        <a:rPr lang="en-US" sz="1400" dirty="0" smtClean="0"/>
                        <a:t>IFC</a:t>
                      </a:r>
                      <a:endParaRPr lang="en-US" sz="1400" dirty="0"/>
                    </a:p>
                  </a:txBody>
                  <a:tcPr/>
                </a:tc>
              </a:tr>
              <a:tr h="561196">
                <a:tc>
                  <a:txBody>
                    <a:bodyPr/>
                    <a:lstStyle/>
                    <a:p>
                      <a:r>
                        <a:rPr lang="en-US" sz="1400" b="1" dirty="0" smtClean="0">
                          <a:solidFill>
                            <a:srgbClr val="0070C0"/>
                          </a:solidFill>
                        </a:rPr>
                        <a:t>Risk Coverage</a:t>
                      </a:r>
                      <a:endParaRPr lang="en-US" sz="1400" b="1" dirty="0">
                        <a:solidFill>
                          <a:srgbClr val="0070C0"/>
                        </a:solidFill>
                      </a:endParaRPr>
                    </a:p>
                  </a:txBody>
                  <a:tcPr/>
                </a:tc>
                <a:tc>
                  <a:txBody>
                    <a:bodyPr/>
                    <a:lstStyle/>
                    <a:p>
                      <a:r>
                        <a:rPr lang="en-US" sz="1400" b="1" baseline="0" dirty="0" smtClean="0"/>
                        <a:t>Govt./Parastatal Obligations (PRG) &amp; Govt./Parastatal </a:t>
                      </a:r>
                      <a:r>
                        <a:rPr lang="en-US" sz="1400" b="1" dirty="0" smtClean="0"/>
                        <a:t>Credit</a:t>
                      </a:r>
                      <a:r>
                        <a:rPr lang="en-US" sz="1400" b="1" baseline="0" dirty="0" smtClean="0"/>
                        <a:t> Risk (PBG/PCG)</a:t>
                      </a:r>
                      <a:endParaRPr lang="en-US" sz="1400" b="1" dirty="0"/>
                    </a:p>
                  </a:txBody>
                  <a:tcPr/>
                </a:tc>
                <a:tc>
                  <a:txBody>
                    <a:bodyPr/>
                    <a:lstStyle/>
                    <a:p>
                      <a:r>
                        <a:rPr lang="en-US" sz="1400" b="1" dirty="0" smtClean="0"/>
                        <a:t>Political Risk</a:t>
                      </a:r>
                      <a:endParaRPr lang="en-US" sz="1400" b="1" dirty="0"/>
                    </a:p>
                  </a:txBody>
                  <a:tcPr/>
                </a:tc>
                <a:tc>
                  <a:txBody>
                    <a:bodyPr/>
                    <a:lstStyle/>
                    <a:p>
                      <a:r>
                        <a:rPr lang="en-US" sz="1400" b="1" dirty="0" smtClean="0"/>
                        <a:t>Credit Risk</a:t>
                      </a:r>
                      <a:endParaRPr lang="en-US" sz="1400" b="1" dirty="0"/>
                    </a:p>
                  </a:txBody>
                  <a:tcPr/>
                </a:tc>
              </a:tr>
              <a:tr h="797489">
                <a:tc>
                  <a:txBody>
                    <a:bodyPr/>
                    <a:lstStyle/>
                    <a:p>
                      <a:r>
                        <a:rPr lang="en-US" sz="1400" b="1" dirty="0" smtClean="0">
                          <a:solidFill>
                            <a:srgbClr val="0070C0"/>
                          </a:solidFill>
                        </a:rPr>
                        <a:t>Type of Eligible</a:t>
                      </a:r>
                      <a:r>
                        <a:rPr lang="en-US" sz="1400" b="1" baseline="0" dirty="0" smtClean="0">
                          <a:solidFill>
                            <a:srgbClr val="0070C0"/>
                          </a:solidFill>
                        </a:rPr>
                        <a:t> Investment Instruments for cover</a:t>
                      </a:r>
                      <a:endParaRPr lang="en-US" sz="1400" b="1" dirty="0">
                        <a:solidFill>
                          <a:srgbClr val="0070C0"/>
                        </a:solidFill>
                      </a:endParaRPr>
                    </a:p>
                  </a:txBody>
                  <a:tcPr/>
                </a:tc>
                <a:tc>
                  <a:txBody>
                    <a:bodyPr/>
                    <a:lstStyle/>
                    <a:p>
                      <a:r>
                        <a:rPr lang="en-US" sz="1400" b="1" baseline="0" dirty="0" smtClean="0"/>
                        <a:t>Debt (International or Domestic) &amp; Letters of Credit</a:t>
                      </a:r>
                      <a:endParaRPr lang="en-US" sz="1400" b="1" dirty="0"/>
                    </a:p>
                  </a:txBody>
                  <a:tcPr/>
                </a:tc>
                <a:tc>
                  <a:txBody>
                    <a:bodyPr/>
                    <a:lstStyle/>
                    <a:p>
                      <a:r>
                        <a:rPr lang="en-US" sz="1400" b="1" dirty="0" smtClean="0"/>
                        <a:t>Equity &amp; Debt (Foreign</a:t>
                      </a:r>
                      <a:r>
                        <a:rPr lang="en-US" sz="1400" b="1" baseline="0" dirty="0" smtClean="0"/>
                        <a:t> only</a:t>
                      </a:r>
                      <a:r>
                        <a:rPr lang="en-US" sz="1400" b="1" dirty="0" smtClean="0"/>
                        <a:t>)</a:t>
                      </a:r>
                      <a:endParaRPr lang="en-US" sz="1400" b="1" dirty="0"/>
                    </a:p>
                  </a:txBody>
                  <a:tcPr/>
                </a:tc>
                <a:tc>
                  <a:txBody>
                    <a:bodyPr/>
                    <a:lstStyle/>
                    <a:p>
                      <a:r>
                        <a:rPr lang="en-US" sz="1400" b="1" dirty="0" smtClean="0"/>
                        <a:t>Debt (International or Domestic)</a:t>
                      </a:r>
                      <a:endParaRPr lang="en-US" sz="1400" b="1" dirty="0"/>
                    </a:p>
                  </a:txBody>
                  <a:tcPr/>
                </a:tc>
              </a:tr>
              <a:tr h="561196">
                <a:tc>
                  <a:txBody>
                    <a:bodyPr/>
                    <a:lstStyle/>
                    <a:p>
                      <a:r>
                        <a:rPr lang="en-US" sz="1400" b="1" dirty="0" smtClean="0">
                          <a:solidFill>
                            <a:srgbClr val="0070C0"/>
                          </a:solidFill>
                        </a:rPr>
                        <a:t>Product Characteristics</a:t>
                      </a:r>
                    </a:p>
                  </a:txBody>
                  <a:tcPr/>
                </a:tc>
                <a:tc>
                  <a:txBody>
                    <a:bodyPr/>
                    <a:lstStyle/>
                    <a:p>
                      <a:r>
                        <a:rPr lang="en-US" sz="1400" b="1" dirty="0" smtClean="0"/>
                        <a:t>Designed to meet</a:t>
                      </a:r>
                      <a:r>
                        <a:rPr lang="en-US" sz="1400" b="1" baseline="0" dirty="0" smtClean="0"/>
                        <a:t> </a:t>
                      </a:r>
                      <a:r>
                        <a:rPr lang="en-US" sz="1400" b="1" dirty="0" smtClean="0"/>
                        <a:t>market requirements</a:t>
                      </a:r>
                    </a:p>
                  </a:txBody>
                  <a:tcPr/>
                </a:tc>
                <a:tc>
                  <a:txBody>
                    <a:bodyPr/>
                    <a:lstStyle/>
                    <a:p>
                      <a:r>
                        <a:rPr lang="en-US" sz="1400" b="1" dirty="0" smtClean="0"/>
                        <a:t>Choice</a:t>
                      </a:r>
                      <a:r>
                        <a:rPr lang="en-US" sz="1400" b="1" baseline="0" dirty="0" smtClean="0"/>
                        <a:t> of specific coverage</a:t>
                      </a:r>
                      <a:endParaRPr lang="en-US" sz="1400" b="1" dirty="0"/>
                    </a:p>
                  </a:txBody>
                  <a:tcPr/>
                </a:tc>
                <a:tc>
                  <a:txBody>
                    <a:bodyPr/>
                    <a:lstStyle/>
                    <a:p>
                      <a:r>
                        <a:rPr lang="en-US" sz="1400" b="1" baseline="0" dirty="0" smtClean="0"/>
                        <a:t>Designed to meet credit risk enhancement needs</a:t>
                      </a:r>
                      <a:endParaRPr lang="en-US" sz="1400" b="1" dirty="0" smtClean="0"/>
                    </a:p>
                  </a:txBody>
                  <a:tcPr/>
                </a:tc>
              </a:tr>
              <a:tr h="561196">
                <a:tc>
                  <a:txBody>
                    <a:bodyPr/>
                    <a:lstStyle/>
                    <a:p>
                      <a:r>
                        <a:rPr lang="en-US" sz="1400" b="1" dirty="0" smtClean="0">
                          <a:solidFill>
                            <a:srgbClr val="0070C0"/>
                          </a:solidFill>
                        </a:rPr>
                        <a:t>Pricing</a:t>
                      </a:r>
                    </a:p>
                  </a:txBody>
                  <a:tcPr/>
                </a:tc>
                <a:tc>
                  <a:txBody>
                    <a:bodyPr/>
                    <a:lstStyle/>
                    <a:p>
                      <a:r>
                        <a:rPr lang="en-US" sz="1400" b="1" dirty="0" smtClean="0"/>
                        <a:t>Uniformly</a:t>
                      </a:r>
                      <a:r>
                        <a:rPr lang="en-US" sz="1400" b="1" baseline="0" dirty="0" smtClean="0"/>
                        <a:t> priced, risk managed through size of lending programs</a:t>
                      </a:r>
                      <a:endParaRPr lang="en-US" sz="1400" b="1" dirty="0" smtClean="0"/>
                    </a:p>
                  </a:txBody>
                  <a:tcPr/>
                </a:tc>
                <a:tc>
                  <a:txBody>
                    <a:bodyPr/>
                    <a:lstStyle/>
                    <a:p>
                      <a:r>
                        <a:rPr lang="en-US" sz="1400" b="1" dirty="0" smtClean="0"/>
                        <a:t>Market-based</a:t>
                      </a:r>
                      <a:endParaRPr lang="en-US" sz="1400" b="1" dirty="0"/>
                    </a:p>
                  </a:txBody>
                  <a:tcPr/>
                </a:tc>
                <a:tc>
                  <a:txBody>
                    <a:bodyPr/>
                    <a:lstStyle/>
                    <a:p>
                      <a:r>
                        <a:rPr lang="en-US" sz="1400" b="1" dirty="0" smtClean="0"/>
                        <a:t>Market-based</a:t>
                      </a:r>
                    </a:p>
                  </a:txBody>
                  <a:tcPr/>
                </a:tc>
              </a:tr>
              <a:tr h="561196">
                <a:tc>
                  <a:txBody>
                    <a:bodyPr/>
                    <a:lstStyle/>
                    <a:p>
                      <a:r>
                        <a:rPr lang="en-US" sz="1400" b="1" dirty="0" smtClean="0">
                          <a:solidFill>
                            <a:srgbClr val="0070C0"/>
                          </a:solidFill>
                        </a:rPr>
                        <a:t>Sovereign Guarantee</a:t>
                      </a:r>
                    </a:p>
                  </a:txBody>
                  <a:tcPr/>
                </a:tc>
                <a:tc>
                  <a:txBody>
                    <a:bodyPr/>
                    <a:lstStyle/>
                    <a:p>
                      <a:r>
                        <a:rPr lang="en-US" sz="1400" b="1" dirty="0" smtClean="0"/>
                        <a:t>Yes</a:t>
                      </a:r>
                    </a:p>
                  </a:txBody>
                  <a:tcPr/>
                </a:tc>
                <a:tc>
                  <a:txBody>
                    <a:bodyPr/>
                    <a:lstStyle/>
                    <a:p>
                      <a:r>
                        <a:rPr lang="en-US" sz="1400" b="1" dirty="0" smtClean="0"/>
                        <a:t>No, but requires host country approval</a:t>
                      </a:r>
                      <a:endParaRPr lang="en-US" sz="1400" b="1" dirty="0"/>
                    </a:p>
                  </a:txBody>
                  <a:tcPr/>
                </a:tc>
                <a:tc>
                  <a:txBody>
                    <a:bodyPr/>
                    <a:lstStyle/>
                    <a:p>
                      <a:r>
                        <a:rPr lang="en-US" sz="1400" b="1" dirty="0" smtClean="0"/>
                        <a:t>No</a:t>
                      </a:r>
                    </a:p>
                  </a:txBody>
                  <a:tcPr/>
                </a:tc>
              </a:tr>
              <a:tr h="591567">
                <a:tc>
                  <a:txBody>
                    <a:bodyPr/>
                    <a:lstStyle/>
                    <a:p>
                      <a:r>
                        <a:rPr lang="en-US" sz="1400" b="1" dirty="0" smtClean="0">
                          <a:solidFill>
                            <a:srgbClr val="0070C0"/>
                          </a:solidFill>
                        </a:rPr>
                        <a:t>Eligibility</a:t>
                      </a:r>
                      <a:r>
                        <a:rPr lang="en-US" sz="1400" b="1" baseline="0" dirty="0" smtClean="0">
                          <a:solidFill>
                            <a:srgbClr val="0070C0"/>
                          </a:solidFill>
                        </a:rPr>
                        <a:t> Criteria</a:t>
                      </a:r>
                      <a:endParaRPr lang="en-US" sz="1400" b="1" dirty="0">
                        <a:solidFill>
                          <a:srgbClr val="0070C0"/>
                        </a:solidFill>
                      </a:endParaRPr>
                    </a:p>
                  </a:txBody>
                  <a:tcPr/>
                </a:tc>
                <a:tc>
                  <a:txBody>
                    <a:bodyPr/>
                    <a:lstStyle/>
                    <a:p>
                      <a:r>
                        <a:rPr lang="en-US" sz="1400" b="1" baseline="0" dirty="0" smtClean="0"/>
                        <a:t>Priority projects for the Government</a:t>
                      </a:r>
                      <a:endParaRPr lang="en-US" sz="1400" b="1" dirty="0"/>
                    </a:p>
                  </a:txBody>
                  <a:tcPr/>
                </a:tc>
                <a:tc>
                  <a:txBody>
                    <a:bodyPr/>
                    <a:lstStyle/>
                    <a:p>
                      <a:r>
                        <a:rPr lang="en-US" sz="1400" b="1" baseline="0" dirty="0" smtClean="0"/>
                        <a:t>Any Foreign Direct Investment</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Private</a:t>
                      </a:r>
                      <a:r>
                        <a:rPr lang="en-US" sz="1400" b="1" baseline="0" dirty="0" smtClean="0"/>
                        <a:t> enterprises and creditworthy sub-nationals</a:t>
                      </a:r>
                      <a:endParaRPr lang="en-US" sz="1400" b="1" dirty="0" smtClean="0"/>
                    </a:p>
                  </a:txBody>
                  <a:tcPr/>
                </a:tc>
              </a:tr>
              <a:tr h="334930">
                <a:tc>
                  <a:txBody>
                    <a:bodyPr/>
                    <a:lstStyle/>
                    <a:p>
                      <a:r>
                        <a:rPr lang="en-US" sz="1400" b="1" dirty="0" smtClean="0">
                          <a:solidFill>
                            <a:srgbClr val="0070C0"/>
                          </a:solidFill>
                        </a:rPr>
                        <a:t>Major Clients</a:t>
                      </a:r>
                      <a:endParaRPr lang="en-US" sz="1400" b="1" dirty="0">
                        <a:solidFill>
                          <a:srgbClr val="0070C0"/>
                        </a:solidFill>
                      </a:endParaRPr>
                    </a:p>
                  </a:txBody>
                  <a:tcPr/>
                </a:tc>
                <a:tc>
                  <a:txBody>
                    <a:bodyPr/>
                    <a:lstStyle/>
                    <a:p>
                      <a:r>
                        <a:rPr lang="en-US" sz="1400" b="1" dirty="0" smtClean="0">
                          <a:solidFill>
                            <a:schemeClr val="tx1"/>
                          </a:solidFill>
                        </a:rPr>
                        <a:t>Host</a:t>
                      </a:r>
                      <a:r>
                        <a:rPr lang="en-US" sz="1400" b="1" baseline="0" dirty="0" smtClean="0">
                          <a:solidFill>
                            <a:schemeClr val="tx1"/>
                          </a:solidFill>
                        </a:rPr>
                        <a:t> Government</a:t>
                      </a:r>
                      <a:endParaRPr lang="en-US" sz="1400" b="1" dirty="0">
                        <a:solidFill>
                          <a:schemeClr val="tx1"/>
                        </a:solidFill>
                      </a:endParaRPr>
                    </a:p>
                  </a:txBody>
                  <a:tcPr/>
                </a:tc>
                <a:tc>
                  <a:txBody>
                    <a:bodyPr/>
                    <a:lstStyle/>
                    <a:p>
                      <a:r>
                        <a:rPr lang="en-US" sz="1400" b="1" dirty="0" smtClean="0"/>
                        <a:t>Private Sector</a:t>
                      </a:r>
                      <a:endParaRPr lang="en-US" sz="1400" b="1" dirty="0"/>
                    </a:p>
                  </a:txBody>
                  <a:tcPr/>
                </a:tc>
                <a:tc>
                  <a:txBody>
                    <a:bodyPr/>
                    <a:lstStyle/>
                    <a:p>
                      <a:r>
                        <a:rPr lang="en-US" sz="1400" b="1" dirty="0" smtClean="0"/>
                        <a:t>Private</a:t>
                      </a:r>
                      <a:r>
                        <a:rPr lang="en-US" sz="1400" b="1" baseline="0" dirty="0" smtClean="0"/>
                        <a:t> Sector</a:t>
                      </a:r>
                      <a:endParaRPr lang="en-US" sz="1400" b="1" dirty="0"/>
                    </a:p>
                  </a:txBody>
                  <a:tcPr/>
                </a:tc>
              </a:tr>
              <a:tr h="797489">
                <a:tc>
                  <a:txBody>
                    <a:bodyPr/>
                    <a:lstStyle/>
                    <a:p>
                      <a:r>
                        <a:rPr lang="en-US" sz="1400" b="1" dirty="0" smtClean="0">
                          <a:solidFill>
                            <a:srgbClr val="0070C0"/>
                          </a:solidFill>
                        </a:rPr>
                        <a:t>Origination</a:t>
                      </a:r>
                      <a:endParaRPr lang="en-US" sz="1400" b="1" dirty="0">
                        <a:solidFill>
                          <a:srgbClr val="0070C0"/>
                        </a:solidFill>
                      </a:endParaRPr>
                    </a:p>
                  </a:txBody>
                  <a:tcPr/>
                </a:tc>
                <a:tc>
                  <a:txBody>
                    <a:bodyPr/>
                    <a:lstStyle/>
                    <a:p>
                      <a:r>
                        <a:rPr lang="en-US" sz="1400" b="1" baseline="0" dirty="0" smtClean="0"/>
                        <a:t>Mainly with client countries, and in support of CAS objectives</a:t>
                      </a:r>
                      <a:endParaRPr lang="en-US" sz="1400" b="1" dirty="0"/>
                    </a:p>
                  </a:txBody>
                  <a:tcPr/>
                </a:tc>
                <a:tc>
                  <a:txBody>
                    <a:bodyPr/>
                    <a:lstStyle/>
                    <a:p>
                      <a:r>
                        <a:rPr lang="en-US" sz="1400" b="1" dirty="0" smtClean="0"/>
                        <a:t>Mainly</a:t>
                      </a:r>
                      <a:r>
                        <a:rPr lang="en-US" sz="1400" b="1" baseline="0" dirty="0" smtClean="0"/>
                        <a:t> with private sector investors &amp; lenders, on demand</a:t>
                      </a:r>
                      <a:endParaRPr lang="en-US" sz="1400" b="1" dirty="0"/>
                    </a:p>
                  </a:txBody>
                  <a:tcPr/>
                </a:tc>
                <a:tc>
                  <a:txBody>
                    <a:bodyPr/>
                    <a:lstStyle/>
                    <a:p>
                      <a:r>
                        <a:rPr lang="en-US" sz="1400" b="1" baseline="0" dirty="0" smtClean="0"/>
                        <a:t>Mainly with private sector investors &amp; lenders, on demand</a:t>
                      </a:r>
                      <a:endParaRPr lang="en-US" sz="1400" b="1" dirty="0"/>
                    </a:p>
                  </a:txBody>
                  <a:tcPr/>
                </a:tc>
              </a:tr>
            </a:tbl>
          </a:graphicData>
        </a:graphic>
      </p:graphicFrame>
      <p:sp>
        <p:nvSpPr>
          <p:cNvPr id="5"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fld id="{8083E7FE-9989-4D91-B986-1C760E7567BE}" type="slidenum">
              <a:rPr kumimoji="0" lang="en-US" sz="1200" b="0" i="0" u="none" strike="noStrike" kern="1200" cap="none" spc="0" normalizeH="0" baseline="0" noProof="0" smtClean="0">
                <a:ln>
                  <a:noFill/>
                </a:ln>
                <a:solidFill>
                  <a:schemeClr val="tx1">
                    <a:tint val="75000"/>
                  </a:schemeClr>
                </a:solidFill>
                <a:effectLst/>
                <a:uLnTx/>
                <a:uFillTx/>
                <a:latin typeface="Calibri" pitchFamily="34" charset="0"/>
                <a:ea typeface="MS PGothic"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400" b="0" i="0" u="none" strike="noStrike" kern="1200" cap="none" spc="0" normalizeH="0" baseline="0" noProof="0" dirty="0">
              <a:ln>
                <a:noFill/>
              </a:ln>
              <a:solidFill>
                <a:schemeClr val="tx1">
                  <a:tint val="75000"/>
                </a:schemeClr>
              </a:solidFill>
              <a:effectLst/>
              <a:uLnTx/>
              <a:uFillTx/>
              <a:latin typeface="Times" pitchFamily="18" charset="0"/>
              <a:ea typeface="MS PGothic" pitchFamily="34" charset="-128"/>
              <a:cs typeface="+mn-cs"/>
            </a:endParaRP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1974" y="2842351"/>
            <a:ext cx="4279900" cy="338554"/>
          </a:xfrm>
          <a:prstGeom prst="rect">
            <a:avLst/>
          </a:prstGeom>
          <a:noFill/>
        </p:spPr>
        <p:txBody>
          <a:bodyPr wrap="square" rtlCol="0">
            <a:spAutoFit/>
          </a:bodyPr>
          <a:lstStyle/>
          <a:p>
            <a:pPr algn="ctr"/>
            <a:r>
              <a:rPr lang="en-US" sz="1600" b="1" dirty="0" smtClean="0"/>
              <a:t>Allocation by Sector (in US$ million)</a:t>
            </a:r>
          </a:p>
        </p:txBody>
      </p:sp>
      <p:sp>
        <p:nvSpPr>
          <p:cNvPr id="7" name="Rectangle 6"/>
          <p:cNvSpPr/>
          <p:nvPr/>
        </p:nvSpPr>
        <p:spPr>
          <a:xfrm>
            <a:off x="4462648" y="2875401"/>
            <a:ext cx="4432300" cy="338554"/>
          </a:xfrm>
          <a:prstGeom prst="rect">
            <a:avLst/>
          </a:prstGeom>
        </p:spPr>
        <p:txBody>
          <a:bodyPr wrap="square">
            <a:spAutoFit/>
          </a:bodyPr>
          <a:lstStyle/>
          <a:p>
            <a:pPr algn="ctr"/>
            <a:r>
              <a:rPr lang="en-US" sz="1600" b="1" dirty="0" smtClean="0"/>
              <a:t>Allocation by Region (in US$ million)</a:t>
            </a:r>
            <a:endParaRPr lang="en-US" sz="1600" b="1" dirty="0"/>
          </a:p>
        </p:txBody>
      </p:sp>
      <p:sp>
        <p:nvSpPr>
          <p:cNvPr id="8" name="Rectangle 5"/>
          <p:cNvSpPr>
            <a:spLocks noGrp="1" noChangeArrowheads="1"/>
          </p:cNvSpPr>
          <p:nvPr>
            <p:ph type="title"/>
          </p:nvPr>
        </p:nvSpPr>
        <p:spPr>
          <a:xfrm>
            <a:off x="433449" y="144010"/>
            <a:ext cx="8229600" cy="877268"/>
          </a:xfrm>
        </p:spPr>
        <p:txBody>
          <a:bodyPr>
            <a:normAutofit/>
          </a:bodyPr>
          <a:lstStyle/>
          <a:p>
            <a:pPr>
              <a:defRPr/>
            </a:pPr>
            <a:r>
              <a:rPr lang="en-US" sz="3200" b="1" dirty="0" smtClean="0">
                <a:solidFill>
                  <a:schemeClr val="tx2"/>
                </a:solidFill>
                <a:latin typeface="Calibri" pitchFamily="34" charset="0"/>
              </a:rPr>
              <a:t>Operational Track Record</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10B5D0A-044F-4C5D-ABF6-36EB78CF6F82}" type="slidenum">
              <a:rPr lang="en-US" smtClean="0"/>
              <a:pPr/>
              <a:t>17</a:t>
            </a:fld>
            <a:endParaRPr lang="en-US" dirty="0"/>
          </a:p>
        </p:txBody>
      </p:sp>
      <p:graphicFrame>
        <p:nvGraphicFramePr>
          <p:cNvPr id="15" name="Chart 14"/>
          <p:cNvGraphicFramePr/>
          <p:nvPr/>
        </p:nvGraphicFramePr>
        <p:xfrm>
          <a:off x="192143" y="3238959"/>
          <a:ext cx="4259087" cy="31380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nvGraphicFramePr>
        <p:xfrm>
          <a:off x="4496170" y="3238959"/>
          <a:ext cx="4327196" cy="31380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nvGraphicFramePr>
        <p:xfrm>
          <a:off x="4536374" y="3490423"/>
          <a:ext cx="4176464"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nvGraphicFramePr>
        <p:xfrm>
          <a:off x="257149" y="3536414"/>
          <a:ext cx="4320480" cy="2622015"/>
        </p:xfrm>
        <a:graphic>
          <a:graphicData uri="http://schemas.openxmlformats.org/drawingml/2006/chart">
            <c:chart xmlns:c="http://schemas.openxmlformats.org/drawingml/2006/chart" xmlns:r="http://schemas.openxmlformats.org/officeDocument/2006/relationships" r:id="rId6"/>
          </a:graphicData>
        </a:graphic>
      </p:graphicFrame>
      <p:sp>
        <p:nvSpPr>
          <p:cNvPr id="11" name="Rectangle 10"/>
          <p:cNvSpPr/>
          <p:nvPr/>
        </p:nvSpPr>
        <p:spPr>
          <a:xfrm>
            <a:off x="196502" y="881348"/>
            <a:ext cx="8628321" cy="1785104"/>
          </a:xfrm>
          <a:prstGeom prst="rect">
            <a:avLst/>
          </a:prstGeom>
        </p:spPr>
        <p:txBody>
          <a:bodyPr wrap="square">
            <a:spAutoFit/>
          </a:bodyPr>
          <a:lstStyle/>
          <a:p>
            <a:pPr marL="341313" lvl="1" indent="-285750">
              <a:lnSpc>
                <a:spcPct val="80000"/>
              </a:lnSpc>
              <a:spcBef>
                <a:spcPts val="600"/>
              </a:spcBef>
              <a:spcAft>
                <a:spcPts val="600"/>
              </a:spcAft>
              <a:buFont typeface="Wingdings" pitchFamily="2" charset="2"/>
              <a:buChar char="v"/>
              <a:tabLst>
                <a:tab pos="6286500" algn="r"/>
              </a:tabLst>
            </a:pPr>
            <a:r>
              <a:rPr lang="en-US" sz="1900" dirty="0" smtClean="0"/>
              <a:t>41 guarantees in 31 countries</a:t>
            </a:r>
            <a:r>
              <a:rPr lang="en-US" sz="1900" b="1" dirty="0" smtClean="0"/>
              <a:t> </a:t>
            </a:r>
            <a:r>
              <a:rPr lang="en-US" sz="1900" dirty="0" smtClean="0"/>
              <a:t>for a total of $4.7 billion</a:t>
            </a:r>
            <a:endParaRPr lang="en-US" sz="1900" b="1" dirty="0" smtClean="0"/>
          </a:p>
          <a:p>
            <a:pPr marL="341313" lvl="1" indent="-285750">
              <a:lnSpc>
                <a:spcPct val="80000"/>
              </a:lnSpc>
              <a:spcBef>
                <a:spcPts val="600"/>
              </a:spcBef>
              <a:spcAft>
                <a:spcPts val="600"/>
              </a:spcAft>
              <a:buFont typeface="Wingdings" pitchFamily="2" charset="2"/>
              <a:buChar char="v"/>
              <a:tabLst>
                <a:tab pos="6286500" algn="r"/>
              </a:tabLst>
            </a:pPr>
            <a:r>
              <a:rPr lang="en-US" sz="1900" b="1" dirty="0" smtClean="0"/>
              <a:t>Significant leverage:  </a:t>
            </a:r>
            <a:r>
              <a:rPr lang="en-US" sz="1900" dirty="0" smtClean="0"/>
              <a:t>$27.5 billion in project financing</a:t>
            </a:r>
            <a:r>
              <a:rPr lang="en-US" sz="1900" b="1" dirty="0" smtClean="0"/>
              <a:t> </a:t>
            </a:r>
            <a:r>
              <a:rPr lang="en-US" sz="1900" dirty="0" smtClean="0"/>
              <a:t>mobilized by guarantees for $3.2 billion</a:t>
            </a:r>
          </a:p>
          <a:p>
            <a:pPr marL="341313" lvl="1" indent="-285750">
              <a:lnSpc>
                <a:spcPct val="80000"/>
              </a:lnSpc>
              <a:spcBef>
                <a:spcPts val="600"/>
              </a:spcBef>
              <a:spcAft>
                <a:spcPts val="600"/>
              </a:spcAft>
              <a:buFont typeface="Wingdings" pitchFamily="2" charset="2"/>
              <a:buChar char="v"/>
              <a:tabLst>
                <a:tab pos="6286500" algn="r"/>
              </a:tabLst>
            </a:pPr>
            <a:r>
              <a:rPr lang="en-US" sz="1900" b="1" dirty="0" smtClean="0"/>
              <a:t>Mostly </a:t>
            </a:r>
            <a:r>
              <a:rPr lang="en-US" sz="1900" b="1" dirty="0" err="1" smtClean="0"/>
              <a:t>PRGs</a:t>
            </a:r>
            <a:r>
              <a:rPr lang="en-US" sz="1900" b="1" dirty="0" smtClean="0"/>
              <a:t>, many in power sector:  </a:t>
            </a:r>
            <a:r>
              <a:rPr lang="en-US" sz="1900" dirty="0" smtClean="0"/>
              <a:t>29 PRG, 8 PCG and 4 </a:t>
            </a:r>
            <a:r>
              <a:rPr lang="en-US" sz="1900" dirty="0" err="1" smtClean="0"/>
              <a:t>PBG</a:t>
            </a:r>
            <a:endParaRPr lang="en-US" sz="1900" dirty="0" smtClean="0"/>
          </a:p>
          <a:p>
            <a:pPr marL="341313" lvl="1" indent="-285750">
              <a:lnSpc>
                <a:spcPct val="80000"/>
              </a:lnSpc>
              <a:spcBef>
                <a:spcPts val="600"/>
              </a:spcBef>
              <a:spcAft>
                <a:spcPts val="600"/>
              </a:spcAft>
              <a:buFont typeface="Wingdings" pitchFamily="2" charset="2"/>
              <a:buChar char="v"/>
              <a:tabLst>
                <a:tab pos="6286500" algn="r"/>
              </a:tabLst>
            </a:pPr>
            <a:r>
              <a:rPr lang="en-US" sz="1900" b="1" dirty="0" smtClean="0"/>
              <a:t>Mixture of </a:t>
            </a:r>
            <a:r>
              <a:rPr lang="en-US" sz="1900" b="1" dirty="0" err="1" smtClean="0"/>
              <a:t>IBRD</a:t>
            </a:r>
            <a:r>
              <a:rPr lang="en-US" sz="1900" b="1" dirty="0" smtClean="0"/>
              <a:t> and IDA:  </a:t>
            </a:r>
            <a:r>
              <a:rPr lang="en-US" sz="1900" dirty="0" smtClean="0"/>
              <a:t>24 IBRD guarantees and 17 IDA </a:t>
            </a:r>
            <a:r>
              <a:rPr lang="en-US" sz="1900" dirty="0" err="1" smtClean="0"/>
              <a:t>PRGs</a:t>
            </a:r>
            <a:endParaRPr lang="en-US" sz="1900" dirty="0" smtClean="0"/>
          </a:p>
        </p:txBody>
      </p:sp>
      <p:sp>
        <p:nvSpPr>
          <p:cNvPr id="14" name="TextBox 13"/>
          <p:cNvSpPr txBox="1"/>
          <p:nvPr/>
        </p:nvSpPr>
        <p:spPr>
          <a:xfrm>
            <a:off x="2333768" y="6488935"/>
            <a:ext cx="5022376" cy="276999"/>
          </a:xfrm>
          <a:prstGeom prst="rect">
            <a:avLst/>
          </a:prstGeom>
          <a:noFill/>
        </p:spPr>
        <p:txBody>
          <a:bodyPr wrap="square" rtlCol="0">
            <a:spAutoFit/>
          </a:bodyPr>
          <a:lstStyle/>
          <a:p>
            <a:pPr algn="ctr"/>
            <a:r>
              <a:rPr lang="en-US" sz="1200" i="1" dirty="0" smtClean="0"/>
              <a:t>Note: Charts reflect operations approved through December 2011</a:t>
            </a:r>
            <a:endParaRPr lang="en-US" sz="12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0" y="1838325"/>
            <a:ext cx="9144000" cy="3200400"/>
          </a:xfrm>
          <a:prstGeom prst="rect">
            <a:avLst/>
          </a:prstGeom>
          <a:noFill/>
          <a:ln w="9525">
            <a:noFill/>
            <a:miter lim="800000"/>
            <a:headEnd/>
            <a:tailEnd/>
          </a:ln>
        </p:spPr>
      </p:pic>
      <p:sp>
        <p:nvSpPr>
          <p:cNvPr id="27653" name="Rectangle 4"/>
          <p:cNvSpPr>
            <a:spLocks noGrp="1" noChangeArrowheads="1"/>
          </p:cNvSpPr>
          <p:nvPr>
            <p:ph type="ctrTitle"/>
          </p:nvPr>
        </p:nvSpPr>
        <p:spPr>
          <a:xfrm>
            <a:off x="184150" y="3724275"/>
            <a:ext cx="8509000" cy="1141413"/>
          </a:xfrm>
          <a:noFill/>
        </p:spPr>
        <p:txBody>
          <a:bodyPr>
            <a:normAutofit fontScale="90000"/>
          </a:bodyPr>
          <a:lstStyle/>
          <a:p>
            <a:pPr algn="r"/>
            <a:r>
              <a:rPr lang="en-US" dirty="0" smtClean="0">
                <a:solidFill>
                  <a:schemeClr val="bg1"/>
                </a:solidFill>
                <a:latin typeface="Calibri" pitchFamily="34" charset="0"/>
              </a:rPr>
              <a:t>The Need for Modernization</a:t>
            </a:r>
            <a:r>
              <a:rPr lang="en-US" dirty="0" smtClean="0"/>
              <a:t/>
            </a:r>
            <a:br>
              <a:rPr lang="en-US" dirty="0" smtClean="0"/>
            </a:br>
            <a:r>
              <a:rPr lang="en-US" dirty="0" smtClean="0"/>
              <a:t/>
            </a:r>
            <a:br>
              <a:rPr lang="en-US" dirty="0" smtClean="0"/>
            </a:br>
            <a:endParaRPr lang="en-US" sz="3200" b="0" dirty="0" smtClean="0">
              <a:solidFill>
                <a:schemeClr val="bg1"/>
              </a:solidFill>
              <a:latin typeface="Calibri" pitchFamily="34" charset="0"/>
            </a:endParaRPr>
          </a:p>
        </p:txBody>
      </p:sp>
      <p:sp>
        <p:nvSpPr>
          <p:cNvPr id="10" name="Slide Number Placeholder 9"/>
          <p:cNvSpPr>
            <a:spLocks noGrp="1"/>
          </p:cNvSpPr>
          <p:nvPr>
            <p:ph type="sldNum" sz="quarter" idx="12"/>
          </p:nvPr>
        </p:nvSpPr>
        <p:spPr/>
        <p:txBody>
          <a:bodyPr/>
          <a:lstStyle/>
          <a:p>
            <a:pPr>
              <a:defRPr/>
            </a:pPr>
            <a:fld id="{4ED05025-0352-4C33-B06F-957D2AD021ED}" type="slidenum">
              <a:rPr lang="en-US" smtClean="0"/>
              <a:pPr>
                <a:defRPr/>
              </a:pPr>
              <a:t>18</a:t>
            </a:fld>
            <a:endParaRPr lang="en-US" dirty="0"/>
          </a:p>
        </p:txBody>
      </p:sp>
      <p:pic>
        <p:nvPicPr>
          <p:cNvPr id="27652" name="Picture 7" descr="wbcube-m"/>
          <p:cNvPicPr>
            <a:picLocks noChangeAspect="1" noChangeArrowheads="1"/>
          </p:cNvPicPr>
          <p:nvPr/>
        </p:nvPicPr>
        <p:blipFill>
          <a:blip r:embed="rId4" cstate="print"/>
          <a:srcRect/>
          <a:stretch>
            <a:fillRect/>
          </a:stretch>
        </p:blipFill>
        <p:spPr bwMode="auto">
          <a:xfrm>
            <a:off x="8404451" y="5808436"/>
            <a:ext cx="476250" cy="508000"/>
          </a:xfrm>
          <a:prstGeom prst="rect">
            <a:avLst/>
          </a:prstGeom>
          <a:noFill/>
          <a:ln w="9525">
            <a:noFill/>
            <a:miter lim="800000"/>
            <a:headEnd/>
            <a:tailEnd/>
          </a:ln>
        </p:spPr>
      </p:pic>
      <p:sp>
        <p:nvSpPr>
          <p:cNvPr id="27654" name="Rectangle 10"/>
          <p:cNvSpPr>
            <a:spLocks noChangeArrowheads="1"/>
          </p:cNvSpPr>
          <p:nvPr/>
        </p:nvSpPr>
        <p:spPr bwMode="auto">
          <a:xfrm>
            <a:off x="7086600" y="6337300"/>
            <a:ext cx="2057400" cy="368300"/>
          </a:xfrm>
          <a:prstGeom prst="rect">
            <a:avLst/>
          </a:prstGeom>
          <a:solidFill>
            <a:schemeClr val="bg1"/>
          </a:solidFill>
          <a:ln w="9525">
            <a:noFill/>
            <a:round/>
            <a:headEnd/>
            <a:tailEnd/>
          </a:ln>
        </p:spPr>
        <p:txBody>
          <a:bodyPr anchor="ctr"/>
          <a:lstStyle/>
          <a:p>
            <a:endParaRPr lang="en-US" dirty="0">
              <a:latin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71942" y="141514"/>
            <a:ext cx="8182201" cy="740229"/>
          </a:xfrm>
        </p:spPr>
        <p:txBody>
          <a:bodyPr>
            <a:normAutofit/>
          </a:bodyPr>
          <a:lstStyle/>
          <a:p>
            <a:r>
              <a:rPr lang="en-US" sz="2900" b="1" dirty="0" smtClean="0">
                <a:solidFill>
                  <a:schemeClr val="tx2"/>
                </a:solidFill>
              </a:rPr>
              <a:t>Guarantee Modernization in Context</a:t>
            </a:r>
          </a:p>
        </p:txBody>
      </p:sp>
      <p:sp>
        <p:nvSpPr>
          <p:cNvPr id="6" name="Content Placeholder 5"/>
          <p:cNvSpPr>
            <a:spLocks noGrp="1"/>
          </p:cNvSpPr>
          <p:nvPr>
            <p:ph idx="1"/>
          </p:nvPr>
        </p:nvSpPr>
        <p:spPr>
          <a:xfrm>
            <a:off x="457200" y="936171"/>
            <a:ext cx="8294914" cy="5674179"/>
          </a:xfrm>
        </p:spPr>
        <p:txBody>
          <a:bodyPr>
            <a:noAutofit/>
          </a:bodyPr>
          <a:lstStyle/>
          <a:p>
            <a:pPr eaLnBrk="1" hangingPunct="1">
              <a:spcAft>
                <a:spcPts val="1200"/>
              </a:spcAft>
              <a:buClr>
                <a:schemeClr val="tx1"/>
              </a:buClr>
              <a:buFont typeface="Wingdings" pitchFamily="2" charset="2"/>
              <a:buChar char="v"/>
            </a:pPr>
            <a:r>
              <a:rPr lang="en-US" sz="2400" dirty="0" smtClean="0"/>
              <a:t>Modernization of the operational policy is part of a broader Bank agenda for promoting private sector and infrastructure development:</a:t>
            </a:r>
          </a:p>
          <a:p>
            <a:pPr lvl="1" eaLnBrk="1" hangingPunct="1">
              <a:buClr>
                <a:schemeClr val="tx1"/>
              </a:buClr>
              <a:buFont typeface="Wingdings" pitchFamily="2" charset="2"/>
              <a:buChar char="Ø"/>
            </a:pPr>
            <a:r>
              <a:rPr lang="en-US" sz="2400" b="1" dirty="0" smtClean="0"/>
              <a:t>Modernization of Guarantee Policy</a:t>
            </a:r>
            <a:endParaRPr lang="en-US" sz="2400" dirty="0" smtClean="0"/>
          </a:p>
          <a:p>
            <a:pPr lvl="1" eaLnBrk="1" hangingPunct="1">
              <a:buClr>
                <a:schemeClr val="tx1"/>
              </a:buClr>
              <a:buFont typeface="Wingdings" pitchFamily="2" charset="2"/>
              <a:buChar char="Ø"/>
            </a:pPr>
            <a:r>
              <a:rPr lang="en-US" sz="2400" dirty="0" smtClean="0"/>
              <a:t>Providing enhanced support for the preparation of PPP projects</a:t>
            </a:r>
          </a:p>
          <a:p>
            <a:pPr lvl="1" eaLnBrk="1" hangingPunct="1">
              <a:buClr>
                <a:schemeClr val="tx1"/>
              </a:buClr>
              <a:buFont typeface="Wingdings" pitchFamily="2" charset="2"/>
              <a:buChar char="Ø"/>
            </a:pPr>
            <a:r>
              <a:rPr lang="en-US" sz="2400" dirty="0" smtClean="0"/>
              <a:t>Improving the deployment of specialized staff skills</a:t>
            </a:r>
          </a:p>
          <a:p>
            <a:pPr lvl="1" eaLnBrk="1" hangingPunct="1">
              <a:buClr>
                <a:schemeClr val="tx1"/>
              </a:buClr>
              <a:buFont typeface="Wingdings" pitchFamily="2" charset="2"/>
              <a:buChar char="Ø"/>
            </a:pPr>
            <a:r>
              <a:rPr lang="en-US" sz="2400" dirty="0" smtClean="0"/>
              <a:t>Strengthening the outreach to clients and marketing of guarantees</a:t>
            </a:r>
          </a:p>
          <a:p>
            <a:pPr lvl="1" eaLnBrk="1" hangingPunct="1">
              <a:buClr>
                <a:schemeClr val="tx1"/>
              </a:buClr>
              <a:buFont typeface="Wingdings" pitchFamily="2" charset="2"/>
              <a:buChar char="Ø"/>
            </a:pPr>
            <a:r>
              <a:rPr lang="en-US" sz="2400" dirty="0" smtClean="0"/>
              <a:t>Enhancing WBG collaboration and coordination, among Bank guarantees, MIGA political risk insurance and IFC guarantees and lending</a:t>
            </a:r>
          </a:p>
        </p:txBody>
      </p:sp>
      <p:sp>
        <p:nvSpPr>
          <p:cNvPr id="4" name="Slide Number Placeholder 3"/>
          <p:cNvSpPr>
            <a:spLocks noGrp="1"/>
          </p:cNvSpPr>
          <p:nvPr>
            <p:ph type="sldNum" sz="quarter" idx="10"/>
          </p:nvPr>
        </p:nvSpPr>
        <p:spPr>
          <a:xfrm>
            <a:off x="6735170" y="6219872"/>
            <a:ext cx="2133600" cy="365125"/>
          </a:xfrm>
        </p:spPr>
        <p:txBody>
          <a:bodyPr/>
          <a:lstStyle/>
          <a:p>
            <a:pPr algn="r"/>
            <a:fld id="{122A8519-DF3A-45A5-BFDF-290673C179F3}" type="slidenum">
              <a:rPr lang="en-US"/>
              <a:pPr algn="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57" y="0"/>
            <a:ext cx="8229600" cy="1143000"/>
          </a:xfrm>
        </p:spPr>
        <p:txBody>
          <a:bodyPr>
            <a:normAutofit/>
          </a:bodyPr>
          <a:lstStyle/>
          <a:p>
            <a:pPr>
              <a:defRPr/>
            </a:pPr>
            <a:r>
              <a:rPr lang="en-US" sz="4000" b="1" dirty="0" smtClean="0">
                <a:solidFill>
                  <a:schemeClr val="tx2"/>
                </a:solidFill>
                <a:latin typeface="Calibri" pitchFamily="34" charset="0"/>
              </a:rPr>
              <a:t>Consultations</a:t>
            </a:r>
          </a:p>
        </p:txBody>
      </p:sp>
      <p:sp>
        <p:nvSpPr>
          <p:cNvPr id="4" name="Slide Number Placeholder 3"/>
          <p:cNvSpPr>
            <a:spLocks noGrp="1"/>
          </p:cNvSpPr>
          <p:nvPr>
            <p:ph type="sldNum" sz="quarter" idx="10"/>
          </p:nvPr>
        </p:nvSpPr>
        <p:spPr>
          <a:xfrm>
            <a:off x="6625988" y="6329054"/>
            <a:ext cx="2133600" cy="365125"/>
          </a:xfrm>
        </p:spPr>
        <p:txBody>
          <a:bodyPr/>
          <a:lstStyle/>
          <a:p>
            <a:pPr algn="r"/>
            <a:fld id="{F63B19D3-E739-477F-9B66-17041969710E}" type="slidenum">
              <a:rPr lang="en-US"/>
              <a:pPr algn="r"/>
              <a:t>2</a:t>
            </a:fld>
            <a:endParaRPr lang="en-US" dirty="0"/>
          </a:p>
        </p:txBody>
      </p:sp>
      <p:sp>
        <p:nvSpPr>
          <p:cNvPr id="8196" name="Rectangle 4"/>
          <p:cNvSpPr>
            <a:spLocks noChangeArrowheads="1"/>
          </p:cNvSpPr>
          <p:nvPr/>
        </p:nvSpPr>
        <p:spPr bwMode="auto">
          <a:xfrm>
            <a:off x="445406" y="1046163"/>
            <a:ext cx="8306707" cy="5447645"/>
          </a:xfrm>
          <a:prstGeom prst="rect">
            <a:avLst/>
          </a:prstGeom>
          <a:noFill/>
          <a:ln w="9525">
            <a:noFill/>
            <a:miter lim="800000"/>
            <a:headEnd/>
            <a:tailEnd/>
          </a:ln>
        </p:spPr>
        <p:txBody>
          <a:bodyPr wrap="square">
            <a:spAutoFit/>
          </a:bodyPr>
          <a:lstStyle/>
          <a:p>
            <a:pPr marL="342900" lvl="1" indent="-342900" eaLnBrk="1" hangingPunct="1">
              <a:spcBef>
                <a:spcPct val="20000"/>
              </a:spcBef>
              <a:buClr>
                <a:schemeClr val="tx1"/>
              </a:buClr>
              <a:buFont typeface="Wingdings" pitchFamily="2" charset="2"/>
              <a:buChar char="v"/>
              <a:defRPr/>
            </a:pPr>
            <a:r>
              <a:rPr lang="en-US" sz="2000" dirty="0">
                <a:latin typeface="+mn-lt"/>
                <a:ea typeface="+mn-ea"/>
              </a:rPr>
              <a:t>The Bank is conducting global consultations on the proposed </a:t>
            </a:r>
            <a:r>
              <a:rPr lang="en-US" sz="2000" dirty="0" smtClean="0">
                <a:latin typeface="+mn-lt"/>
                <a:ea typeface="+mn-ea"/>
              </a:rPr>
              <a:t>modernization of </a:t>
            </a:r>
            <a:r>
              <a:rPr lang="en-US" sz="2000" dirty="0">
                <a:latin typeface="+mn-lt"/>
                <a:ea typeface="+mn-ea"/>
              </a:rPr>
              <a:t>its guarantee operational policies, in order to elicit inputs and feedback from a wide range of stakeholders in as broad and inclusive manner as possible.</a:t>
            </a:r>
          </a:p>
          <a:p>
            <a:pPr marL="342900" lvl="1" indent="-342900" eaLnBrk="1" hangingPunct="1">
              <a:spcBef>
                <a:spcPct val="20000"/>
              </a:spcBef>
              <a:buClr>
                <a:schemeClr val="tx1"/>
              </a:buClr>
              <a:buFont typeface="Wingdings" pitchFamily="2" charset="2"/>
              <a:buChar char="v"/>
              <a:defRPr/>
            </a:pPr>
            <a:r>
              <a:rPr lang="en-US" sz="2000" dirty="0" smtClean="0">
                <a:latin typeface="+mn-lt"/>
                <a:ea typeface="+mn-ea"/>
              </a:rPr>
              <a:t>Approach </a:t>
            </a:r>
            <a:r>
              <a:rPr lang="en-US" sz="2000" dirty="0">
                <a:latin typeface="+mn-lt"/>
                <a:ea typeface="+mn-ea"/>
              </a:rPr>
              <a:t>Paper and a range of consultation materials are publicly available on </a:t>
            </a:r>
            <a:r>
              <a:rPr lang="en-US" sz="2000" b="1" u="sng" dirty="0" smtClean="0">
                <a:hlinkClick r:id="rId3"/>
              </a:rPr>
              <a:t>www.worldbank.org/guaranteesconsultation</a:t>
            </a:r>
            <a:r>
              <a:rPr lang="en-US" sz="2000" dirty="0" smtClean="0"/>
              <a:t> </a:t>
            </a:r>
            <a:endParaRPr lang="en-US" sz="2000" dirty="0">
              <a:latin typeface="+mn-lt"/>
              <a:ea typeface="+mn-ea"/>
            </a:endParaRPr>
          </a:p>
          <a:p>
            <a:pPr marL="342900" lvl="1" indent="-342900" eaLnBrk="1" hangingPunct="1">
              <a:spcBef>
                <a:spcPct val="20000"/>
              </a:spcBef>
              <a:buClr>
                <a:schemeClr val="tx1"/>
              </a:buClr>
              <a:buFont typeface="Wingdings" pitchFamily="2" charset="2"/>
              <a:buChar char="v"/>
              <a:defRPr/>
            </a:pPr>
            <a:r>
              <a:rPr lang="en-US" sz="2000" dirty="0" smtClean="0">
                <a:latin typeface="+mn-lt"/>
                <a:ea typeface="+mn-ea"/>
              </a:rPr>
              <a:t>Consultations </a:t>
            </a:r>
            <a:r>
              <a:rPr lang="en-US" sz="2000" dirty="0">
                <a:latin typeface="+mn-lt"/>
                <a:ea typeface="+mn-ea"/>
              </a:rPr>
              <a:t>will include representatives of governments, private sector investors and </a:t>
            </a:r>
            <a:r>
              <a:rPr lang="en-US" sz="2000" dirty="0" smtClean="0">
                <a:latin typeface="+mn-lt"/>
                <a:ea typeface="+mn-ea"/>
              </a:rPr>
              <a:t>financiers, </a:t>
            </a:r>
            <a:r>
              <a:rPr lang="en-US" sz="2000" dirty="0" err="1" smtClean="0">
                <a:latin typeface="+mn-lt"/>
                <a:ea typeface="+mn-ea"/>
              </a:rPr>
              <a:t>CSOs</a:t>
            </a:r>
            <a:r>
              <a:rPr lang="en-US" sz="2000" dirty="0" smtClean="0">
                <a:latin typeface="+mn-lt"/>
                <a:ea typeface="+mn-ea"/>
              </a:rPr>
              <a:t>, and </a:t>
            </a:r>
            <a:r>
              <a:rPr lang="en-US" sz="2000" dirty="0">
                <a:latin typeface="+mn-lt"/>
                <a:ea typeface="+mn-ea"/>
              </a:rPr>
              <a:t>multilateral and bilateral development </a:t>
            </a:r>
            <a:r>
              <a:rPr lang="en-US" sz="2000" dirty="0" smtClean="0">
                <a:latin typeface="+mn-lt"/>
                <a:ea typeface="+mn-ea"/>
              </a:rPr>
              <a:t>organizations</a:t>
            </a:r>
            <a:endParaRPr lang="en-US" sz="2000" dirty="0">
              <a:latin typeface="+mn-lt"/>
              <a:ea typeface="+mn-ea"/>
            </a:endParaRPr>
          </a:p>
          <a:p>
            <a:pPr marL="342900" lvl="1" indent="-342900" eaLnBrk="1" hangingPunct="1">
              <a:spcBef>
                <a:spcPct val="20000"/>
              </a:spcBef>
              <a:buClr>
                <a:schemeClr val="tx1"/>
              </a:buClr>
              <a:buFont typeface="Wingdings" pitchFamily="2" charset="2"/>
              <a:buChar char="v"/>
              <a:defRPr/>
            </a:pPr>
            <a:r>
              <a:rPr lang="en-US" sz="2000" dirty="0">
                <a:latin typeface="+mn-lt"/>
                <a:ea typeface="+mn-ea"/>
              </a:rPr>
              <a:t>The consultations will be carried out from </a:t>
            </a:r>
            <a:r>
              <a:rPr lang="en-US" sz="2000" dirty="0" smtClean="0">
                <a:latin typeface="+mn-lt"/>
                <a:ea typeface="+mn-ea"/>
              </a:rPr>
              <a:t>January to April 2012</a:t>
            </a:r>
            <a:r>
              <a:rPr lang="en-US" sz="2000" dirty="0">
                <a:latin typeface="+mn-lt"/>
                <a:ea typeface="+mn-ea"/>
              </a:rPr>
              <a:t>, utilizing the following channels:</a:t>
            </a:r>
          </a:p>
          <a:p>
            <a:pPr marL="800100" lvl="2" indent="-342900" eaLnBrk="1" hangingPunct="1">
              <a:spcBef>
                <a:spcPct val="20000"/>
              </a:spcBef>
              <a:buClr>
                <a:schemeClr val="tx1"/>
              </a:buClr>
              <a:buFont typeface="Wingdings" pitchFamily="2" charset="2"/>
              <a:buChar char="v"/>
              <a:defRPr/>
            </a:pPr>
            <a:r>
              <a:rPr lang="en-US" sz="2000" dirty="0">
                <a:latin typeface="+mn-lt"/>
                <a:ea typeface="+mn-ea"/>
              </a:rPr>
              <a:t>Website</a:t>
            </a:r>
          </a:p>
          <a:p>
            <a:pPr marL="800100" lvl="2" indent="-342900" eaLnBrk="1" hangingPunct="1">
              <a:spcBef>
                <a:spcPct val="20000"/>
              </a:spcBef>
              <a:buClr>
                <a:schemeClr val="tx1"/>
              </a:buClr>
              <a:buFont typeface="Wingdings" pitchFamily="2" charset="2"/>
              <a:buChar char="v"/>
              <a:defRPr/>
            </a:pPr>
            <a:r>
              <a:rPr lang="en-US" sz="2000" dirty="0">
                <a:latin typeface="+mn-lt"/>
                <a:ea typeface="+mn-ea"/>
              </a:rPr>
              <a:t>Face-to-face forums</a:t>
            </a:r>
          </a:p>
          <a:p>
            <a:pPr marL="800100" lvl="2" indent="-342900" eaLnBrk="1" hangingPunct="1">
              <a:spcBef>
                <a:spcPct val="20000"/>
              </a:spcBef>
              <a:buClr>
                <a:schemeClr val="tx1"/>
              </a:buClr>
              <a:buFont typeface="Wingdings" pitchFamily="2" charset="2"/>
              <a:buChar char="v"/>
              <a:defRPr/>
            </a:pPr>
            <a:r>
              <a:rPr lang="en-US" sz="2000" dirty="0">
                <a:latin typeface="+mn-lt"/>
                <a:ea typeface="+mn-ea"/>
              </a:rPr>
              <a:t>Videoconferences</a:t>
            </a:r>
          </a:p>
          <a:p>
            <a:pPr marL="342900" lvl="1" indent="-342900" eaLnBrk="1" hangingPunct="1">
              <a:spcBef>
                <a:spcPct val="20000"/>
              </a:spcBef>
              <a:buClr>
                <a:schemeClr val="tx1"/>
              </a:buClr>
              <a:buFont typeface="Wingdings" pitchFamily="2" charset="2"/>
              <a:buChar char="v"/>
              <a:defRPr/>
            </a:pPr>
            <a:r>
              <a:rPr lang="en-US" sz="2000" dirty="0">
                <a:latin typeface="+mn-lt"/>
                <a:ea typeface="+mn-ea"/>
              </a:rPr>
              <a:t>Based on the consultations, Management plans to develop the Approach Paper into a policy paper and present it to its Board for </a:t>
            </a:r>
            <a:r>
              <a:rPr lang="en-US" sz="2000" dirty="0" smtClean="0">
                <a:latin typeface="+mn-lt"/>
                <a:ea typeface="+mn-ea"/>
              </a:rPr>
              <a:t>approval</a:t>
            </a:r>
            <a:endParaRPr lang="en-US" sz="2000" dirty="0">
              <a:latin typeface="+mn-lt"/>
              <a:ea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876" y="264405"/>
            <a:ext cx="8163499" cy="665491"/>
          </a:xfrm>
        </p:spPr>
        <p:txBody>
          <a:bodyPr>
            <a:normAutofit fontScale="90000"/>
          </a:bodyPr>
          <a:lstStyle/>
          <a:p>
            <a:pPr algn="ctr"/>
            <a:r>
              <a:rPr lang="en-US" sz="3200" dirty="0" smtClean="0">
                <a:solidFill>
                  <a:schemeClr val="tx2"/>
                </a:solidFill>
              </a:rPr>
              <a:t>Why </a:t>
            </a:r>
            <a:r>
              <a:rPr lang="en-US" dirty="0" smtClean="0">
                <a:solidFill>
                  <a:schemeClr val="tx2"/>
                </a:solidFill>
              </a:rPr>
              <a:t>do</a:t>
            </a:r>
            <a:r>
              <a:rPr lang="en-US" sz="3200" dirty="0" smtClean="0">
                <a:solidFill>
                  <a:schemeClr val="tx2"/>
                </a:solidFill>
              </a:rPr>
              <a:t> Guarantee products need modernization?</a:t>
            </a:r>
            <a:endParaRPr lang="en-US" sz="3200" dirty="0">
              <a:solidFill>
                <a:schemeClr val="tx2"/>
              </a:solidFill>
            </a:endParaRPr>
          </a:p>
        </p:txBody>
      </p:sp>
      <p:sp>
        <p:nvSpPr>
          <p:cNvPr id="3" name="Subtitle 2"/>
          <p:cNvSpPr>
            <a:spLocks noGrp="1"/>
          </p:cNvSpPr>
          <p:nvPr>
            <p:ph type="subTitle" idx="1"/>
          </p:nvPr>
        </p:nvSpPr>
        <p:spPr>
          <a:xfrm>
            <a:off x="315604" y="1112704"/>
            <a:ext cx="8474530" cy="5266061"/>
          </a:xfrm>
        </p:spPr>
        <p:txBody>
          <a:bodyPr>
            <a:noAutofit/>
          </a:bodyPr>
          <a:lstStyle/>
          <a:p>
            <a:pPr marL="520700" indent="-520700">
              <a:lnSpc>
                <a:spcPct val="90000"/>
              </a:lnSpc>
              <a:buSzPct val="80000"/>
              <a:buFont typeface="Wingdings" pitchFamily="2" charset="2"/>
              <a:buChar char="v"/>
              <a:tabLst>
                <a:tab pos="6286500" algn="r"/>
              </a:tabLst>
              <a:defRPr/>
            </a:pPr>
            <a:r>
              <a:rPr lang="en-US" sz="2200" dirty="0" smtClean="0">
                <a:solidFill>
                  <a:schemeClr val="tx1"/>
                </a:solidFill>
                <a:latin typeface="Calibri" pitchFamily="34" charset="0"/>
              </a:rPr>
              <a:t>Bank guarantees could further respond to client needs for development financing</a:t>
            </a:r>
          </a:p>
          <a:p>
            <a:pPr marL="520700" indent="-520700">
              <a:lnSpc>
                <a:spcPct val="90000"/>
              </a:lnSpc>
              <a:buSzPct val="80000"/>
              <a:buFont typeface="Wingdings" pitchFamily="2" charset="2"/>
              <a:buChar char="v"/>
              <a:tabLst>
                <a:tab pos="6286500" algn="r"/>
              </a:tabLst>
              <a:defRPr/>
            </a:pPr>
            <a:endParaRPr lang="en-US" sz="2200" b="1" dirty="0" smtClean="0">
              <a:solidFill>
                <a:schemeClr val="tx1"/>
              </a:solidFill>
              <a:latin typeface="Calibri" pitchFamily="34" charset="0"/>
            </a:endParaRPr>
          </a:p>
          <a:p>
            <a:pPr marL="520700" indent="-520700">
              <a:lnSpc>
                <a:spcPct val="90000"/>
              </a:lnSpc>
              <a:buSzPct val="80000"/>
              <a:buFont typeface="Wingdings" pitchFamily="2" charset="2"/>
              <a:buChar char="v"/>
              <a:tabLst>
                <a:tab pos="6286500" algn="r"/>
              </a:tabLst>
              <a:defRPr/>
            </a:pPr>
            <a:r>
              <a:rPr lang="en-US" sz="2200" b="1" dirty="0" smtClean="0">
                <a:solidFill>
                  <a:schemeClr val="tx1"/>
                </a:solidFill>
                <a:latin typeface="Calibri" pitchFamily="34" charset="0"/>
              </a:rPr>
              <a:t>Increased opportunities and unmet demand</a:t>
            </a:r>
            <a:r>
              <a:rPr lang="en-US" sz="2200" dirty="0" smtClean="0">
                <a:solidFill>
                  <a:schemeClr val="tx1"/>
                </a:solidFill>
                <a:latin typeface="Calibri" pitchFamily="34" charset="0"/>
              </a:rPr>
              <a:t>:</a:t>
            </a:r>
          </a:p>
          <a:p>
            <a:pPr marL="628650" lvl="1" indent="-396875" algn="l">
              <a:lnSpc>
                <a:spcPct val="90000"/>
              </a:lnSpc>
              <a:spcAft>
                <a:spcPts val="600"/>
              </a:spcAft>
              <a:buSzPct val="80000"/>
              <a:buFont typeface="Wingdings" pitchFamily="2" charset="2"/>
              <a:buChar char="Ø"/>
              <a:tabLst>
                <a:tab pos="6286500" algn="r"/>
              </a:tabLst>
              <a:defRPr/>
            </a:pPr>
            <a:r>
              <a:rPr lang="en-US" sz="2200" dirty="0" smtClean="0">
                <a:solidFill>
                  <a:schemeClr val="tx1"/>
                </a:solidFill>
                <a:latin typeface="Calibri" pitchFamily="34" charset="0"/>
              </a:rPr>
              <a:t>Expansion of emerging markets since the Bank’s guarantee instruments were introduced in 1990s</a:t>
            </a:r>
          </a:p>
          <a:p>
            <a:pPr marL="628650" lvl="1" indent="-396875" algn="l">
              <a:lnSpc>
                <a:spcPct val="90000"/>
              </a:lnSpc>
              <a:spcAft>
                <a:spcPts val="600"/>
              </a:spcAft>
              <a:buSzPct val="80000"/>
              <a:buFont typeface="Wingdings" pitchFamily="2" charset="2"/>
              <a:buChar char="Ø"/>
              <a:tabLst>
                <a:tab pos="6286500" algn="r"/>
              </a:tabLst>
              <a:defRPr/>
            </a:pPr>
            <a:r>
              <a:rPr lang="en-US" sz="2200" dirty="0" smtClean="0">
                <a:solidFill>
                  <a:schemeClr val="tx1"/>
                </a:solidFill>
                <a:latin typeface="Calibri" pitchFamily="34" charset="0"/>
              </a:rPr>
              <a:t>Unmet demand for development financing lower down the income spectrum</a:t>
            </a:r>
          </a:p>
          <a:p>
            <a:pPr marL="520700" indent="-520700">
              <a:lnSpc>
                <a:spcPct val="90000"/>
              </a:lnSpc>
              <a:buSzPct val="80000"/>
              <a:buFont typeface="Wingdings" pitchFamily="2" charset="2"/>
              <a:buChar char="v"/>
              <a:tabLst>
                <a:tab pos="6286500" algn="r"/>
              </a:tabLst>
              <a:defRPr/>
            </a:pPr>
            <a:endParaRPr lang="en-US" sz="2200" dirty="0" smtClean="0">
              <a:solidFill>
                <a:schemeClr val="tx1"/>
              </a:solidFill>
              <a:latin typeface="Calibri" pitchFamily="34" charset="0"/>
            </a:endParaRPr>
          </a:p>
          <a:p>
            <a:pPr marL="520700" indent="-520700">
              <a:lnSpc>
                <a:spcPct val="90000"/>
              </a:lnSpc>
              <a:buSzPct val="80000"/>
              <a:buFont typeface="Wingdings" pitchFamily="2" charset="2"/>
              <a:buChar char="v"/>
              <a:tabLst>
                <a:tab pos="6286500" algn="r"/>
              </a:tabLst>
              <a:defRPr/>
            </a:pPr>
            <a:r>
              <a:rPr lang="en-US" sz="2200" b="1" dirty="0" smtClean="0">
                <a:solidFill>
                  <a:schemeClr val="tx1"/>
                </a:solidFill>
                <a:latin typeface="Calibri" pitchFamily="34" charset="0"/>
              </a:rPr>
              <a:t>Constrained supply of development financing:</a:t>
            </a:r>
          </a:p>
          <a:p>
            <a:pPr marL="628650" lvl="1" indent="-396875" algn="l">
              <a:lnSpc>
                <a:spcPct val="90000"/>
              </a:lnSpc>
              <a:spcAft>
                <a:spcPts val="600"/>
              </a:spcAft>
              <a:buSzPct val="80000"/>
              <a:buFont typeface="Wingdings" pitchFamily="2" charset="2"/>
              <a:buChar char="Ø"/>
              <a:tabLst>
                <a:tab pos="6286500" algn="r"/>
              </a:tabLst>
              <a:defRPr/>
            </a:pPr>
            <a:r>
              <a:rPr lang="en-US" sz="2200" dirty="0" smtClean="0">
                <a:solidFill>
                  <a:schemeClr val="tx1"/>
                </a:solidFill>
                <a:latin typeface="Calibri" pitchFamily="34" charset="0"/>
              </a:rPr>
              <a:t>Impact of the global financial and European sovereign debt crises</a:t>
            </a:r>
          </a:p>
          <a:p>
            <a:pPr marL="628650" lvl="1" indent="-396875" algn="l">
              <a:lnSpc>
                <a:spcPct val="90000"/>
              </a:lnSpc>
              <a:spcAft>
                <a:spcPts val="600"/>
              </a:spcAft>
              <a:buSzPct val="80000"/>
              <a:buFont typeface="Wingdings" pitchFamily="2" charset="2"/>
              <a:buChar char="Ø"/>
              <a:tabLst>
                <a:tab pos="6286500" algn="r"/>
              </a:tabLst>
              <a:defRPr/>
            </a:pPr>
            <a:r>
              <a:rPr lang="en-US" sz="2200" dirty="0" smtClean="0">
                <a:solidFill>
                  <a:schemeClr val="tx1"/>
                </a:solidFill>
                <a:latin typeface="Calibri" pitchFamily="34" charset="0"/>
              </a:rPr>
              <a:t>Commercial lenders under pressure to increase capital and strengthen balance sheet</a:t>
            </a:r>
          </a:p>
          <a:p>
            <a:pPr marL="628650" lvl="1" indent="-396875" algn="l">
              <a:lnSpc>
                <a:spcPct val="90000"/>
              </a:lnSpc>
              <a:spcAft>
                <a:spcPts val="600"/>
              </a:spcAft>
              <a:buSzPct val="80000"/>
              <a:buFont typeface="Wingdings" pitchFamily="2" charset="2"/>
              <a:buChar char="Ø"/>
              <a:tabLst>
                <a:tab pos="6286500" algn="r"/>
              </a:tabLst>
              <a:defRPr/>
            </a:pPr>
            <a:r>
              <a:rPr lang="en-US" sz="2200" dirty="0" smtClean="0">
                <a:solidFill>
                  <a:schemeClr val="tx1"/>
                </a:solidFill>
                <a:latin typeface="Calibri" pitchFamily="34" charset="0"/>
              </a:rPr>
              <a:t>Need to leverage limited Bank capital and constrained </a:t>
            </a:r>
            <a:r>
              <a:rPr lang="en-US" sz="2200" dirty="0" err="1" smtClean="0">
                <a:solidFill>
                  <a:schemeClr val="tx1"/>
                </a:solidFill>
                <a:latin typeface="Calibri" pitchFamily="34" charset="0"/>
              </a:rPr>
              <a:t>ODA</a:t>
            </a:r>
            <a:endParaRPr lang="en-US" sz="2200" dirty="0" smtClean="0">
              <a:solidFill>
                <a:schemeClr val="tx1"/>
              </a:solidFill>
              <a:latin typeface="Calibri" pitchFamily="34" charset="0"/>
            </a:endParaRPr>
          </a:p>
          <a:p>
            <a:pPr marL="520700" indent="-520700">
              <a:lnSpc>
                <a:spcPct val="90000"/>
              </a:lnSpc>
              <a:buSzPct val="80000"/>
              <a:buFont typeface="Wingdings" pitchFamily="2" charset="2"/>
              <a:buChar char="v"/>
              <a:tabLst>
                <a:tab pos="6286500" algn="r"/>
              </a:tabLst>
              <a:defRPr/>
            </a:pPr>
            <a:endParaRPr lang="en-US" sz="2200" dirty="0" smtClean="0">
              <a:solidFill>
                <a:schemeClr val="tx1"/>
              </a:solidFill>
              <a:latin typeface="Calibri" pitchFamily="34" charset="0"/>
            </a:endParaRPr>
          </a:p>
          <a:p>
            <a:pPr marL="520700" indent="-520700">
              <a:lnSpc>
                <a:spcPct val="90000"/>
              </a:lnSpc>
              <a:buSzPct val="80000"/>
              <a:buFont typeface="Calibri" pitchFamily="34" charset="0"/>
              <a:buChar char="•"/>
              <a:tabLst>
                <a:tab pos="6286500" algn="r"/>
              </a:tabLst>
              <a:defRPr/>
            </a:pPr>
            <a:endParaRPr lang="en-US" sz="2200" dirty="0" smtClean="0">
              <a:solidFill>
                <a:schemeClr val="tx1"/>
              </a:solidFill>
              <a:latin typeface="Calibri" pitchFamily="34" charset="0"/>
            </a:endParaRPr>
          </a:p>
          <a:p>
            <a:pPr marL="520700" indent="-520700">
              <a:lnSpc>
                <a:spcPct val="90000"/>
              </a:lnSpc>
              <a:buSzPct val="80000"/>
              <a:tabLst>
                <a:tab pos="6286500" algn="r"/>
              </a:tabLst>
              <a:defRPr/>
            </a:pPr>
            <a:endParaRPr lang="en-US" sz="2200" dirty="0" smtClean="0">
              <a:solidFill>
                <a:schemeClr val="tx1"/>
              </a:solidFill>
              <a:latin typeface="Calibri" pitchFamily="34" charset="0"/>
            </a:endParaRPr>
          </a:p>
          <a:p>
            <a:pPr marL="520700" indent="-520700" algn="l">
              <a:lnSpc>
                <a:spcPct val="90000"/>
              </a:lnSpc>
              <a:buSzPct val="80000"/>
              <a:tabLst>
                <a:tab pos="6286500" algn="r"/>
              </a:tabLst>
              <a:defRPr/>
            </a:pPr>
            <a:endParaRPr lang="en-US" sz="2000" b="1" dirty="0" smtClean="0">
              <a:solidFill>
                <a:schemeClr val="tx1"/>
              </a:solidFill>
              <a:latin typeface="Calibri" pitchFamily="34" charset="0"/>
            </a:endParaRPr>
          </a:p>
        </p:txBody>
      </p:sp>
      <p:sp>
        <p:nvSpPr>
          <p:cNvPr id="5" name="Slide Number Placeholder 4"/>
          <p:cNvSpPr>
            <a:spLocks noGrp="1"/>
          </p:cNvSpPr>
          <p:nvPr>
            <p:ph type="sldNum" sz="quarter" idx="12"/>
          </p:nvPr>
        </p:nvSpPr>
        <p:spPr/>
        <p:txBody>
          <a:bodyPr/>
          <a:lstStyle/>
          <a:p>
            <a:pPr>
              <a:defRPr/>
            </a:pPr>
            <a:fld id="{4ED05025-0352-4C33-B06F-957D2AD021ED}"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191069" y="0"/>
            <a:ext cx="8707271" cy="1143000"/>
          </a:xfrm>
        </p:spPr>
        <p:txBody>
          <a:bodyPr>
            <a:normAutofit/>
          </a:bodyPr>
          <a:lstStyle/>
          <a:p>
            <a:pPr>
              <a:defRPr/>
            </a:pPr>
            <a:r>
              <a:rPr lang="en-US" sz="2900" b="1" dirty="0" smtClean="0">
                <a:solidFill>
                  <a:schemeClr val="tx2"/>
                </a:solidFill>
              </a:rPr>
              <a:t>Purpose of Policy Modernization</a:t>
            </a:r>
          </a:p>
        </p:txBody>
      </p:sp>
      <p:sp>
        <p:nvSpPr>
          <p:cNvPr id="203779" name="Rectangle 3"/>
          <p:cNvSpPr>
            <a:spLocks noGrp="1" noChangeArrowheads="1"/>
          </p:cNvSpPr>
          <p:nvPr>
            <p:ph type="body" idx="1"/>
          </p:nvPr>
        </p:nvSpPr>
        <p:spPr>
          <a:xfrm>
            <a:off x="447449" y="1078139"/>
            <a:ext cx="8229600" cy="5394325"/>
          </a:xfrm>
        </p:spPr>
        <p:txBody>
          <a:bodyPr>
            <a:normAutofit/>
          </a:bodyPr>
          <a:lstStyle/>
          <a:p>
            <a:pPr>
              <a:buClr>
                <a:schemeClr val="tx1"/>
              </a:buClr>
              <a:buFont typeface="Wingdings" pitchFamily="2" charset="2"/>
              <a:buChar char="v"/>
              <a:defRPr/>
            </a:pPr>
            <a:r>
              <a:rPr lang="en-US" sz="2400" dirty="0" smtClean="0"/>
              <a:t>Support increased access to private development financing for member countries by:</a:t>
            </a:r>
          </a:p>
          <a:p>
            <a:pPr marL="682625" lvl="1" indent="-450850">
              <a:buClr>
                <a:schemeClr val="tx1"/>
              </a:buClr>
              <a:buFont typeface="Wingdings" pitchFamily="2" charset="2"/>
              <a:buChar char="Ø"/>
              <a:defRPr/>
            </a:pPr>
            <a:r>
              <a:rPr lang="en-US" sz="2400" dirty="0" smtClean="0"/>
              <a:t>Streamlining, consolidating and enhancing the applicability of the guarantee instrument</a:t>
            </a:r>
          </a:p>
          <a:p>
            <a:pPr marL="682625" lvl="1" indent="-450850">
              <a:buClr>
                <a:schemeClr val="tx1"/>
              </a:buClr>
              <a:buFont typeface="Wingdings" pitchFamily="2" charset="2"/>
              <a:buChar char="Ø"/>
              <a:defRPr/>
            </a:pPr>
            <a:r>
              <a:rPr lang="en-US" sz="2400" dirty="0" smtClean="0"/>
              <a:t>Removing any unnecessary and outdated policy provisions</a:t>
            </a:r>
          </a:p>
          <a:p>
            <a:pPr marL="682625" lvl="1" indent="-450850">
              <a:buClr>
                <a:schemeClr val="tx1"/>
              </a:buClr>
              <a:buFont typeface="Wingdings" pitchFamily="2" charset="2"/>
              <a:buChar char="Ø"/>
              <a:defRPr/>
            </a:pPr>
            <a:r>
              <a:rPr lang="en-US" sz="2400" dirty="0" smtClean="0"/>
              <a:t>Ensuring borrowing is done in a prudent and sustainable manner</a:t>
            </a:r>
          </a:p>
          <a:p>
            <a:pPr>
              <a:buClr>
                <a:schemeClr val="tx1"/>
              </a:buClr>
              <a:buFont typeface="Wingdings" pitchFamily="2" charset="2"/>
              <a:buChar char="v"/>
              <a:defRPr/>
            </a:pPr>
            <a:endParaRPr lang="en-US" sz="2400" dirty="0" smtClean="0"/>
          </a:p>
          <a:p>
            <a:pPr>
              <a:buClr>
                <a:schemeClr val="tx1"/>
              </a:buClr>
              <a:buFont typeface="Wingdings" pitchFamily="2" charset="2"/>
              <a:buChar char="v"/>
              <a:defRPr/>
            </a:pPr>
            <a:r>
              <a:rPr lang="en-US" sz="2400" dirty="0" smtClean="0"/>
              <a:t>Reflect G20 discussions on the need for greater use of WBG guarantees.</a:t>
            </a:r>
          </a:p>
          <a:p>
            <a:pPr>
              <a:buClr>
                <a:schemeClr val="tx1"/>
              </a:buClr>
              <a:buNone/>
              <a:defRPr/>
            </a:pPr>
            <a:endParaRPr lang="en-US" sz="2000" dirty="0" smtClean="0"/>
          </a:p>
        </p:txBody>
      </p:sp>
      <p:sp>
        <p:nvSpPr>
          <p:cNvPr id="4" name="Slide Number Placeholder 3"/>
          <p:cNvSpPr>
            <a:spLocks noGrp="1"/>
          </p:cNvSpPr>
          <p:nvPr>
            <p:ph type="sldNum" sz="quarter" idx="10"/>
          </p:nvPr>
        </p:nvSpPr>
        <p:spPr>
          <a:xfrm>
            <a:off x="6702514" y="6225559"/>
            <a:ext cx="2133600" cy="365125"/>
          </a:xfrm>
        </p:spPr>
        <p:txBody>
          <a:bodyPr/>
          <a:lstStyle/>
          <a:p>
            <a:pPr algn="r"/>
            <a:fld id="{9DBB445E-CEEA-4522-B645-DE86430AE11B}" type="slidenum">
              <a:rPr lang="en-US"/>
              <a:pPr algn="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0" y="1838325"/>
            <a:ext cx="9144000" cy="3200400"/>
          </a:xfrm>
          <a:prstGeom prst="rect">
            <a:avLst/>
          </a:prstGeom>
          <a:noFill/>
          <a:ln w="9525">
            <a:noFill/>
            <a:miter lim="800000"/>
            <a:headEnd/>
            <a:tailEnd/>
          </a:ln>
        </p:spPr>
      </p:pic>
      <p:sp>
        <p:nvSpPr>
          <p:cNvPr id="27653" name="Rectangle 4"/>
          <p:cNvSpPr>
            <a:spLocks noGrp="1" noChangeArrowheads="1"/>
          </p:cNvSpPr>
          <p:nvPr>
            <p:ph type="ctrTitle"/>
          </p:nvPr>
        </p:nvSpPr>
        <p:spPr>
          <a:xfrm>
            <a:off x="184150" y="3724275"/>
            <a:ext cx="8509000" cy="1141413"/>
          </a:xfrm>
          <a:noFill/>
        </p:spPr>
        <p:txBody>
          <a:bodyPr>
            <a:normAutofit fontScale="90000"/>
          </a:bodyPr>
          <a:lstStyle/>
          <a:p>
            <a:pPr algn="r"/>
            <a:r>
              <a:rPr lang="en-US" dirty="0" smtClean="0">
                <a:solidFill>
                  <a:schemeClr val="bg1"/>
                </a:solidFill>
                <a:latin typeface="Calibri" pitchFamily="34" charset="0"/>
              </a:rPr>
              <a:t>Modernization Proposals and Issues for Consultation</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t/>
            </a:r>
            <a:br>
              <a:rPr lang="en-US" dirty="0" smtClean="0"/>
            </a:br>
            <a:r>
              <a:rPr lang="en-US" dirty="0" smtClean="0"/>
              <a:t/>
            </a:r>
            <a:br>
              <a:rPr lang="en-US" dirty="0" smtClean="0"/>
            </a:br>
            <a:endParaRPr lang="en-US" sz="3200" b="0" dirty="0" smtClean="0">
              <a:solidFill>
                <a:schemeClr val="bg1"/>
              </a:solidFill>
              <a:latin typeface="Calibri" pitchFamily="34" charset="0"/>
            </a:endParaRPr>
          </a:p>
        </p:txBody>
      </p:sp>
      <p:sp>
        <p:nvSpPr>
          <p:cNvPr id="10" name="Slide Number Placeholder 9"/>
          <p:cNvSpPr>
            <a:spLocks noGrp="1"/>
          </p:cNvSpPr>
          <p:nvPr>
            <p:ph type="sldNum" sz="quarter" idx="12"/>
          </p:nvPr>
        </p:nvSpPr>
        <p:spPr/>
        <p:txBody>
          <a:bodyPr/>
          <a:lstStyle/>
          <a:p>
            <a:pPr>
              <a:defRPr/>
            </a:pPr>
            <a:fld id="{4ED05025-0352-4C33-B06F-957D2AD021ED}" type="slidenum">
              <a:rPr lang="en-US" smtClean="0"/>
              <a:pPr>
                <a:defRPr/>
              </a:pPr>
              <a:t>22</a:t>
            </a:fld>
            <a:endParaRPr lang="en-US" dirty="0"/>
          </a:p>
        </p:txBody>
      </p:sp>
      <p:pic>
        <p:nvPicPr>
          <p:cNvPr id="27652" name="Picture 7" descr="wbcube-m"/>
          <p:cNvPicPr>
            <a:picLocks noChangeAspect="1" noChangeArrowheads="1"/>
          </p:cNvPicPr>
          <p:nvPr/>
        </p:nvPicPr>
        <p:blipFill>
          <a:blip r:embed="rId4" cstate="print"/>
          <a:srcRect/>
          <a:stretch>
            <a:fillRect/>
          </a:stretch>
        </p:blipFill>
        <p:spPr bwMode="auto">
          <a:xfrm>
            <a:off x="8404451" y="5808436"/>
            <a:ext cx="476250" cy="508000"/>
          </a:xfrm>
          <a:prstGeom prst="rect">
            <a:avLst/>
          </a:prstGeom>
          <a:noFill/>
          <a:ln w="9525">
            <a:noFill/>
            <a:miter lim="800000"/>
            <a:headEnd/>
            <a:tailEnd/>
          </a:ln>
        </p:spPr>
      </p:pic>
      <p:sp>
        <p:nvSpPr>
          <p:cNvPr id="27654" name="Rectangle 10"/>
          <p:cNvSpPr>
            <a:spLocks noChangeArrowheads="1"/>
          </p:cNvSpPr>
          <p:nvPr/>
        </p:nvSpPr>
        <p:spPr bwMode="auto">
          <a:xfrm>
            <a:off x="7086600" y="6337300"/>
            <a:ext cx="2057400" cy="368300"/>
          </a:xfrm>
          <a:prstGeom prst="rect">
            <a:avLst/>
          </a:prstGeom>
          <a:solidFill>
            <a:schemeClr val="bg1"/>
          </a:solidFill>
          <a:ln w="9525">
            <a:noFill/>
            <a:round/>
            <a:headEnd/>
            <a:tailEnd/>
          </a:ln>
        </p:spPr>
        <p:txBody>
          <a:bodyPr anchor="ctr"/>
          <a:lstStyle/>
          <a:p>
            <a:endParaRPr lang="en-US" dirty="0">
              <a:latin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334282" y="152400"/>
            <a:ext cx="8229600" cy="1164771"/>
          </a:xfrm>
        </p:spPr>
        <p:txBody>
          <a:bodyPr>
            <a:normAutofit/>
          </a:bodyPr>
          <a:lstStyle/>
          <a:p>
            <a:pPr>
              <a:tabLst>
                <a:tab pos="2232025" algn="l"/>
              </a:tabLst>
              <a:defRPr/>
            </a:pPr>
            <a:r>
              <a:rPr lang="en-US" sz="3600" b="1" dirty="0" smtClean="0">
                <a:solidFill>
                  <a:schemeClr val="tx2"/>
                </a:solidFill>
                <a:latin typeface="Calibri" pitchFamily="34" charset="0"/>
              </a:rPr>
              <a:t>Key Modernization Proposals</a:t>
            </a:r>
          </a:p>
        </p:txBody>
      </p:sp>
      <p:sp>
        <p:nvSpPr>
          <p:cNvPr id="6" name="Content Placeholder 5"/>
          <p:cNvSpPr>
            <a:spLocks noGrp="1"/>
          </p:cNvSpPr>
          <p:nvPr>
            <p:ph idx="1"/>
          </p:nvPr>
        </p:nvSpPr>
        <p:spPr>
          <a:xfrm>
            <a:off x="481466" y="1360035"/>
            <a:ext cx="8229600" cy="6062662"/>
          </a:xfrm>
        </p:spPr>
        <p:txBody>
          <a:bodyPr>
            <a:normAutofit/>
          </a:bodyPr>
          <a:lstStyle/>
          <a:p>
            <a:pPr eaLnBrk="1" hangingPunct="1">
              <a:spcAft>
                <a:spcPts val="1200"/>
              </a:spcAft>
              <a:buClr>
                <a:schemeClr val="tx1"/>
              </a:buClr>
              <a:buFont typeface="Wingdings" pitchFamily="2" charset="2"/>
              <a:buChar char="v"/>
            </a:pPr>
            <a:r>
              <a:rPr lang="en-US" sz="2400" dirty="0" smtClean="0"/>
              <a:t>Two </a:t>
            </a:r>
            <a:r>
              <a:rPr lang="en-US" sz="2400" b="1" dirty="0" smtClean="0"/>
              <a:t>overarching themes to the proposed changes</a:t>
            </a:r>
            <a:r>
              <a:rPr lang="en-US" sz="2400" dirty="0" smtClean="0"/>
              <a:t>:</a:t>
            </a:r>
          </a:p>
          <a:p>
            <a:pPr marL="914400" lvl="1" indent="-457200" eaLnBrk="1" hangingPunct="1">
              <a:buClr>
                <a:schemeClr val="tx1"/>
              </a:buClr>
              <a:buFont typeface="+mj-lt"/>
              <a:buAutoNum type="arabicPeriod"/>
            </a:pPr>
            <a:r>
              <a:rPr lang="en-US" sz="2400" dirty="0" smtClean="0"/>
              <a:t>Extending PCGs and PBGs to IDA countries</a:t>
            </a:r>
          </a:p>
          <a:p>
            <a:pPr marL="914400" lvl="1" indent="-457200" eaLnBrk="1" hangingPunct="1">
              <a:buClr>
                <a:schemeClr val="tx1"/>
              </a:buClr>
              <a:buFont typeface="+mj-lt"/>
              <a:buAutoNum type="arabicPeriod"/>
            </a:pPr>
            <a:r>
              <a:rPr lang="en-US" sz="2400" dirty="0" smtClean="0"/>
              <a:t>Aligning policy requirements for guarantees with their corresponding lending instruments, thereby streamlining and consolidating requirements and making the instrument more timely and useable</a:t>
            </a:r>
          </a:p>
          <a:p>
            <a:pPr>
              <a:buClr>
                <a:schemeClr val="tx1"/>
              </a:buClr>
              <a:buFont typeface="Wingdings" pitchFamily="2" charset="2"/>
              <a:buChar char="v"/>
              <a:defRPr/>
            </a:pPr>
            <a:endParaRPr lang="en-US" sz="2400" dirty="0" smtClean="0"/>
          </a:p>
          <a:p>
            <a:pPr>
              <a:buClr>
                <a:schemeClr val="tx1"/>
              </a:buClr>
              <a:buFont typeface="Wingdings" pitchFamily="2" charset="2"/>
              <a:buChar char="v"/>
              <a:defRPr/>
            </a:pPr>
            <a:r>
              <a:rPr lang="en-US" sz="2400" dirty="0" smtClean="0"/>
              <a:t>The proposed policy changes also seek to retain flexibility in structuring guarantee operations to fit specific client needs and project circumstances</a:t>
            </a:r>
          </a:p>
          <a:p>
            <a:pPr eaLnBrk="1" hangingPunct="1">
              <a:buNone/>
            </a:pPr>
            <a:endParaRPr lang="en-US" sz="2400" dirty="0" smtClean="0"/>
          </a:p>
        </p:txBody>
      </p:sp>
      <p:sp>
        <p:nvSpPr>
          <p:cNvPr id="4" name="Slide Number Placeholder 3"/>
          <p:cNvSpPr>
            <a:spLocks noGrp="1"/>
          </p:cNvSpPr>
          <p:nvPr>
            <p:ph type="sldNum" sz="quarter" idx="10"/>
          </p:nvPr>
        </p:nvSpPr>
        <p:spPr>
          <a:xfrm>
            <a:off x="6762750" y="6270625"/>
            <a:ext cx="2133600" cy="365125"/>
          </a:xfrm>
        </p:spPr>
        <p:txBody>
          <a:bodyPr/>
          <a:lstStyle/>
          <a:p>
            <a:pPr algn="r"/>
            <a:fld id="{340E2198-9093-45C0-999F-8B08FC229E99}" type="slidenum">
              <a:rPr lang="en-US"/>
              <a:pPr algn="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3" y="176270"/>
            <a:ext cx="8449938" cy="1241368"/>
          </a:xfrm>
        </p:spPr>
        <p:txBody>
          <a:bodyPr>
            <a:noAutofit/>
          </a:bodyPr>
          <a:lstStyle/>
          <a:p>
            <a:pPr lvl="1" algn="ctr" rtl="0">
              <a:spcBef>
                <a:spcPct val="0"/>
              </a:spcBef>
              <a:tabLst>
                <a:tab pos="2232025" algn="l"/>
              </a:tabLst>
              <a:defRPr/>
            </a:pPr>
            <a:r>
              <a:rPr lang="en-US" sz="3400" b="1" kern="1200" dirty="0" smtClean="0">
                <a:solidFill>
                  <a:schemeClr val="tx2"/>
                </a:solidFill>
                <a:latin typeface="Calibri" pitchFamily="34" charset="0"/>
                <a:ea typeface="+mj-ea"/>
                <a:cs typeface="+mj-cs"/>
              </a:rPr>
              <a:t>Extending Partial Credit Guarantees</a:t>
            </a:r>
            <a:br>
              <a:rPr lang="en-US" sz="3400" b="1" kern="1200" dirty="0" smtClean="0">
                <a:solidFill>
                  <a:schemeClr val="tx2"/>
                </a:solidFill>
                <a:latin typeface="Calibri" pitchFamily="34" charset="0"/>
                <a:ea typeface="+mj-ea"/>
                <a:cs typeface="+mj-cs"/>
              </a:rPr>
            </a:br>
            <a:r>
              <a:rPr lang="en-US" sz="3400" b="1" kern="1200" dirty="0" smtClean="0">
                <a:solidFill>
                  <a:schemeClr val="tx2"/>
                </a:solidFill>
                <a:latin typeface="Calibri" pitchFamily="34" charset="0"/>
                <a:ea typeface="+mj-ea"/>
                <a:cs typeface="+mj-cs"/>
              </a:rPr>
              <a:t> </a:t>
            </a:r>
            <a:r>
              <a:rPr lang="en-US" sz="3400" b="1" kern="1200" dirty="0">
                <a:solidFill>
                  <a:schemeClr val="tx2"/>
                </a:solidFill>
                <a:latin typeface="Calibri" pitchFamily="34" charset="0"/>
                <a:ea typeface="+mj-ea"/>
                <a:cs typeface="+mj-cs"/>
              </a:rPr>
              <a:t>to </a:t>
            </a:r>
            <a:r>
              <a:rPr lang="en-US" sz="3400" b="1" kern="1200" dirty="0" smtClean="0">
                <a:solidFill>
                  <a:schemeClr val="tx2"/>
                </a:solidFill>
                <a:latin typeface="Calibri" pitchFamily="34" charset="0"/>
                <a:ea typeface="+mj-ea"/>
                <a:cs typeface="+mj-cs"/>
              </a:rPr>
              <a:t>IDA </a:t>
            </a:r>
            <a:r>
              <a:rPr lang="en-US" sz="3400" b="1" kern="1200" dirty="0">
                <a:solidFill>
                  <a:schemeClr val="tx2"/>
                </a:solidFill>
                <a:latin typeface="Calibri" pitchFamily="34" charset="0"/>
                <a:ea typeface="+mj-ea"/>
                <a:cs typeface="+mj-cs"/>
              </a:rPr>
              <a:t>countries</a:t>
            </a:r>
          </a:p>
        </p:txBody>
      </p:sp>
      <p:sp>
        <p:nvSpPr>
          <p:cNvPr id="3" name="Content Placeholder 2"/>
          <p:cNvSpPr>
            <a:spLocks noGrp="1"/>
          </p:cNvSpPr>
          <p:nvPr>
            <p:ph sz="half" idx="1"/>
          </p:nvPr>
        </p:nvSpPr>
        <p:spPr>
          <a:xfrm>
            <a:off x="396607" y="1233890"/>
            <a:ext cx="8229600" cy="4939900"/>
          </a:xfrm>
        </p:spPr>
        <p:txBody>
          <a:bodyPr>
            <a:noAutofit/>
          </a:bodyPr>
          <a:lstStyle/>
          <a:p>
            <a:pPr>
              <a:buClr>
                <a:schemeClr val="tx1"/>
              </a:buClr>
              <a:buNone/>
            </a:pPr>
            <a:endParaRPr lang="en-US" sz="1000" dirty="0" smtClean="0"/>
          </a:p>
          <a:p>
            <a:pPr>
              <a:buClr>
                <a:schemeClr val="tx1"/>
              </a:buClr>
              <a:buFont typeface="Wingdings" pitchFamily="2" charset="2"/>
              <a:buChar char="v"/>
            </a:pPr>
            <a:r>
              <a:rPr lang="en-US" sz="2200" b="1" dirty="0" err="1" smtClean="0"/>
              <a:t>PCGs</a:t>
            </a:r>
            <a:r>
              <a:rPr lang="en-US" sz="2200" dirty="0" smtClean="0">
                <a:solidFill>
                  <a:schemeClr val="tx2"/>
                </a:solidFill>
                <a:latin typeface="Calibri" pitchFamily="34" charset="0"/>
                <a:ea typeface="+mj-ea"/>
                <a:cs typeface="+mj-cs"/>
              </a:rPr>
              <a:t> </a:t>
            </a:r>
            <a:r>
              <a:rPr lang="en-US" sz="2200" dirty="0" smtClean="0"/>
              <a:t>would be available for IDA countries which have low risks of debt distress and adequate debt management capacity, but… </a:t>
            </a:r>
          </a:p>
          <a:p>
            <a:pPr>
              <a:buClr>
                <a:schemeClr val="tx1"/>
              </a:buClr>
              <a:buFont typeface="Wingdings" pitchFamily="2" charset="2"/>
              <a:buChar char="v"/>
            </a:pPr>
            <a:endParaRPr lang="en-US" sz="2200" dirty="0" smtClean="0"/>
          </a:p>
          <a:p>
            <a:pPr>
              <a:buClr>
                <a:schemeClr val="tx1"/>
              </a:buClr>
              <a:buFont typeface="Wingdings" pitchFamily="2" charset="2"/>
              <a:buChar char="v"/>
            </a:pPr>
            <a:r>
              <a:rPr lang="en-US" sz="2200" dirty="0" smtClean="0"/>
              <a:t>For countries which do not meet the country level criteria, there would be exemptions for projects with significant financial returns</a:t>
            </a:r>
          </a:p>
          <a:p>
            <a:pPr>
              <a:buClr>
                <a:schemeClr val="tx1"/>
              </a:buClr>
              <a:buFont typeface="Wingdings" pitchFamily="2" charset="2"/>
              <a:buChar char="v"/>
            </a:pPr>
            <a:endParaRPr lang="en-US" sz="2200" dirty="0" smtClean="0"/>
          </a:p>
          <a:p>
            <a:pPr>
              <a:buClr>
                <a:schemeClr val="tx1"/>
              </a:buClr>
              <a:buFont typeface="Wingdings" pitchFamily="2" charset="2"/>
              <a:buChar char="v"/>
            </a:pPr>
            <a:r>
              <a:rPr lang="en-US" sz="2200" dirty="0" smtClean="0"/>
              <a:t>The proposed approach would help IDA countries address significant financing gaps and also ensure prudent and sustainable borrowing</a:t>
            </a:r>
          </a:p>
          <a:p>
            <a:pPr marL="628650" lvl="1" indent="-342900">
              <a:buClr>
                <a:schemeClr val="tx1"/>
              </a:buClr>
              <a:buFont typeface="Wingdings" pitchFamily="2" charset="2"/>
              <a:buChar char="Ø"/>
            </a:pPr>
            <a:r>
              <a:rPr lang="en-US" sz="2200" dirty="0" smtClean="0"/>
              <a:t>Both country and project considerations are reflected in the eligibility criteria</a:t>
            </a:r>
          </a:p>
          <a:p>
            <a:pPr>
              <a:buClr>
                <a:schemeClr val="tx1"/>
              </a:buClr>
              <a:buFont typeface="Wingdings" pitchFamily="2" charset="2"/>
              <a:buChar char="v"/>
            </a:pPr>
            <a:endParaRPr lang="en-US" sz="2000" dirty="0" smtClean="0"/>
          </a:p>
          <a:p>
            <a:endParaRPr lang="en-US" sz="1600" dirty="0"/>
          </a:p>
        </p:txBody>
      </p:sp>
      <p:sp>
        <p:nvSpPr>
          <p:cNvPr id="5" name="Slide Number Placeholder 4"/>
          <p:cNvSpPr>
            <a:spLocks noGrp="1"/>
          </p:cNvSpPr>
          <p:nvPr>
            <p:ph type="sldNum" sz="quarter" idx="12"/>
          </p:nvPr>
        </p:nvSpPr>
        <p:spPr/>
        <p:txBody>
          <a:bodyPr/>
          <a:lstStyle/>
          <a:p>
            <a:pPr>
              <a:defRPr/>
            </a:pPr>
            <a:fld id="{12ACA829-0AEE-4AD8-8FA6-68A9D2B2A77D}"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3" y="176270"/>
            <a:ext cx="8449938" cy="1241368"/>
          </a:xfrm>
        </p:spPr>
        <p:txBody>
          <a:bodyPr>
            <a:noAutofit/>
          </a:bodyPr>
          <a:lstStyle/>
          <a:p>
            <a:pPr lvl="1" algn="ctr" rtl="0">
              <a:spcBef>
                <a:spcPct val="0"/>
              </a:spcBef>
              <a:tabLst>
                <a:tab pos="2232025" algn="l"/>
              </a:tabLst>
              <a:defRPr/>
            </a:pPr>
            <a:r>
              <a:rPr lang="en-US" sz="3400" b="1" kern="1200" dirty="0" smtClean="0">
                <a:solidFill>
                  <a:schemeClr val="tx2"/>
                </a:solidFill>
                <a:latin typeface="Calibri" pitchFamily="34" charset="0"/>
                <a:ea typeface="+mj-ea"/>
                <a:cs typeface="+mj-cs"/>
              </a:rPr>
              <a:t>Extending Policy Based Guarantees</a:t>
            </a:r>
            <a:br>
              <a:rPr lang="en-US" sz="3400" b="1" kern="1200" dirty="0" smtClean="0">
                <a:solidFill>
                  <a:schemeClr val="tx2"/>
                </a:solidFill>
                <a:latin typeface="Calibri" pitchFamily="34" charset="0"/>
                <a:ea typeface="+mj-ea"/>
                <a:cs typeface="+mj-cs"/>
              </a:rPr>
            </a:br>
            <a:r>
              <a:rPr lang="en-US" sz="3400" b="1" kern="1200" dirty="0" smtClean="0">
                <a:solidFill>
                  <a:schemeClr val="tx2"/>
                </a:solidFill>
                <a:latin typeface="Calibri" pitchFamily="34" charset="0"/>
                <a:ea typeface="+mj-ea"/>
                <a:cs typeface="+mj-cs"/>
              </a:rPr>
              <a:t> </a:t>
            </a:r>
            <a:r>
              <a:rPr lang="en-US" sz="3400" b="1" kern="1200" dirty="0">
                <a:solidFill>
                  <a:schemeClr val="tx2"/>
                </a:solidFill>
                <a:latin typeface="Calibri" pitchFamily="34" charset="0"/>
                <a:ea typeface="+mj-ea"/>
                <a:cs typeface="+mj-cs"/>
              </a:rPr>
              <a:t>to </a:t>
            </a:r>
            <a:r>
              <a:rPr lang="en-US" sz="3400" b="1" kern="1200" dirty="0" smtClean="0">
                <a:solidFill>
                  <a:schemeClr val="tx2"/>
                </a:solidFill>
                <a:latin typeface="Calibri" pitchFamily="34" charset="0"/>
                <a:ea typeface="+mj-ea"/>
                <a:cs typeface="+mj-cs"/>
              </a:rPr>
              <a:t>IDA </a:t>
            </a:r>
            <a:r>
              <a:rPr lang="en-US" sz="3400" b="1" kern="1200" dirty="0">
                <a:solidFill>
                  <a:schemeClr val="tx2"/>
                </a:solidFill>
                <a:latin typeface="Calibri" pitchFamily="34" charset="0"/>
                <a:ea typeface="+mj-ea"/>
                <a:cs typeface="+mj-cs"/>
              </a:rPr>
              <a:t>countries</a:t>
            </a:r>
          </a:p>
        </p:txBody>
      </p:sp>
      <p:sp>
        <p:nvSpPr>
          <p:cNvPr id="3" name="Content Placeholder 2"/>
          <p:cNvSpPr>
            <a:spLocks noGrp="1"/>
          </p:cNvSpPr>
          <p:nvPr>
            <p:ph sz="half" idx="1"/>
          </p:nvPr>
        </p:nvSpPr>
        <p:spPr>
          <a:xfrm>
            <a:off x="396607" y="1233890"/>
            <a:ext cx="8229600" cy="4939900"/>
          </a:xfrm>
        </p:spPr>
        <p:txBody>
          <a:bodyPr>
            <a:noAutofit/>
          </a:bodyPr>
          <a:lstStyle/>
          <a:p>
            <a:pPr>
              <a:buClr>
                <a:schemeClr val="tx1"/>
              </a:buClr>
              <a:buNone/>
            </a:pPr>
            <a:endParaRPr lang="en-US" sz="1000" dirty="0" smtClean="0"/>
          </a:p>
          <a:p>
            <a:pPr>
              <a:buClr>
                <a:schemeClr val="tx1"/>
              </a:buClr>
              <a:buFont typeface="Wingdings" pitchFamily="2" charset="2"/>
              <a:buChar char="v"/>
            </a:pPr>
            <a:r>
              <a:rPr lang="en-US" sz="2200" b="1" dirty="0" err="1" smtClean="0"/>
              <a:t>PBGs</a:t>
            </a:r>
            <a:r>
              <a:rPr lang="en-US" sz="2200" dirty="0" smtClean="0"/>
              <a:t> would be available for IDA countries which have low risks of debt distress and adequate debt management capacity</a:t>
            </a:r>
          </a:p>
          <a:p>
            <a:pPr>
              <a:buClr>
                <a:schemeClr val="tx1"/>
              </a:buClr>
              <a:buFont typeface="Wingdings" pitchFamily="2" charset="2"/>
              <a:buChar char="v"/>
            </a:pPr>
            <a:endParaRPr lang="en-US" sz="2200" dirty="0" smtClean="0"/>
          </a:p>
          <a:p>
            <a:pPr>
              <a:buClr>
                <a:schemeClr val="tx1"/>
              </a:buClr>
              <a:buFont typeface="Wingdings" pitchFamily="2" charset="2"/>
              <a:buChar char="v"/>
              <a:defRPr/>
            </a:pPr>
            <a:r>
              <a:rPr lang="en-US" sz="2200" dirty="0" smtClean="0"/>
              <a:t>No exemptions are considered, as </a:t>
            </a:r>
            <a:r>
              <a:rPr lang="en-US" sz="2200" dirty="0" err="1" smtClean="0"/>
              <a:t>PBGs</a:t>
            </a:r>
            <a:r>
              <a:rPr lang="en-US" sz="2200" dirty="0" smtClean="0"/>
              <a:t> support borrowing for general budget financing and hence are not associated with a specific investment project</a:t>
            </a:r>
          </a:p>
          <a:p>
            <a:pPr>
              <a:buClr>
                <a:schemeClr val="tx1"/>
              </a:buClr>
              <a:buFont typeface="Wingdings" pitchFamily="2" charset="2"/>
              <a:buChar char="v"/>
            </a:pPr>
            <a:endParaRPr lang="en-US" sz="2200" dirty="0" smtClean="0"/>
          </a:p>
          <a:p>
            <a:pPr>
              <a:buClr>
                <a:schemeClr val="tx1"/>
              </a:buClr>
              <a:buFont typeface="Wingdings" pitchFamily="2" charset="2"/>
              <a:buChar char="v"/>
            </a:pPr>
            <a:r>
              <a:rPr lang="en-US" sz="2200" dirty="0" smtClean="0"/>
              <a:t>The proposed approach would help IDA countries address significant financing gaps and also ensure prudent and sustainable borrowing</a:t>
            </a:r>
          </a:p>
          <a:p>
            <a:pPr>
              <a:buClr>
                <a:schemeClr val="tx1"/>
              </a:buClr>
              <a:buFont typeface="Wingdings" pitchFamily="2" charset="2"/>
              <a:buChar char="v"/>
            </a:pPr>
            <a:endParaRPr lang="en-US" sz="2000" dirty="0" smtClean="0"/>
          </a:p>
          <a:p>
            <a:endParaRPr lang="en-US" sz="1600" dirty="0"/>
          </a:p>
        </p:txBody>
      </p:sp>
      <p:sp>
        <p:nvSpPr>
          <p:cNvPr id="5" name="Slide Number Placeholder 4"/>
          <p:cNvSpPr>
            <a:spLocks noGrp="1"/>
          </p:cNvSpPr>
          <p:nvPr>
            <p:ph type="sldNum" sz="quarter" idx="12"/>
          </p:nvPr>
        </p:nvSpPr>
        <p:spPr/>
        <p:txBody>
          <a:bodyPr/>
          <a:lstStyle/>
          <a:p>
            <a:pPr>
              <a:defRPr/>
            </a:pPr>
            <a:fld id="{12ACA829-0AEE-4AD8-8FA6-68A9D2B2A77D}"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eaLnBrk="1" hangingPunct="1">
              <a:spcBef>
                <a:spcPct val="0"/>
              </a:spcBef>
              <a:tabLst>
                <a:tab pos="2232025" algn="l"/>
              </a:tabLst>
              <a:defRPr/>
            </a:pPr>
            <a:r>
              <a:rPr lang="en-US" sz="3200" b="1" kern="1200" dirty="0" smtClean="0">
                <a:solidFill>
                  <a:schemeClr val="tx2"/>
                </a:solidFill>
                <a:latin typeface="Calibri" pitchFamily="34" charset="0"/>
                <a:ea typeface="+mj-ea"/>
                <a:cs typeface="+mj-cs"/>
              </a:rPr>
              <a:t>Aligning </a:t>
            </a:r>
            <a:r>
              <a:rPr lang="en-US" sz="3200" b="1" kern="1200" dirty="0">
                <a:solidFill>
                  <a:schemeClr val="tx2"/>
                </a:solidFill>
                <a:latin typeface="Calibri" pitchFamily="34" charset="0"/>
                <a:ea typeface="+mj-ea"/>
                <a:cs typeface="+mj-cs"/>
              </a:rPr>
              <a:t>policy requirements for guarantees with </a:t>
            </a:r>
            <a:r>
              <a:rPr lang="en-US" sz="3200" b="1" kern="1200" dirty="0" smtClean="0">
                <a:solidFill>
                  <a:schemeClr val="tx2"/>
                </a:solidFill>
                <a:latin typeface="Calibri" pitchFamily="34" charset="0"/>
                <a:ea typeface="+mj-ea"/>
                <a:cs typeface="+mj-cs"/>
              </a:rPr>
              <a:t>lending </a:t>
            </a:r>
            <a:r>
              <a:rPr lang="en-US" sz="3200" b="1" kern="1200" dirty="0">
                <a:solidFill>
                  <a:schemeClr val="tx2"/>
                </a:solidFill>
                <a:latin typeface="Calibri" pitchFamily="34" charset="0"/>
                <a:ea typeface="+mj-ea"/>
                <a:cs typeface="+mj-cs"/>
              </a:rPr>
              <a:t>instruments</a:t>
            </a:r>
          </a:p>
        </p:txBody>
      </p:sp>
      <p:sp>
        <p:nvSpPr>
          <p:cNvPr id="3" name="Content Placeholder 2"/>
          <p:cNvSpPr>
            <a:spLocks noGrp="1"/>
          </p:cNvSpPr>
          <p:nvPr>
            <p:ph sz="half" idx="1"/>
          </p:nvPr>
        </p:nvSpPr>
        <p:spPr>
          <a:xfrm>
            <a:off x="330506" y="1520328"/>
            <a:ext cx="8505021" cy="4908464"/>
          </a:xfrm>
        </p:spPr>
        <p:txBody>
          <a:bodyPr>
            <a:noAutofit/>
          </a:bodyPr>
          <a:lstStyle/>
          <a:p>
            <a:pPr algn="ctr">
              <a:spcAft>
                <a:spcPts val="1200"/>
              </a:spcAft>
              <a:buClr>
                <a:schemeClr val="tx1"/>
              </a:buClr>
              <a:buNone/>
              <a:defRPr/>
            </a:pPr>
            <a:r>
              <a:rPr lang="en-US" sz="2200" b="1" dirty="0" smtClean="0">
                <a:solidFill>
                  <a:schemeClr val="tx2"/>
                </a:solidFill>
              </a:rPr>
              <a:t>PRGs and PCGs &amp; Investment Loans (ILs) </a:t>
            </a:r>
          </a:p>
          <a:p>
            <a:pPr>
              <a:buClr>
                <a:schemeClr val="tx1"/>
              </a:buClr>
              <a:buFont typeface="Wingdings" pitchFamily="2" charset="2"/>
              <a:buChar char="v"/>
              <a:defRPr/>
            </a:pPr>
            <a:r>
              <a:rPr lang="en-US" sz="2200" b="1" dirty="0" smtClean="0"/>
              <a:t>Bank Safeguards: </a:t>
            </a:r>
            <a:r>
              <a:rPr lang="en-US" sz="2200" dirty="0" smtClean="0"/>
              <a:t>Supervise only up to the completion of the project that is benefiting from the guarantee (as in Investment lending) </a:t>
            </a:r>
          </a:p>
          <a:p>
            <a:pPr lvl="1">
              <a:buClr>
                <a:schemeClr val="tx1"/>
              </a:buClr>
              <a:buFont typeface="Wingdings" pitchFamily="2" charset="2"/>
              <a:buChar char="Ø"/>
              <a:defRPr/>
            </a:pPr>
            <a:r>
              <a:rPr lang="en-US" sz="2200" dirty="0" smtClean="0"/>
              <a:t>However, supervision would continue after project completion for any applicable legal covenants, if required by a specific safeguard policy, or to address Management concerns about compliance</a:t>
            </a:r>
          </a:p>
          <a:p>
            <a:pPr>
              <a:buClr>
                <a:schemeClr val="tx1"/>
              </a:buClr>
              <a:buFont typeface="Wingdings" pitchFamily="2" charset="2"/>
              <a:buChar char="v"/>
              <a:defRPr/>
            </a:pPr>
            <a:endParaRPr lang="en-US" sz="2200" b="1" dirty="0" smtClean="0"/>
          </a:p>
          <a:p>
            <a:pPr>
              <a:buClr>
                <a:schemeClr val="tx1"/>
              </a:buClr>
              <a:buFont typeface="Wingdings" pitchFamily="2" charset="2"/>
              <a:buChar char="v"/>
              <a:defRPr/>
            </a:pPr>
            <a:r>
              <a:rPr lang="en-US" sz="2200" b="1" dirty="0" smtClean="0"/>
              <a:t>Sector policy framework</a:t>
            </a:r>
            <a:r>
              <a:rPr lang="en-US" sz="2200" dirty="0" smtClean="0"/>
              <a:t>.  Standardize requirements across guarantee options regarding the requirement on sector policy framework </a:t>
            </a:r>
          </a:p>
          <a:p>
            <a:pPr>
              <a:buClr>
                <a:schemeClr val="tx1"/>
              </a:buClr>
              <a:buNone/>
              <a:defRPr/>
            </a:pPr>
            <a:endParaRPr lang="en-US" sz="2200" dirty="0" smtClean="0"/>
          </a:p>
          <a:p>
            <a:pPr marL="342900" lvl="1" indent="-342900">
              <a:buClr>
                <a:schemeClr val="tx1"/>
              </a:buClr>
              <a:buSzPct val="100000"/>
              <a:buFont typeface="Wingdings" pitchFamily="2" charset="2"/>
              <a:buChar char="v"/>
              <a:defRPr/>
            </a:pPr>
            <a:r>
              <a:rPr lang="en-US" sz="2200" b="1" dirty="0" smtClean="0"/>
              <a:t>Additional financing and project restructuring. </a:t>
            </a:r>
            <a:r>
              <a:rPr lang="en-US" sz="2200" dirty="0" smtClean="0"/>
              <a:t>Introduce additional financing operations and project restructuring to guarantees (currently available only for ILs)</a:t>
            </a:r>
          </a:p>
          <a:p>
            <a:endParaRPr lang="en-US" sz="1500" dirty="0"/>
          </a:p>
        </p:txBody>
      </p:sp>
      <p:sp>
        <p:nvSpPr>
          <p:cNvPr id="5" name="Slide Number Placeholder 4"/>
          <p:cNvSpPr>
            <a:spLocks noGrp="1"/>
          </p:cNvSpPr>
          <p:nvPr>
            <p:ph type="sldNum" sz="quarter" idx="12"/>
          </p:nvPr>
        </p:nvSpPr>
        <p:spPr/>
        <p:txBody>
          <a:bodyPr/>
          <a:lstStyle/>
          <a:p>
            <a:pPr>
              <a:defRPr/>
            </a:pPr>
            <a:fld id="{12ACA829-0AEE-4AD8-8FA6-68A9D2B2A77D}"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eaLnBrk="1" hangingPunct="1">
              <a:spcBef>
                <a:spcPct val="0"/>
              </a:spcBef>
              <a:tabLst>
                <a:tab pos="2232025" algn="l"/>
              </a:tabLst>
              <a:defRPr/>
            </a:pPr>
            <a:r>
              <a:rPr lang="en-US" sz="3200" b="1" kern="1200" dirty="0" smtClean="0">
                <a:solidFill>
                  <a:schemeClr val="tx2"/>
                </a:solidFill>
                <a:latin typeface="Calibri" pitchFamily="34" charset="0"/>
                <a:ea typeface="+mj-ea"/>
                <a:cs typeface="+mj-cs"/>
              </a:rPr>
              <a:t>Aligning </a:t>
            </a:r>
            <a:r>
              <a:rPr lang="en-US" sz="3200" b="1" kern="1200" dirty="0">
                <a:solidFill>
                  <a:schemeClr val="tx2"/>
                </a:solidFill>
                <a:latin typeface="Calibri" pitchFamily="34" charset="0"/>
                <a:ea typeface="+mj-ea"/>
                <a:cs typeface="+mj-cs"/>
              </a:rPr>
              <a:t>policy requirements for guarantees with </a:t>
            </a:r>
            <a:r>
              <a:rPr lang="en-US" sz="3200" b="1" kern="1200" dirty="0" smtClean="0">
                <a:solidFill>
                  <a:schemeClr val="tx2"/>
                </a:solidFill>
                <a:latin typeface="Calibri" pitchFamily="34" charset="0"/>
                <a:ea typeface="+mj-ea"/>
                <a:cs typeface="+mj-cs"/>
              </a:rPr>
              <a:t>lending </a:t>
            </a:r>
            <a:r>
              <a:rPr lang="en-US" sz="3200" b="1" kern="1200" dirty="0">
                <a:solidFill>
                  <a:schemeClr val="tx2"/>
                </a:solidFill>
                <a:latin typeface="Calibri" pitchFamily="34" charset="0"/>
                <a:ea typeface="+mj-ea"/>
                <a:cs typeface="+mj-cs"/>
              </a:rPr>
              <a:t>instruments</a:t>
            </a:r>
          </a:p>
        </p:txBody>
      </p:sp>
      <p:sp>
        <p:nvSpPr>
          <p:cNvPr id="3" name="Content Placeholder 2"/>
          <p:cNvSpPr>
            <a:spLocks noGrp="1"/>
          </p:cNvSpPr>
          <p:nvPr>
            <p:ph sz="half" idx="1"/>
          </p:nvPr>
        </p:nvSpPr>
        <p:spPr>
          <a:xfrm>
            <a:off x="330506" y="1520328"/>
            <a:ext cx="8505021" cy="4908464"/>
          </a:xfrm>
        </p:spPr>
        <p:txBody>
          <a:bodyPr>
            <a:noAutofit/>
          </a:bodyPr>
          <a:lstStyle/>
          <a:p>
            <a:pPr algn="ctr">
              <a:buClr>
                <a:schemeClr val="tx1"/>
              </a:buClr>
              <a:buNone/>
              <a:defRPr/>
            </a:pPr>
            <a:r>
              <a:rPr lang="en-US" sz="2200" b="1" dirty="0" err="1" smtClean="0">
                <a:solidFill>
                  <a:schemeClr val="tx2"/>
                </a:solidFill>
              </a:rPr>
              <a:t>PBGs</a:t>
            </a:r>
            <a:r>
              <a:rPr lang="en-US" sz="2200" b="1" dirty="0" smtClean="0">
                <a:solidFill>
                  <a:schemeClr val="tx2"/>
                </a:solidFill>
              </a:rPr>
              <a:t> &amp; Development Policy Loans (</a:t>
            </a:r>
            <a:r>
              <a:rPr lang="en-US" sz="2200" b="1" dirty="0" err="1" smtClean="0">
                <a:solidFill>
                  <a:schemeClr val="tx2"/>
                </a:solidFill>
              </a:rPr>
              <a:t>DPLs</a:t>
            </a:r>
            <a:r>
              <a:rPr lang="en-US" sz="2200" b="1" dirty="0" smtClean="0">
                <a:solidFill>
                  <a:schemeClr val="tx2"/>
                </a:solidFill>
              </a:rPr>
              <a:t>)</a:t>
            </a:r>
          </a:p>
          <a:p>
            <a:pPr lvl="1">
              <a:buClr>
                <a:schemeClr val="tx1"/>
              </a:buClr>
              <a:buFont typeface="Wingdings" pitchFamily="2" charset="2"/>
              <a:buChar char="Ø"/>
              <a:defRPr/>
            </a:pPr>
            <a:endParaRPr lang="en-US" sz="2200" dirty="0" smtClean="0"/>
          </a:p>
          <a:p>
            <a:pPr marL="342900" lvl="1" indent="-342900">
              <a:buClr>
                <a:schemeClr val="tx1"/>
              </a:buClr>
              <a:buFont typeface="Wingdings" pitchFamily="2" charset="2"/>
              <a:buChar char="v"/>
              <a:defRPr/>
            </a:pPr>
            <a:r>
              <a:rPr lang="en-US" sz="2200" dirty="0" smtClean="0"/>
              <a:t>Allow the use of </a:t>
            </a:r>
            <a:r>
              <a:rPr lang="en-US" sz="2200" dirty="0" err="1" smtClean="0"/>
              <a:t>PBGs</a:t>
            </a:r>
            <a:r>
              <a:rPr lang="en-US" sz="2200" dirty="0" smtClean="0"/>
              <a:t> to support local in addition to international financing</a:t>
            </a:r>
          </a:p>
          <a:p>
            <a:pPr marL="342900" lvl="1" indent="-342900">
              <a:buClr>
                <a:schemeClr val="tx1"/>
              </a:buClr>
              <a:buNone/>
              <a:defRPr/>
            </a:pPr>
            <a:endParaRPr lang="en-US" sz="2200" dirty="0" smtClean="0"/>
          </a:p>
          <a:p>
            <a:pPr marL="342900" lvl="1" indent="-342900">
              <a:buClr>
                <a:schemeClr val="tx1"/>
              </a:buClr>
              <a:buFont typeface="Wingdings" pitchFamily="2" charset="2"/>
              <a:buChar char="v"/>
              <a:defRPr/>
            </a:pPr>
            <a:r>
              <a:rPr lang="en-US" sz="2200" dirty="0" smtClean="0"/>
              <a:t>The country’s reform program supported by the </a:t>
            </a:r>
            <a:r>
              <a:rPr lang="en-US" sz="2200" dirty="0" err="1" smtClean="0"/>
              <a:t>PBG</a:t>
            </a:r>
            <a:r>
              <a:rPr lang="en-US" sz="2200" dirty="0" smtClean="0"/>
              <a:t> would be assessed against the country’s track record, as required for </a:t>
            </a:r>
            <a:r>
              <a:rPr lang="en-US" sz="2200" dirty="0" err="1" smtClean="0"/>
              <a:t>DPLs</a:t>
            </a:r>
            <a:r>
              <a:rPr lang="en-US" sz="2200" dirty="0" smtClean="0"/>
              <a:t> </a:t>
            </a:r>
          </a:p>
          <a:p>
            <a:pPr marL="342900" lvl="1" indent="-342900">
              <a:buClr>
                <a:schemeClr val="tx1"/>
              </a:buClr>
              <a:buNone/>
              <a:defRPr/>
            </a:pPr>
            <a:endParaRPr lang="en-US" sz="2200" dirty="0" smtClean="0"/>
          </a:p>
          <a:p>
            <a:pPr marL="342900" lvl="1" indent="-342900">
              <a:buClr>
                <a:schemeClr val="tx1"/>
              </a:buClr>
              <a:buFont typeface="Wingdings" pitchFamily="2" charset="2"/>
              <a:buChar char="v"/>
              <a:defRPr/>
            </a:pPr>
            <a:r>
              <a:rPr lang="en-US" sz="2200" dirty="0" smtClean="0"/>
              <a:t>For countries that already have some market access, </a:t>
            </a:r>
            <a:r>
              <a:rPr lang="en-US" sz="2200" dirty="0" err="1" smtClean="0"/>
              <a:t>PBGs</a:t>
            </a:r>
            <a:r>
              <a:rPr lang="en-US" sz="2200" dirty="0" smtClean="0"/>
              <a:t> can be used to improve financial terms and achieve financial leverage</a:t>
            </a:r>
          </a:p>
          <a:p>
            <a:pPr marL="342900" lvl="1" indent="-342900">
              <a:buClr>
                <a:schemeClr val="tx1"/>
              </a:buClr>
              <a:buNone/>
              <a:defRPr/>
            </a:pPr>
            <a:endParaRPr lang="en-US" sz="2200" dirty="0" smtClean="0"/>
          </a:p>
          <a:p>
            <a:pPr lvl="0">
              <a:buClr>
                <a:schemeClr val="tx1"/>
              </a:buClr>
              <a:buFont typeface="Wingdings" pitchFamily="2" charset="2"/>
              <a:buChar char="v"/>
              <a:defRPr/>
            </a:pPr>
            <a:r>
              <a:rPr lang="en-US" sz="2200" dirty="0" err="1" smtClean="0"/>
              <a:t>PBGs</a:t>
            </a:r>
            <a:r>
              <a:rPr lang="en-US" sz="2200" dirty="0" smtClean="0"/>
              <a:t> will continue to be subject to the operational policies for </a:t>
            </a:r>
            <a:r>
              <a:rPr lang="en-US" sz="2200" dirty="0" err="1" smtClean="0"/>
              <a:t>DPLs</a:t>
            </a:r>
            <a:endParaRPr lang="en-US" sz="2200" dirty="0" smtClean="0"/>
          </a:p>
        </p:txBody>
      </p:sp>
      <p:sp>
        <p:nvSpPr>
          <p:cNvPr id="5" name="Slide Number Placeholder 4"/>
          <p:cNvSpPr>
            <a:spLocks noGrp="1"/>
          </p:cNvSpPr>
          <p:nvPr>
            <p:ph type="sldNum" sz="quarter" idx="12"/>
          </p:nvPr>
        </p:nvSpPr>
        <p:spPr/>
        <p:txBody>
          <a:bodyPr/>
          <a:lstStyle/>
          <a:p>
            <a:pPr>
              <a:defRPr/>
            </a:pPr>
            <a:fld id="{12ACA829-0AEE-4AD8-8FA6-68A9D2B2A77D}"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391886" y="195943"/>
            <a:ext cx="8266339" cy="1150938"/>
          </a:xfrm>
        </p:spPr>
        <p:txBody>
          <a:bodyPr>
            <a:normAutofit fontScale="90000"/>
          </a:bodyPr>
          <a:lstStyle/>
          <a:p>
            <a:r>
              <a:rPr lang="en-US" sz="3600" b="1" dirty="0" smtClean="0">
                <a:solidFill>
                  <a:schemeClr val="tx2"/>
                </a:solidFill>
                <a:latin typeface="Calibri" pitchFamily="34" charset="0"/>
              </a:rPr>
              <a:t>Further Innovations </a:t>
            </a:r>
            <a:r>
              <a:rPr lang="en-US" sz="3600" b="1" dirty="0" smtClean="0"/>
              <a:t/>
            </a:r>
            <a:br>
              <a:rPr lang="en-US" sz="3600" b="1" dirty="0" smtClean="0"/>
            </a:br>
            <a:endParaRPr lang="en-US" sz="3600" b="1" dirty="0" smtClean="0"/>
          </a:p>
        </p:txBody>
      </p:sp>
      <p:sp>
        <p:nvSpPr>
          <p:cNvPr id="197635" name="Rectangle 3"/>
          <p:cNvSpPr>
            <a:spLocks noGrp="1" noChangeArrowheads="1"/>
          </p:cNvSpPr>
          <p:nvPr>
            <p:ph type="body" idx="1"/>
          </p:nvPr>
        </p:nvSpPr>
        <p:spPr>
          <a:xfrm>
            <a:off x="419100" y="990601"/>
            <a:ext cx="8507186" cy="5295900"/>
          </a:xfrm>
        </p:spPr>
        <p:txBody>
          <a:bodyPr>
            <a:normAutofit fontScale="92500" lnSpcReduction="10000"/>
          </a:bodyPr>
          <a:lstStyle/>
          <a:p>
            <a:pPr eaLnBrk="1" hangingPunct="1">
              <a:buClr>
                <a:schemeClr val="tx1"/>
              </a:buClr>
              <a:buFont typeface="Wingdings" pitchFamily="2" charset="2"/>
              <a:buChar char="v"/>
              <a:defRPr/>
            </a:pPr>
            <a:r>
              <a:rPr lang="en-US" sz="2400" dirty="0" smtClean="0"/>
              <a:t>Innovation has been a key feature of Bank guarantee operations</a:t>
            </a:r>
          </a:p>
          <a:p>
            <a:pPr eaLnBrk="1" hangingPunct="1">
              <a:buClr>
                <a:schemeClr val="tx1"/>
              </a:buClr>
              <a:buFont typeface="Wingdings" pitchFamily="2" charset="2"/>
              <a:buChar char="v"/>
              <a:defRPr/>
            </a:pPr>
            <a:endParaRPr lang="en-US" sz="2400" dirty="0" smtClean="0"/>
          </a:p>
          <a:p>
            <a:pPr eaLnBrk="1" hangingPunct="1">
              <a:buClr>
                <a:schemeClr val="tx1"/>
              </a:buClr>
              <a:buFont typeface="Wingdings" pitchFamily="2" charset="2"/>
              <a:buChar char="v"/>
              <a:defRPr/>
            </a:pPr>
            <a:r>
              <a:rPr lang="en-US" sz="2400" dirty="0" smtClean="0"/>
              <a:t>The operational policy on guarantees provides flexibility in structuring guarantee operations to fit specific client needs and project circumstances</a:t>
            </a:r>
          </a:p>
          <a:p>
            <a:pPr lvl="1" eaLnBrk="1" hangingPunct="1">
              <a:buClr>
                <a:schemeClr val="tx1"/>
              </a:buClr>
              <a:buFont typeface="Wingdings" pitchFamily="2" charset="2"/>
              <a:buChar char="Ø"/>
              <a:defRPr/>
            </a:pPr>
            <a:r>
              <a:rPr lang="en-US" sz="2400" dirty="0" smtClean="0"/>
              <a:t>Specific structures have been developed to backstop government payment obligations</a:t>
            </a:r>
          </a:p>
          <a:p>
            <a:pPr lvl="1" eaLnBrk="1" hangingPunct="1">
              <a:buClr>
                <a:schemeClr val="tx1"/>
              </a:buClr>
              <a:buFont typeface="Wingdings" pitchFamily="2" charset="2"/>
              <a:buChar char="Ø"/>
              <a:defRPr/>
            </a:pPr>
            <a:r>
              <a:rPr lang="en-US" sz="2400" dirty="0" smtClean="0"/>
              <a:t>Guarantee series and guarantee facilities provide a mechanism and framework for multiple guarantees</a:t>
            </a:r>
          </a:p>
          <a:p>
            <a:pPr eaLnBrk="1" hangingPunct="1">
              <a:buClr>
                <a:schemeClr val="tx1"/>
              </a:buClr>
              <a:buFont typeface="Wingdings" pitchFamily="2" charset="2"/>
              <a:buChar char="v"/>
              <a:defRPr/>
            </a:pPr>
            <a:endParaRPr lang="en-US" sz="2400" dirty="0" smtClean="0"/>
          </a:p>
          <a:p>
            <a:pPr eaLnBrk="1" hangingPunct="1">
              <a:buClr>
                <a:schemeClr val="tx1"/>
              </a:buClr>
              <a:buFont typeface="Wingdings" pitchFamily="2" charset="2"/>
              <a:buChar char="v"/>
              <a:defRPr/>
            </a:pPr>
            <a:r>
              <a:rPr lang="en-US" sz="2400" dirty="0" smtClean="0"/>
              <a:t>As part of the policy paper, Management intends to explore the possibility of extending guarantees to:</a:t>
            </a:r>
          </a:p>
          <a:p>
            <a:pPr lvl="1" eaLnBrk="1" hangingPunct="1">
              <a:buClr>
                <a:schemeClr val="tx1"/>
              </a:buClr>
              <a:buFont typeface="Wingdings" pitchFamily="2" charset="2"/>
              <a:buChar char="Ø"/>
              <a:defRPr/>
            </a:pPr>
            <a:r>
              <a:rPr lang="en-US" sz="2400" dirty="0" smtClean="0"/>
              <a:t>Carbon contracts to support low-carbon projects for reducing greenhouse gas emissions</a:t>
            </a:r>
          </a:p>
          <a:p>
            <a:pPr lvl="1" eaLnBrk="1" hangingPunct="1">
              <a:buClr>
                <a:schemeClr val="tx1"/>
              </a:buClr>
              <a:buFont typeface="Wingdings" pitchFamily="2" charset="2"/>
              <a:buChar char="Ø"/>
              <a:defRPr/>
            </a:pPr>
            <a:r>
              <a:rPr lang="en-US" sz="2400" dirty="0" smtClean="0"/>
              <a:t>Hedging products</a:t>
            </a:r>
          </a:p>
        </p:txBody>
      </p:sp>
      <p:sp>
        <p:nvSpPr>
          <p:cNvPr id="4" name="Slide Number Placeholder 3"/>
          <p:cNvSpPr>
            <a:spLocks noGrp="1"/>
          </p:cNvSpPr>
          <p:nvPr>
            <p:ph type="sldNum" sz="quarter" idx="10"/>
          </p:nvPr>
        </p:nvSpPr>
        <p:spPr>
          <a:xfrm>
            <a:off x="6735171" y="6165281"/>
            <a:ext cx="2133600" cy="365125"/>
          </a:xfrm>
        </p:spPr>
        <p:txBody>
          <a:bodyPr/>
          <a:lstStyle/>
          <a:p>
            <a:pPr algn="r"/>
            <a:fld id="{B4BF87CD-CBEB-4C0F-B112-69B108FECC99}" type="slidenum">
              <a:rPr lang="en-US"/>
              <a:pPr algn="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428625" y="611188"/>
            <a:ext cx="8229600" cy="539750"/>
          </a:xfrm>
        </p:spPr>
        <p:txBody>
          <a:bodyPr>
            <a:normAutofit fontScale="90000"/>
          </a:bodyPr>
          <a:lstStyle/>
          <a:p>
            <a:r>
              <a:rPr lang="en-US" sz="3600" b="1" dirty="0" smtClean="0">
                <a:solidFill>
                  <a:schemeClr val="tx2"/>
                </a:solidFill>
                <a:latin typeface="Calibri" pitchFamily="34" charset="0"/>
              </a:rPr>
              <a:t>Consultations: Guiding Questions </a:t>
            </a:r>
            <a:r>
              <a:rPr lang="en-US" sz="3600" b="1" dirty="0" smtClean="0"/>
              <a:t/>
            </a:r>
            <a:br>
              <a:rPr lang="en-US" sz="3600" b="1" dirty="0" smtClean="0"/>
            </a:br>
            <a:endParaRPr lang="en-US" sz="3600" b="1" dirty="0" smtClean="0"/>
          </a:p>
        </p:txBody>
      </p:sp>
      <p:sp>
        <p:nvSpPr>
          <p:cNvPr id="197635" name="Rectangle 3"/>
          <p:cNvSpPr>
            <a:spLocks noGrp="1" noChangeArrowheads="1"/>
          </p:cNvSpPr>
          <p:nvPr>
            <p:ph type="body" idx="1"/>
          </p:nvPr>
        </p:nvSpPr>
        <p:spPr>
          <a:xfrm>
            <a:off x="341194" y="1014413"/>
            <a:ext cx="8488907" cy="5843587"/>
          </a:xfrm>
        </p:spPr>
        <p:txBody>
          <a:bodyPr>
            <a:normAutofit lnSpcReduction="10000"/>
          </a:bodyPr>
          <a:lstStyle/>
          <a:p>
            <a:pPr>
              <a:buClr>
                <a:schemeClr val="tx1"/>
              </a:buClr>
              <a:buFont typeface="Wingdings" pitchFamily="2" charset="2"/>
              <a:buChar char="v"/>
              <a:defRPr/>
            </a:pPr>
            <a:r>
              <a:rPr lang="en-US" sz="2000" dirty="0" smtClean="0"/>
              <a:t>How can the guarantee instrument be designed to best help developing countries meet their development financing needs?</a:t>
            </a:r>
          </a:p>
          <a:p>
            <a:pPr>
              <a:buClr>
                <a:schemeClr val="tx1"/>
              </a:buClr>
              <a:buFont typeface="Wingdings" pitchFamily="2" charset="2"/>
              <a:buChar char="v"/>
              <a:defRPr/>
            </a:pPr>
            <a:r>
              <a:rPr lang="en-US" sz="2000" dirty="0" smtClean="0"/>
              <a:t>Do you think that the proposed policy changes will enable better, more effective and broader use of the Bank guarantee instrument?  If not, how can we improve it?</a:t>
            </a:r>
          </a:p>
          <a:p>
            <a:pPr>
              <a:buClr>
                <a:schemeClr val="tx1"/>
              </a:buClr>
              <a:buFont typeface="Wingdings" pitchFamily="2" charset="2"/>
              <a:buChar char="v"/>
              <a:defRPr/>
            </a:pPr>
            <a:r>
              <a:rPr lang="en-US" sz="2000" dirty="0" smtClean="0"/>
              <a:t>Do you agree with the proposal to introduce partial credit guarantees (PCGs and PBGs) to IDA countries, based on new eligibility criteria?   Do you think these criteria can help ensure that the resulting debt is prudently managed and sustainable?</a:t>
            </a:r>
          </a:p>
          <a:p>
            <a:pPr>
              <a:buClr>
                <a:schemeClr val="tx1"/>
              </a:buClr>
              <a:buFont typeface="Wingdings" pitchFamily="2" charset="2"/>
              <a:buChar char="v"/>
              <a:defRPr/>
            </a:pPr>
            <a:r>
              <a:rPr lang="en-US" sz="2000" dirty="0" smtClean="0"/>
              <a:t>Do you think that the policy requirements for project-based guarantees should be aligned with those for investment lending, including the supervision responsibilities for Bank safeguard policies? </a:t>
            </a:r>
          </a:p>
          <a:p>
            <a:pPr>
              <a:buClr>
                <a:schemeClr val="tx1"/>
              </a:buClr>
              <a:buFont typeface="Wingdings" pitchFamily="2" charset="2"/>
              <a:buChar char="v"/>
              <a:defRPr/>
            </a:pPr>
            <a:r>
              <a:rPr lang="en-US" sz="2000" dirty="0" smtClean="0"/>
              <a:t>Do you think that the policy requirements of policy-based guarantees should be aligned with those for DPLs?</a:t>
            </a:r>
          </a:p>
          <a:p>
            <a:pPr>
              <a:buClr>
                <a:schemeClr val="tx1"/>
              </a:buClr>
              <a:buFont typeface="Wingdings" pitchFamily="2" charset="2"/>
              <a:buChar char="v"/>
              <a:defRPr/>
            </a:pPr>
            <a:r>
              <a:rPr lang="en-US" sz="2000" dirty="0" smtClean="0"/>
              <a:t>Do you think that the Bank should explore the possibility of extending guarantees to support low-carbon projects to combat climate change and also to hedging products?</a:t>
            </a:r>
          </a:p>
          <a:p>
            <a:pPr>
              <a:buClr>
                <a:schemeClr val="tx1"/>
              </a:buClr>
              <a:buFont typeface="Wingdings" pitchFamily="2" charset="2"/>
              <a:buChar char="v"/>
              <a:defRPr/>
            </a:pPr>
            <a:r>
              <a:rPr lang="en-US" sz="2000" dirty="0" smtClean="0"/>
              <a:t>Do you have other suggestions or comments?</a:t>
            </a:r>
          </a:p>
        </p:txBody>
      </p:sp>
      <p:sp>
        <p:nvSpPr>
          <p:cNvPr id="4" name="Slide Number Placeholder 3"/>
          <p:cNvSpPr>
            <a:spLocks noGrp="1"/>
          </p:cNvSpPr>
          <p:nvPr>
            <p:ph type="sldNum" sz="quarter" idx="10"/>
          </p:nvPr>
        </p:nvSpPr>
        <p:spPr>
          <a:xfrm>
            <a:off x="6803409" y="6260816"/>
            <a:ext cx="2133600" cy="365125"/>
          </a:xfrm>
        </p:spPr>
        <p:txBody>
          <a:bodyPr/>
          <a:lstStyle/>
          <a:p>
            <a:pPr algn="r"/>
            <a:fld id="{BE08C1E5-3324-4F4C-8C8A-17EBEBDE2443}" type="slidenum">
              <a:rPr lang="en-US"/>
              <a:pPr algn="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10B5D0A-044F-4C5D-ABF6-36EB78CF6F82}" type="slidenum">
              <a:rPr lang="en-US" smtClean="0"/>
              <a:pPr>
                <a:defRPr/>
              </a:pPr>
              <a:t>3</a:t>
            </a:fld>
            <a:endParaRPr lang="en-US" dirty="0"/>
          </a:p>
        </p:txBody>
      </p:sp>
      <p:sp>
        <p:nvSpPr>
          <p:cNvPr id="8" name="Title 7"/>
          <p:cNvSpPr>
            <a:spLocks noGrp="1"/>
          </p:cNvSpPr>
          <p:nvPr>
            <p:ph type="title"/>
          </p:nvPr>
        </p:nvSpPr>
        <p:spPr>
          <a:xfrm>
            <a:off x="523461" y="234882"/>
            <a:ext cx="8229600" cy="1143000"/>
          </a:xfrm>
        </p:spPr>
        <p:txBody>
          <a:bodyPr>
            <a:normAutofit/>
          </a:bodyPr>
          <a:lstStyle/>
          <a:p>
            <a:r>
              <a:rPr lang="en-US" sz="4000" b="1" dirty="0" smtClean="0">
                <a:solidFill>
                  <a:schemeClr val="tx2"/>
                </a:solidFill>
                <a:latin typeface="Calibri" pitchFamily="34" charset="0"/>
              </a:rPr>
              <a:t>Structure of the Presentation </a:t>
            </a:r>
            <a:endParaRPr lang="en-US" sz="4000" b="1" dirty="0">
              <a:solidFill>
                <a:schemeClr val="tx2"/>
              </a:solidFill>
              <a:latin typeface="Calibri" pitchFamily="34" charset="0"/>
            </a:endParaRPr>
          </a:p>
        </p:txBody>
      </p:sp>
      <p:sp>
        <p:nvSpPr>
          <p:cNvPr id="5" name="Content Placeholder 4"/>
          <p:cNvSpPr>
            <a:spLocks noGrp="1"/>
          </p:cNvSpPr>
          <p:nvPr>
            <p:ph idx="1"/>
          </p:nvPr>
        </p:nvSpPr>
        <p:spPr/>
        <p:txBody>
          <a:bodyPr/>
          <a:lstStyle/>
          <a:p>
            <a:pPr marL="514350" lvl="0" indent="-514350">
              <a:spcAft>
                <a:spcPts val="1200"/>
              </a:spcAft>
              <a:buFont typeface="+mj-lt"/>
              <a:buAutoNum type="arabicPeriod"/>
            </a:pPr>
            <a:r>
              <a:rPr lang="en-US" dirty="0" smtClean="0"/>
              <a:t>Value Added of World Bank Guarantees </a:t>
            </a:r>
          </a:p>
          <a:p>
            <a:pPr marL="514350" lvl="0" indent="-514350">
              <a:spcAft>
                <a:spcPts val="1200"/>
              </a:spcAft>
              <a:buFont typeface="+mj-lt"/>
              <a:buAutoNum type="arabicPeriod"/>
            </a:pPr>
            <a:r>
              <a:rPr lang="en-US" dirty="0" smtClean="0"/>
              <a:t>Guarantee Products and Operations to Date</a:t>
            </a:r>
          </a:p>
          <a:p>
            <a:pPr marL="514350" lvl="0" indent="-514350">
              <a:spcAft>
                <a:spcPts val="1200"/>
              </a:spcAft>
              <a:buFont typeface="+mj-lt"/>
              <a:buAutoNum type="arabicPeriod"/>
            </a:pPr>
            <a:r>
              <a:rPr lang="en-US" dirty="0" smtClean="0"/>
              <a:t>The Need for Modernization</a:t>
            </a:r>
          </a:p>
          <a:p>
            <a:pPr marL="514350" lvl="0" indent="-514350">
              <a:spcAft>
                <a:spcPts val="1200"/>
              </a:spcAft>
              <a:buFont typeface="+mj-lt"/>
              <a:buAutoNum type="arabicPeriod"/>
            </a:pPr>
            <a:r>
              <a:rPr lang="en-US" dirty="0" smtClean="0"/>
              <a:t>Modernization Proposals and Issues for Consultation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0" y="1828800"/>
            <a:ext cx="9144000" cy="3200400"/>
          </a:xfrm>
          <a:prstGeom prst="rect">
            <a:avLst/>
          </a:prstGeom>
          <a:noFill/>
          <a:ln w="9525">
            <a:noFill/>
            <a:miter lim="800000"/>
            <a:headEnd/>
            <a:tailEnd/>
          </a:ln>
        </p:spPr>
      </p:pic>
      <p:sp>
        <p:nvSpPr>
          <p:cNvPr id="27653" name="Rectangle 4"/>
          <p:cNvSpPr>
            <a:spLocks noGrp="1" noChangeArrowheads="1"/>
          </p:cNvSpPr>
          <p:nvPr>
            <p:ph type="ctrTitle"/>
          </p:nvPr>
        </p:nvSpPr>
        <p:spPr>
          <a:xfrm>
            <a:off x="2239617" y="3133725"/>
            <a:ext cx="6691658" cy="1141413"/>
          </a:xfrm>
          <a:noFill/>
        </p:spPr>
        <p:txBody>
          <a:bodyPr>
            <a:normAutofit fontScale="90000"/>
          </a:bodyPr>
          <a:lstStyle/>
          <a:p>
            <a:pPr algn="r"/>
            <a:r>
              <a:rPr lang="en-US" dirty="0" smtClean="0">
                <a:solidFill>
                  <a:schemeClr val="bg1"/>
                </a:solidFill>
              </a:rPr>
              <a:t>Value Added of World Bank Guarantees</a:t>
            </a:r>
            <a:r>
              <a:rPr lang="en-US" dirty="0" smtClean="0"/>
              <a:t/>
            </a:r>
            <a:br>
              <a:rPr lang="en-US" dirty="0" smtClean="0"/>
            </a:br>
            <a:r>
              <a:rPr lang="en-US" dirty="0" smtClean="0"/>
              <a:t/>
            </a:r>
            <a:br>
              <a:rPr lang="en-US" dirty="0" smtClean="0"/>
            </a:br>
            <a:endParaRPr lang="en-US" sz="3200" b="0" dirty="0" smtClean="0">
              <a:solidFill>
                <a:schemeClr val="bg1"/>
              </a:solidFill>
              <a:latin typeface="Calibri" pitchFamily="34" charset="0"/>
            </a:endParaRPr>
          </a:p>
        </p:txBody>
      </p:sp>
      <p:sp>
        <p:nvSpPr>
          <p:cNvPr id="10" name="Slide Number Placeholder 9"/>
          <p:cNvSpPr>
            <a:spLocks noGrp="1"/>
          </p:cNvSpPr>
          <p:nvPr>
            <p:ph type="sldNum" sz="quarter" idx="12"/>
          </p:nvPr>
        </p:nvSpPr>
        <p:spPr/>
        <p:txBody>
          <a:bodyPr/>
          <a:lstStyle/>
          <a:p>
            <a:pPr>
              <a:defRPr/>
            </a:pPr>
            <a:fld id="{4ED05025-0352-4C33-B06F-957D2AD021ED}" type="slidenum">
              <a:rPr lang="en-US" smtClean="0"/>
              <a:pPr>
                <a:defRPr/>
              </a:pPr>
              <a:t>4</a:t>
            </a:fld>
            <a:endParaRPr lang="en-US" dirty="0"/>
          </a:p>
        </p:txBody>
      </p:sp>
      <p:pic>
        <p:nvPicPr>
          <p:cNvPr id="27652" name="Picture 7" descr="wbcube-m"/>
          <p:cNvPicPr>
            <a:picLocks noChangeAspect="1" noChangeArrowheads="1"/>
          </p:cNvPicPr>
          <p:nvPr/>
        </p:nvPicPr>
        <p:blipFill>
          <a:blip r:embed="rId4" cstate="print"/>
          <a:srcRect/>
          <a:stretch>
            <a:fillRect/>
          </a:stretch>
        </p:blipFill>
        <p:spPr bwMode="auto">
          <a:xfrm>
            <a:off x="8469767" y="5775779"/>
            <a:ext cx="476250" cy="508000"/>
          </a:xfrm>
          <a:prstGeom prst="rect">
            <a:avLst/>
          </a:prstGeom>
          <a:noFill/>
          <a:ln w="9525">
            <a:noFill/>
            <a:miter lim="800000"/>
            <a:headEnd/>
            <a:tailEnd/>
          </a:ln>
        </p:spPr>
      </p:pic>
      <p:sp>
        <p:nvSpPr>
          <p:cNvPr id="27654" name="Rectangle 10"/>
          <p:cNvSpPr>
            <a:spLocks noChangeArrowheads="1"/>
          </p:cNvSpPr>
          <p:nvPr/>
        </p:nvSpPr>
        <p:spPr bwMode="auto">
          <a:xfrm>
            <a:off x="7086600" y="6337300"/>
            <a:ext cx="2057400" cy="368300"/>
          </a:xfrm>
          <a:prstGeom prst="rect">
            <a:avLst/>
          </a:prstGeom>
          <a:solidFill>
            <a:schemeClr val="bg1"/>
          </a:solidFill>
          <a:ln w="9525">
            <a:noFill/>
            <a:round/>
            <a:headEnd/>
            <a:tailEnd/>
          </a:ln>
        </p:spPr>
        <p:txBody>
          <a:bodyPr anchor="ctr"/>
          <a:lstStyle/>
          <a:p>
            <a:endParaRPr lang="en-US" dirty="0">
              <a:latin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1"/>
            <a:ext cx="7990114" cy="653142"/>
          </a:xfrm>
        </p:spPr>
        <p:txBody>
          <a:bodyPr>
            <a:normAutofit/>
          </a:bodyPr>
          <a:lstStyle/>
          <a:p>
            <a:r>
              <a:rPr lang="en-US" sz="3200" b="1" dirty="0" smtClean="0">
                <a:solidFill>
                  <a:schemeClr val="tx2"/>
                </a:solidFill>
                <a:latin typeface="Calibri" pitchFamily="34" charset="0"/>
              </a:rPr>
              <a:t>What are World Bank Guarantees? </a:t>
            </a:r>
          </a:p>
        </p:txBody>
      </p:sp>
      <p:sp>
        <p:nvSpPr>
          <p:cNvPr id="4" name="Slide Number Placeholder 3"/>
          <p:cNvSpPr>
            <a:spLocks noGrp="1"/>
          </p:cNvSpPr>
          <p:nvPr>
            <p:ph type="sldNum" sz="quarter" idx="10"/>
          </p:nvPr>
        </p:nvSpPr>
        <p:spPr>
          <a:xfrm>
            <a:off x="6817057" y="6315407"/>
            <a:ext cx="2133600" cy="365125"/>
          </a:xfrm>
        </p:spPr>
        <p:txBody>
          <a:bodyPr/>
          <a:lstStyle/>
          <a:p>
            <a:pPr algn="r"/>
            <a:fld id="{16F8EB81-CA9D-4D31-870B-8566BFA4225F}" type="slidenum">
              <a:rPr lang="en-US"/>
              <a:pPr algn="r"/>
              <a:t>5</a:t>
            </a:fld>
            <a:endParaRPr lang="en-US" dirty="0"/>
          </a:p>
        </p:txBody>
      </p:sp>
      <p:sp>
        <p:nvSpPr>
          <p:cNvPr id="4100" name="Rectangle 4"/>
          <p:cNvSpPr>
            <a:spLocks noChangeArrowheads="1"/>
          </p:cNvSpPr>
          <p:nvPr/>
        </p:nvSpPr>
        <p:spPr bwMode="auto">
          <a:xfrm>
            <a:off x="359229" y="925417"/>
            <a:ext cx="8545285" cy="5698816"/>
          </a:xfrm>
          <a:prstGeom prst="rect">
            <a:avLst/>
          </a:prstGeom>
          <a:noFill/>
          <a:ln w="9525">
            <a:noFill/>
            <a:miter lim="800000"/>
            <a:headEnd/>
            <a:tailEnd/>
          </a:ln>
        </p:spPr>
        <p:txBody>
          <a:bodyPr wrap="square">
            <a:spAutoFit/>
          </a:bodyPr>
          <a:lstStyle/>
          <a:p>
            <a:pPr marL="346075" lvl="1" indent="-346075">
              <a:spcAft>
                <a:spcPts val="1200"/>
              </a:spcAft>
              <a:buClr>
                <a:schemeClr val="tx1"/>
              </a:buClr>
              <a:buFont typeface="Wingdings" pitchFamily="2" charset="2"/>
              <a:buChar char="v"/>
              <a:defRPr/>
            </a:pPr>
            <a:r>
              <a:rPr lang="en-US" sz="2400" dirty="0">
                <a:latin typeface="+mn-lt"/>
                <a:cs typeface="+mn-cs"/>
              </a:rPr>
              <a:t>Bank guarantees are one of Bank’s </a:t>
            </a:r>
            <a:r>
              <a:rPr lang="en-US" sz="2400" dirty="0" smtClean="0">
                <a:latin typeface="+mn-lt"/>
              </a:rPr>
              <a:t>four</a:t>
            </a:r>
            <a:r>
              <a:rPr lang="en-US" sz="2400" dirty="0" smtClean="0">
                <a:latin typeface="+mn-lt"/>
                <a:cs typeface="+mn-cs"/>
              </a:rPr>
              <a:t> </a:t>
            </a:r>
            <a:r>
              <a:rPr lang="en-US" sz="2400" dirty="0">
                <a:latin typeface="+mn-lt"/>
                <a:cs typeface="+mn-cs"/>
              </a:rPr>
              <a:t>development finance </a:t>
            </a:r>
            <a:r>
              <a:rPr lang="en-US" sz="2400" dirty="0" smtClean="0">
                <a:latin typeface="+mn-lt"/>
                <a:cs typeface="+mn-cs"/>
              </a:rPr>
              <a:t>instruments</a:t>
            </a:r>
          </a:p>
          <a:p>
            <a:pPr marL="635000" lvl="2" indent="-466725">
              <a:buClr>
                <a:schemeClr val="tx1"/>
              </a:buClr>
              <a:buFont typeface="Wingdings" pitchFamily="2" charset="2"/>
              <a:buChar char="Ø"/>
              <a:defRPr/>
            </a:pPr>
            <a:r>
              <a:rPr lang="en-US" sz="2400" dirty="0" smtClean="0">
                <a:latin typeface="+mn-lt"/>
              </a:rPr>
              <a:t>Complementary to i</a:t>
            </a:r>
            <a:r>
              <a:rPr lang="en-US" sz="2400" dirty="0" smtClean="0">
                <a:latin typeface="+mn-lt"/>
                <a:cs typeface="+mn-cs"/>
              </a:rPr>
              <a:t>nvestment </a:t>
            </a:r>
            <a:r>
              <a:rPr lang="en-US" sz="2400" dirty="0">
                <a:latin typeface="+mn-lt"/>
                <a:cs typeface="+mn-cs"/>
              </a:rPr>
              <a:t>lending (IL</a:t>
            </a:r>
            <a:r>
              <a:rPr lang="en-US" sz="2400" dirty="0" smtClean="0">
                <a:latin typeface="+mn-lt"/>
                <a:cs typeface="+mn-cs"/>
              </a:rPr>
              <a:t>), Program-for-Results (P4R) financing and </a:t>
            </a:r>
            <a:r>
              <a:rPr lang="en-US" sz="2400" dirty="0">
                <a:latin typeface="+mn-lt"/>
                <a:cs typeface="+mn-cs"/>
              </a:rPr>
              <a:t>development policy lending (DPL</a:t>
            </a:r>
            <a:r>
              <a:rPr lang="en-US" sz="2400" dirty="0" smtClean="0">
                <a:latin typeface="+mn-lt"/>
                <a:cs typeface="+mn-cs"/>
              </a:rPr>
              <a:t>)</a:t>
            </a:r>
          </a:p>
          <a:p>
            <a:pPr marL="1260475" lvl="2" indent="-346075">
              <a:buClr>
                <a:schemeClr val="tx1"/>
              </a:buClr>
              <a:defRPr/>
            </a:pPr>
            <a:endParaRPr lang="en-US" sz="2400" dirty="0">
              <a:latin typeface="+mn-lt"/>
              <a:cs typeface="+mn-cs"/>
            </a:endParaRPr>
          </a:p>
          <a:p>
            <a:pPr marL="342900" lvl="2" indent="-342900">
              <a:spcAft>
                <a:spcPts val="1200"/>
              </a:spcAft>
              <a:buClr>
                <a:schemeClr val="tx1"/>
              </a:buClr>
              <a:buFont typeface="Wingdings" pitchFamily="2" charset="2"/>
              <a:buChar char="v"/>
              <a:defRPr/>
            </a:pPr>
            <a:r>
              <a:rPr lang="en-US" sz="2400" dirty="0" smtClean="0">
                <a:latin typeface="+mn-lt"/>
                <a:cs typeface="+mn-cs"/>
              </a:rPr>
              <a:t>In providing guarantees, Bank’s objective is to mobilize private financing for </a:t>
            </a:r>
            <a:r>
              <a:rPr lang="en-US" sz="2400" b="1" dirty="0" smtClean="0">
                <a:latin typeface="+mn-lt"/>
                <a:cs typeface="+mn-cs"/>
              </a:rPr>
              <a:t>development purposes</a:t>
            </a:r>
            <a:r>
              <a:rPr lang="en-US" sz="2400" dirty="0" smtClean="0">
                <a:latin typeface="+mn-lt"/>
              </a:rPr>
              <a:t>, in support of</a:t>
            </a:r>
            <a:r>
              <a:rPr lang="en-US" sz="2400" dirty="0" smtClean="0">
                <a:latin typeface="+mn-lt"/>
                <a:cs typeface="+mn-cs"/>
              </a:rPr>
              <a:t> </a:t>
            </a:r>
            <a:r>
              <a:rPr lang="en-US" sz="2400" dirty="0" smtClean="0"/>
              <a:t>sustainable development and poverty reduction </a:t>
            </a:r>
            <a:endParaRPr lang="en-US" sz="2400" b="1" dirty="0" smtClean="0">
              <a:latin typeface="+mn-lt"/>
              <a:cs typeface="+mn-cs"/>
            </a:endParaRPr>
          </a:p>
          <a:p>
            <a:pPr marL="625475" lvl="2" indent="-457200">
              <a:buClr>
                <a:schemeClr val="tx1"/>
              </a:buClr>
              <a:buFont typeface="Wingdings" pitchFamily="2" charset="2"/>
              <a:buChar char="Ø"/>
              <a:defRPr/>
            </a:pPr>
            <a:r>
              <a:rPr lang="en-US" sz="2400" dirty="0" smtClean="0"/>
              <a:t>Developing countries have significant financing gaps, estimated at 7 to 9 percent of GDP per year, for infrastructure and other public investments</a:t>
            </a:r>
          </a:p>
          <a:p>
            <a:pPr marL="625475" lvl="2" indent="-457200">
              <a:buClr>
                <a:schemeClr val="tx1"/>
              </a:buClr>
              <a:buFont typeface="Wingdings" pitchFamily="2" charset="2"/>
              <a:buChar char="Ø"/>
              <a:defRPr/>
            </a:pPr>
            <a:r>
              <a:rPr lang="en-US" sz="2400" dirty="0" smtClean="0">
                <a:latin typeface="+mn-lt"/>
                <a:cs typeface="+mn-cs"/>
              </a:rPr>
              <a:t>Guarantees support government strategies and associated policy dialogue</a:t>
            </a:r>
          </a:p>
          <a:p>
            <a:pPr marL="625475" lvl="2" indent="-457200">
              <a:buClr>
                <a:schemeClr val="tx1"/>
              </a:buClr>
              <a:buFont typeface="Wingdings" pitchFamily="2" charset="2"/>
              <a:buChar char="Ø"/>
              <a:defRPr/>
            </a:pPr>
            <a:r>
              <a:rPr lang="en-US" sz="2400" dirty="0" smtClean="0"/>
              <a:t>Guarantees leverage the Bank’s own limited resources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991600" cy="685800"/>
          </a:xfrm>
        </p:spPr>
        <p:txBody>
          <a:bodyPr>
            <a:noAutofit/>
          </a:bodyPr>
          <a:lstStyle/>
          <a:p>
            <a:pPr>
              <a:defRPr/>
            </a:pPr>
            <a:r>
              <a:rPr lang="en-US" sz="3200" b="1" dirty="0" smtClean="0">
                <a:solidFill>
                  <a:schemeClr val="tx2"/>
                </a:solidFill>
                <a:latin typeface="Calibri" pitchFamily="34" charset="0"/>
              </a:rPr>
              <a:t>Private sector is important source of funding </a:t>
            </a:r>
            <a:br>
              <a:rPr lang="en-US" sz="3200" b="1" dirty="0" smtClean="0">
                <a:solidFill>
                  <a:schemeClr val="tx2"/>
                </a:solidFill>
                <a:latin typeface="Calibri" pitchFamily="34" charset="0"/>
              </a:rPr>
            </a:br>
            <a:r>
              <a:rPr lang="en-US" sz="3200" b="1" dirty="0" smtClean="0">
                <a:solidFill>
                  <a:schemeClr val="tx2"/>
                </a:solidFill>
                <a:latin typeface="Calibri" pitchFamily="34" charset="0"/>
              </a:rPr>
              <a:t>but is cyclical</a:t>
            </a:r>
            <a:endParaRPr lang="en-US" sz="3200" b="1" dirty="0">
              <a:solidFill>
                <a:schemeClr val="tx2"/>
              </a:solidFill>
              <a:latin typeface="Calibri" pitchFamily="34" charset="0"/>
            </a:endParaRPr>
          </a:p>
        </p:txBody>
      </p:sp>
      <p:graphicFrame>
        <p:nvGraphicFramePr>
          <p:cNvPr id="10" name="Table 9"/>
          <p:cNvGraphicFramePr>
            <a:graphicFrameLocks noGrp="1"/>
          </p:cNvGraphicFramePr>
          <p:nvPr/>
        </p:nvGraphicFramePr>
        <p:xfrm>
          <a:off x="2057400" y="1143000"/>
          <a:ext cx="7010400" cy="5410200"/>
        </p:xfrm>
        <a:graphic>
          <a:graphicData uri="http://schemas.openxmlformats.org/drawingml/2006/table">
            <a:tbl>
              <a:tblPr firstRow="1" bandRow="1">
                <a:tableStyleId>{BC89EF96-8CEA-46FF-86C4-4CE0E7609802}</a:tableStyleId>
              </a:tblPr>
              <a:tblGrid>
                <a:gridCol w="3505200"/>
                <a:gridCol w="3505200"/>
              </a:tblGrid>
              <a:tr h="270510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05100">
                <a:tc gridSpan="2">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056" name="Picture 32"/>
          <p:cNvPicPr>
            <a:picLocks noChangeAspect="1" noChangeArrowheads="1"/>
          </p:cNvPicPr>
          <p:nvPr/>
        </p:nvPicPr>
        <p:blipFill>
          <a:blip r:embed="rId3" cstate="print"/>
          <a:srcRect/>
          <a:stretch>
            <a:fillRect/>
          </a:stretch>
        </p:blipFill>
        <p:spPr bwMode="auto">
          <a:xfrm>
            <a:off x="733927" y="1087547"/>
            <a:ext cx="7628020" cy="5638101"/>
          </a:xfrm>
          <a:prstGeom prst="rect">
            <a:avLst/>
          </a:prstGeom>
          <a:noFill/>
          <a:ln w="9525">
            <a:solidFill>
              <a:schemeClr val="tx1"/>
            </a:solidFill>
            <a:miter lim="800000"/>
            <a:headEnd/>
            <a:tailEnd/>
          </a:ln>
          <a:effectLst/>
        </p:spPr>
      </p:pic>
    </p:spTree>
    <p:extLst>
      <p:ext uri="{BB962C8B-B14F-4D97-AF65-F5344CB8AC3E}">
        <p14:creationId xmlns="" xmlns:p14="http://schemas.microsoft.com/office/powerpoint/2010/main" val="38981919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991600" cy="685800"/>
          </a:xfrm>
        </p:spPr>
        <p:txBody>
          <a:bodyPr>
            <a:noAutofit/>
          </a:bodyPr>
          <a:lstStyle/>
          <a:p>
            <a:pPr>
              <a:defRPr/>
            </a:pPr>
            <a:r>
              <a:rPr lang="en-US" sz="3200" b="1" dirty="0" smtClean="0">
                <a:solidFill>
                  <a:schemeClr val="tx2"/>
                </a:solidFill>
                <a:latin typeface="Calibri" pitchFamily="34" charset="0"/>
              </a:rPr>
              <a:t>. . . and uneven across countries</a:t>
            </a:r>
            <a:endParaRPr lang="en-US" sz="3200" b="1" dirty="0">
              <a:solidFill>
                <a:schemeClr val="tx2"/>
              </a:solidFill>
              <a:latin typeface="Calibri" pitchFamily="34" charset="0"/>
            </a:endParaRPr>
          </a:p>
        </p:txBody>
      </p:sp>
      <p:sp>
        <p:nvSpPr>
          <p:cNvPr id="15" name="TextBox 14"/>
          <p:cNvSpPr txBox="1"/>
          <p:nvPr/>
        </p:nvSpPr>
        <p:spPr>
          <a:xfrm>
            <a:off x="254669" y="4623134"/>
            <a:ext cx="8708858" cy="167738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buSzPct val="60000"/>
            </a:pPr>
            <a:endParaRPr lang="en-US" sz="700" b="1" dirty="0" smtClean="0"/>
          </a:p>
          <a:p>
            <a:pPr>
              <a:buSzPct val="60000"/>
            </a:pPr>
            <a:r>
              <a:rPr lang="en-US" sz="3200" b="1" dirty="0" smtClean="0"/>
              <a:t>PPPs mobilized $170 Bn of investment (in 2010) compared to about $95 Bn in resources from MDBs </a:t>
            </a:r>
            <a:r>
              <a:rPr lang="en-US" sz="3200" b="1" i="1" dirty="0" smtClean="0"/>
              <a:t>and ODA (in 2009)</a:t>
            </a:r>
            <a:endParaRPr lang="en-US" sz="3200" b="1" i="1" dirty="0"/>
          </a:p>
        </p:txBody>
      </p:sp>
      <p:pic>
        <p:nvPicPr>
          <p:cNvPr id="1053" name="Picture 29"/>
          <p:cNvPicPr>
            <a:picLocks noChangeAspect="1" noChangeArrowheads="1"/>
          </p:cNvPicPr>
          <p:nvPr/>
        </p:nvPicPr>
        <p:blipFill>
          <a:blip r:embed="rId3" cstate="print"/>
          <a:srcRect/>
          <a:stretch>
            <a:fillRect/>
          </a:stretch>
        </p:blipFill>
        <p:spPr bwMode="auto">
          <a:xfrm>
            <a:off x="216569" y="926433"/>
            <a:ext cx="8709994" cy="3292206"/>
          </a:xfrm>
          <a:prstGeom prst="rect">
            <a:avLst/>
          </a:prstGeom>
          <a:noFill/>
          <a:ln w="9525">
            <a:solidFill>
              <a:schemeClr val="tx1"/>
            </a:solidFill>
            <a:miter lim="800000"/>
            <a:headEnd/>
            <a:tailEnd/>
          </a:ln>
          <a:effectLst/>
        </p:spPr>
      </p:pic>
      <p:sp>
        <p:nvSpPr>
          <p:cNvPr id="34" name="TextBox 33"/>
          <p:cNvSpPr txBox="1"/>
          <p:nvPr/>
        </p:nvSpPr>
        <p:spPr>
          <a:xfrm>
            <a:off x="156411" y="4250232"/>
            <a:ext cx="8839200" cy="261610"/>
          </a:xfrm>
          <a:prstGeom prst="rect">
            <a:avLst/>
          </a:prstGeom>
          <a:noFill/>
        </p:spPr>
        <p:txBody>
          <a:bodyPr wrap="square" rtlCol="0">
            <a:spAutoFit/>
          </a:bodyPr>
          <a:lstStyle/>
          <a:p>
            <a:pPr algn="ctr"/>
            <a:r>
              <a:rPr lang="en-US" sz="1100" i="1" dirty="0" smtClean="0"/>
              <a:t>Source: World Bank and PPIAF, PPI Project Database. (http://ppi.worldbank.org) </a:t>
            </a:r>
            <a:endParaRPr lang="en-US" sz="1100" i="1" dirty="0"/>
          </a:p>
        </p:txBody>
      </p:sp>
      <p:sp>
        <p:nvSpPr>
          <p:cNvPr id="13" name="Slide Number Placeholder 3"/>
          <p:cNvSpPr>
            <a:spLocks noGrp="1"/>
          </p:cNvSpPr>
          <p:nvPr>
            <p:ph type="sldNum" sz="quarter" idx="12"/>
          </p:nvPr>
        </p:nvSpPr>
        <p:spPr>
          <a:xfrm>
            <a:off x="7010400" y="6492875"/>
            <a:ext cx="2133600" cy="365125"/>
          </a:xfrm>
        </p:spPr>
        <p:txBody>
          <a:bodyPr/>
          <a:lstStyle/>
          <a:p>
            <a:pPr>
              <a:defRPr/>
            </a:pPr>
            <a:fld id="{D10B5D0A-044F-4C5D-ABF6-36EB78CF6F82}" type="slidenum">
              <a:rPr lang="en-US" smtClean="0"/>
              <a:pPr>
                <a:defRPr/>
              </a:pPr>
              <a:t>7</a:t>
            </a:fld>
            <a:endParaRPr lang="en-US" dirty="0"/>
          </a:p>
        </p:txBody>
      </p:sp>
    </p:spTree>
    <p:extLst>
      <p:ext uri="{BB962C8B-B14F-4D97-AF65-F5344CB8AC3E}">
        <p14:creationId xmlns="" xmlns:p14="http://schemas.microsoft.com/office/powerpoint/2010/main" val="389819194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ctrTitle"/>
          </p:nvPr>
        </p:nvSpPr>
        <p:spPr>
          <a:xfrm>
            <a:off x="436728" y="281912"/>
            <a:ext cx="8447965" cy="685800"/>
          </a:xfrm>
        </p:spPr>
        <p:txBody>
          <a:bodyPr>
            <a:normAutofit fontScale="90000"/>
          </a:bodyPr>
          <a:lstStyle/>
          <a:p>
            <a:pPr algn="ctr"/>
            <a:r>
              <a:rPr lang="en-US" dirty="0" smtClean="0">
                <a:solidFill>
                  <a:schemeClr val="tx2"/>
                </a:solidFill>
              </a:rPr>
              <a:t>Why are guarantee instruments so relevant </a:t>
            </a:r>
            <a:br>
              <a:rPr lang="en-US" dirty="0" smtClean="0">
                <a:solidFill>
                  <a:schemeClr val="tx2"/>
                </a:solidFill>
              </a:rPr>
            </a:br>
            <a:r>
              <a:rPr lang="en-US" dirty="0" smtClean="0">
                <a:solidFill>
                  <a:schemeClr val="tx2"/>
                </a:solidFill>
              </a:rPr>
              <a:t>in the current environment?</a:t>
            </a:r>
          </a:p>
        </p:txBody>
      </p:sp>
      <p:sp>
        <p:nvSpPr>
          <p:cNvPr id="21507" name="Rectangle 6"/>
          <p:cNvSpPr>
            <a:spLocks noGrp="1" noChangeArrowheads="1"/>
          </p:cNvSpPr>
          <p:nvPr>
            <p:ph type="subTitle" idx="1"/>
          </p:nvPr>
        </p:nvSpPr>
        <p:spPr>
          <a:xfrm>
            <a:off x="0" y="1278733"/>
            <a:ext cx="8963025" cy="4826000"/>
          </a:xfrm>
        </p:spPr>
        <p:txBody>
          <a:bodyPr>
            <a:noAutofit/>
          </a:bodyPr>
          <a:lstStyle/>
          <a:p>
            <a:pPr marL="342900" lvl="1" indent="-285750" algn="l">
              <a:lnSpc>
                <a:spcPct val="90000"/>
              </a:lnSpc>
              <a:spcBef>
                <a:spcPts val="600"/>
              </a:spcBef>
              <a:spcAft>
                <a:spcPts val="1200"/>
              </a:spcAft>
              <a:buFont typeface="Wingdings" pitchFamily="2" charset="2"/>
              <a:buChar char="v"/>
              <a:tabLst>
                <a:tab pos="6286500" algn="r"/>
              </a:tabLst>
              <a:defRPr/>
            </a:pPr>
            <a:r>
              <a:rPr lang="en-US" sz="2400" b="1" dirty="0" smtClean="0">
                <a:solidFill>
                  <a:schemeClr val="tx1"/>
                </a:solidFill>
                <a:latin typeface="Calibri" pitchFamily="34" charset="0"/>
              </a:rPr>
              <a:t>Support infrastructure investment plans:</a:t>
            </a:r>
            <a:r>
              <a:rPr lang="en-US" sz="2400" dirty="0" smtClean="0">
                <a:solidFill>
                  <a:schemeClr val="tx1"/>
                </a:solidFill>
                <a:latin typeface="Calibri" pitchFamily="34" charset="0"/>
              </a:rPr>
              <a:t>  Improves access to affordable financing for infrastructure investments (longer maturities, lowering spreads)</a:t>
            </a:r>
          </a:p>
          <a:p>
            <a:pPr marL="342900" lvl="1" indent="-285750" algn="l">
              <a:lnSpc>
                <a:spcPct val="90000"/>
              </a:lnSpc>
              <a:spcBef>
                <a:spcPts val="600"/>
              </a:spcBef>
              <a:spcAft>
                <a:spcPts val="1200"/>
              </a:spcAft>
              <a:buFont typeface="Wingdings" pitchFamily="2" charset="2"/>
              <a:buChar char="v"/>
              <a:tabLst>
                <a:tab pos="6286500" algn="r"/>
              </a:tabLst>
              <a:defRPr/>
            </a:pPr>
            <a:r>
              <a:rPr lang="en-US" sz="2400" b="1" dirty="0" smtClean="0">
                <a:solidFill>
                  <a:schemeClr val="tx1"/>
                </a:solidFill>
                <a:latin typeface="Calibri" pitchFamily="34" charset="0"/>
              </a:rPr>
              <a:t>Facilitate access to increasingly tight markets: </a:t>
            </a:r>
            <a:r>
              <a:rPr lang="en-US" sz="2400" dirty="0" smtClean="0">
                <a:solidFill>
                  <a:schemeClr val="tx1"/>
                </a:solidFill>
                <a:latin typeface="Calibri" pitchFamily="34" charset="0"/>
              </a:rPr>
              <a:t>Euro crisis has weakened the banking industry and reduced the risk appetite of private financiers</a:t>
            </a:r>
          </a:p>
          <a:p>
            <a:pPr marL="342900" lvl="1" indent="-285750" algn="l">
              <a:lnSpc>
                <a:spcPct val="90000"/>
              </a:lnSpc>
              <a:spcBef>
                <a:spcPts val="600"/>
              </a:spcBef>
              <a:spcAft>
                <a:spcPts val="1200"/>
              </a:spcAft>
              <a:buFont typeface="Wingdings" pitchFamily="2" charset="2"/>
              <a:buChar char="v"/>
              <a:tabLst>
                <a:tab pos="6286500" algn="r"/>
              </a:tabLst>
              <a:defRPr/>
            </a:pPr>
            <a:r>
              <a:rPr lang="en-US" sz="2400" b="1" dirty="0" smtClean="0">
                <a:solidFill>
                  <a:schemeClr val="tx1"/>
                </a:solidFill>
                <a:latin typeface="Calibri" pitchFamily="34" charset="0"/>
              </a:rPr>
              <a:t>Respond to the current banking industry environment and regulations:</a:t>
            </a:r>
            <a:r>
              <a:rPr lang="en-US" sz="2400" dirty="0" smtClean="0">
                <a:solidFill>
                  <a:schemeClr val="tx1"/>
                </a:solidFill>
                <a:latin typeface="Calibri" pitchFamily="34" charset="0"/>
              </a:rPr>
              <a:t> BASEL III regulations will increase funding costs, particularly for long-term non-recourse debt</a:t>
            </a:r>
          </a:p>
          <a:p>
            <a:pPr marL="342900" lvl="1" indent="-285750" algn="l">
              <a:lnSpc>
                <a:spcPct val="90000"/>
              </a:lnSpc>
              <a:spcBef>
                <a:spcPts val="600"/>
              </a:spcBef>
              <a:spcAft>
                <a:spcPts val="1200"/>
              </a:spcAft>
              <a:buFont typeface="Wingdings" pitchFamily="2" charset="2"/>
              <a:buChar char="v"/>
              <a:tabLst>
                <a:tab pos="6286500" algn="r"/>
              </a:tabLst>
              <a:defRPr/>
            </a:pPr>
            <a:r>
              <a:rPr lang="en-US" sz="2400" b="1" dirty="0" smtClean="0">
                <a:solidFill>
                  <a:schemeClr val="tx1"/>
                </a:solidFill>
                <a:latin typeface="Calibri" pitchFamily="34" charset="0"/>
              </a:rPr>
              <a:t>Develop local markets</a:t>
            </a:r>
            <a:r>
              <a:rPr lang="en-US" sz="2400" dirty="0" smtClean="0">
                <a:solidFill>
                  <a:schemeClr val="tx1"/>
                </a:solidFill>
                <a:latin typeface="Calibri" pitchFamily="34" charset="0"/>
              </a:rPr>
              <a:t>:  Opens access to long-term local liquidity that is locked due to an inexistent transaction track record or shallow markets</a:t>
            </a:r>
          </a:p>
          <a:p>
            <a:pPr>
              <a:lnSpc>
                <a:spcPct val="90000"/>
              </a:lnSpc>
              <a:tabLst>
                <a:tab pos="6286500" algn="r"/>
              </a:tabLst>
            </a:pPr>
            <a:endParaRPr lang="en-US" sz="2400" dirty="0" smtClean="0">
              <a:solidFill>
                <a:schemeClr val="tx1"/>
              </a:solidFill>
              <a:latin typeface="Calibri" pitchFamily="34" charset="0"/>
            </a:endParaRPr>
          </a:p>
          <a:p>
            <a:pPr lvl="1">
              <a:lnSpc>
                <a:spcPct val="90000"/>
              </a:lnSpc>
              <a:tabLst>
                <a:tab pos="6286500" algn="r"/>
              </a:tabLst>
            </a:pPr>
            <a:endParaRPr lang="en-US" sz="2400" dirty="0" smtClean="0">
              <a:solidFill>
                <a:schemeClr val="tx1"/>
              </a:solidFill>
              <a:latin typeface="Calibri" pitchFamily="34" charset="0"/>
            </a:endParaRPr>
          </a:p>
          <a:p>
            <a:pPr lvl="1">
              <a:lnSpc>
                <a:spcPct val="90000"/>
              </a:lnSpc>
              <a:buFontTx/>
              <a:buNone/>
              <a:tabLst>
                <a:tab pos="6286500" algn="r"/>
              </a:tabLst>
            </a:pPr>
            <a:endParaRPr lang="en-US" sz="2400" dirty="0" smtClean="0">
              <a:solidFill>
                <a:schemeClr val="tx1"/>
              </a:solidFill>
              <a:latin typeface="Calibri" pitchFamily="34" charset="0"/>
            </a:endParaRPr>
          </a:p>
          <a:p>
            <a:pPr>
              <a:lnSpc>
                <a:spcPct val="90000"/>
              </a:lnSpc>
              <a:tabLst>
                <a:tab pos="6286500" algn="r"/>
              </a:tabLst>
            </a:pPr>
            <a:endParaRPr lang="en-US" sz="2400" dirty="0" smtClean="0">
              <a:solidFill>
                <a:schemeClr val="tx1"/>
              </a:solidFill>
              <a:latin typeface="Calibri" pitchFamily="34" charset="0"/>
            </a:endParaRPr>
          </a:p>
        </p:txBody>
      </p:sp>
      <p:sp>
        <p:nvSpPr>
          <p:cNvPr id="5" name="Slide Number Placeholder 4"/>
          <p:cNvSpPr>
            <a:spLocks noGrp="1"/>
          </p:cNvSpPr>
          <p:nvPr>
            <p:ph type="sldNum" sz="quarter" idx="12"/>
          </p:nvPr>
        </p:nvSpPr>
        <p:spPr/>
        <p:txBody>
          <a:bodyPr/>
          <a:lstStyle/>
          <a:p>
            <a:pPr>
              <a:defRPr/>
            </a:pPr>
            <a:fld id="{4ED05025-0352-4C33-B06F-957D2AD021ED}"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0" y="1828800"/>
            <a:ext cx="9144000" cy="3200400"/>
          </a:xfrm>
          <a:prstGeom prst="rect">
            <a:avLst/>
          </a:prstGeom>
          <a:noFill/>
          <a:ln w="9525">
            <a:noFill/>
            <a:miter lim="800000"/>
            <a:headEnd/>
            <a:tailEnd/>
          </a:ln>
        </p:spPr>
      </p:pic>
      <p:sp>
        <p:nvSpPr>
          <p:cNvPr id="27653" name="Rectangle 4"/>
          <p:cNvSpPr>
            <a:spLocks noGrp="1" noChangeArrowheads="1"/>
          </p:cNvSpPr>
          <p:nvPr>
            <p:ph type="ctrTitle"/>
          </p:nvPr>
        </p:nvSpPr>
        <p:spPr>
          <a:xfrm>
            <a:off x="2875721" y="3133725"/>
            <a:ext cx="6055553" cy="1141413"/>
          </a:xfrm>
          <a:noFill/>
        </p:spPr>
        <p:txBody>
          <a:bodyPr>
            <a:normAutofit fontScale="90000"/>
          </a:bodyPr>
          <a:lstStyle/>
          <a:p>
            <a:pPr algn="r"/>
            <a:r>
              <a:rPr lang="en-US" dirty="0" smtClean="0">
                <a:solidFill>
                  <a:schemeClr val="bg1"/>
                </a:solidFill>
              </a:rPr>
              <a:t>World Bank Guarantee Products and Operations to Date</a:t>
            </a:r>
            <a:r>
              <a:rPr lang="en-US" dirty="0" smtClean="0"/>
              <a:t/>
            </a:r>
            <a:br>
              <a:rPr lang="en-US" dirty="0" smtClean="0"/>
            </a:br>
            <a:r>
              <a:rPr lang="en-US" dirty="0" smtClean="0"/>
              <a:t/>
            </a:r>
            <a:br>
              <a:rPr lang="en-US" dirty="0" smtClean="0"/>
            </a:br>
            <a:endParaRPr lang="en-US" sz="3200" b="0" dirty="0" smtClean="0">
              <a:solidFill>
                <a:schemeClr val="bg1"/>
              </a:solidFill>
              <a:latin typeface="Calibri" pitchFamily="34" charset="0"/>
            </a:endParaRPr>
          </a:p>
        </p:txBody>
      </p:sp>
      <p:sp>
        <p:nvSpPr>
          <p:cNvPr id="10" name="Slide Number Placeholder 9"/>
          <p:cNvSpPr>
            <a:spLocks noGrp="1"/>
          </p:cNvSpPr>
          <p:nvPr>
            <p:ph type="sldNum" sz="quarter" idx="12"/>
          </p:nvPr>
        </p:nvSpPr>
        <p:spPr/>
        <p:txBody>
          <a:bodyPr/>
          <a:lstStyle/>
          <a:p>
            <a:pPr>
              <a:defRPr/>
            </a:pPr>
            <a:fld id="{4ED05025-0352-4C33-B06F-957D2AD021ED}" type="slidenum">
              <a:rPr lang="en-US" smtClean="0"/>
              <a:pPr>
                <a:defRPr/>
              </a:pPr>
              <a:t>9</a:t>
            </a:fld>
            <a:endParaRPr lang="en-US" dirty="0"/>
          </a:p>
        </p:txBody>
      </p:sp>
      <p:pic>
        <p:nvPicPr>
          <p:cNvPr id="27652" name="Picture 7" descr="wbcube-m"/>
          <p:cNvPicPr>
            <a:picLocks noChangeAspect="1" noChangeArrowheads="1"/>
          </p:cNvPicPr>
          <p:nvPr/>
        </p:nvPicPr>
        <p:blipFill>
          <a:blip r:embed="rId4" cstate="print"/>
          <a:srcRect/>
          <a:stretch>
            <a:fillRect/>
          </a:stretch>
        </p:blipFill>
        <p:spPr bwMode="auto">
          <a:xfrm>
            <a:off x="8469767" y="5775779"/>
            <a:ext cx="476250" cy="508000"/>
          </a:xfrm>
          <a:prstGeom prst="rect">
            <a:avLst/>
          </a:prstGeom>
          <a:noFill/>
          <a:ln w="9525">
            <a:noFill/>
            <a:miter lim="800000"/>
            <a:headEnd/>
            <a:tailEnd/>
          </a:ln>
        </p:spPr>
      </p:pic>
      <p:sp>
        <p:nvSpPr>
          <p:cNvPr id="27654" name="Rectangle 10"/>
          <p:cNvSpPr>
            <a:spLocks noChangeArrowheads="1"/>
          </p:cNvSpPr>
          <p:nvPr/>
        </p:nvSpPr>
        <p:spPr bwMode="auto">
          <a:xfrm>
            <a:off x="7086600" y="6337300"/>
            <a:ext cx="2057400" cy="368300"/>
          </a:xfrm>
          <a:prstGeom prst="rect">
            <a:avLst/>
          </a:prstGeom>
          <a:solidFill>
            <a:schemeClr val="bg1"/>
          </a:solidFill>
          <a:ln w="9525">
            <a:noFill/>
            <a:round/>
            <a:headEnd/>
            <a:tailEnd/>
          </a:ln>
        </p:spPr>
        <p:txBody>
          <a:bodyPr anchor="ctr"/>
          <a:lstStyle/>
          <a:p>
            <a:endParaRPr lang="en-US" dirty="0">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38791</TotalTime>
  <Words>2393</Words>
  <Application>Microsoft Office PowerPoint</Application>
  <PresentationFormat>On-screen Show (4:3)</PresentationFormat>
  <Paragraphs>277</Paragraphs>
  <Slides>29</Slides>
  <Notes>21</Notes>
  <HiddenSlides>2</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Modernizing World Bank Guarantee Products </vt:lpstr>
      <vt:lpstr>Consultations</vt:lpstr>
      <vt:lpstr>Structure of the Presentation </vt:lpstr>
      <vt:lpstr>Value Added of World Bank Guarantees  </vt:lpstr>
      <vt:lpstr>What are World Bank Guarantees? </vt:lpstr>
      <vt:lpstr>Private sector is important source of funding  but is cyclical</vt:lpstr>
      <vt:lpstr>. . . and uneven across countries</vt:lpstr>
      <vt:lpstr>Why are guarantee instruments so relevant  in the current environment?</vt:lpstr>
      <vt:lpstr>World Bank Guarantee Products and Operations to Date  </vt:lpstr>
      <vt:lpstr>Guarantee Products at the Bank</vt:lpstr>
      <vt:lpstr>Partial Risk Guarantees</vt:lpstr>
      <vt:lpstr>Partial Risk Guarantees</vt:lpstr>
      <vt:lpstr>Partial Risk Guarantees</vt:lpstr>
      <vt:lpstr>Partial Credit &amp; Policy-Based Guarantees</vt:lpstr>
      <vt:lpstr>Partial Credit &amp; Policy-Based Guarantees</vt:lpstr>
      <vt:lpstr>Complementarity of Bank Group Guarantees</vt:lpstr>
      <vt:lpstr>Operational Track Record</vt:lpstr>
      <vt:lpstr>The Need for Modernization  </vt:lpstr>
      <vt:lpstr>Guarantee Modernization in Context</vt:lpstr>
      <vt:lpstr>Why do Guarantee products need modernization?</vt:lpstr>
      <vt:lpstr>Purpose of Policy Modernization</vt:lpstr>
      <vt:lpstr>Modernization Proposals and Issues for Consultation    </vt:lpstr>
      <vt:lpstr>Key Modernization Proposals</vt:lpstr>
      <vt:lpstr>Extending Partial Credit Guarantees  to IDA countries</vt:lpstr>
      <vt:lpstr>Extending Policy Based Guarantees  to IDA countries</vt:lpstr>
      <vt:lpstr>Aligning policy requirements for guarantees with lending instruments</vt:lpstr>
      <vt:lpstr>Aligning policy requirements for guarantees with lending instruments</vt:lpstr>
      <vt:lpstr>Further Innovations  </vt:lpstr>
      <vt:lpstr>Consultations: Guiding Questions  </vt:lpstr>
    </vt:vector>
  </TitlesOfParts>
  <Company>Suzanne Pelland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c:creator>
  <cp:lastModifiedBy>wb387909</cp:lastModifiedBy>
  <cp:revision>854</cp:revision>
  <cp:lastPrinted>2008-07-30T16:39:32Z</cp:lastPrinted>
  <dcterms:created xsi:type="dcterms:W3CDTF">2008-07-30T14:37:41Z</dcterms:created>
  <dcterms:modified xsi:type="dcterms:W3CDTF">2012-05-01T17:14:19Z</dcterms:modified>
</cp:coreProperties>
</file>