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56" r:id="rId2"/>
    <p:sldId id="288" r:id="rId3"/>
    <p:sldId id="291" r:id="rId4"/>
    <p:sldId id="285" r:id="rId5"/>
    <p:sldId id="289" r:id="rId6"/>
    <p:sldId id="287" r:id="rId7"/>
    <p:sldId id="290" r:id="rId8"/>
    <p:sldId id="281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emya Izzet Ayub" initials="LIA" lastIdx="8" clrIdx="0">
    <p:extLst>
      <p:ext uri="{19B8F6BF-5375-455C-9EA6-DF929625EA0E}">
        <p15:presenceInfo xmlns:p15="http://schemas.microsoft.com/office/powerpoint/2012/main" userId="S-1-5-21-88094858-919529-1617787245-42485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3" autoAdjust="0"/>
    <p:restoredTop sz="87595" autoAdjust="0"/>
  </p:normalViewPr>
  <p:slideViewPr>
    <p:cSldViewPr snapToGrid="0">
      <p:cViewPr varScale="1">
        <p:scale>
          <a:sx n="59" d="100"/>
          <a:sy n="59" d="100"/>
        </p:scale>
        <p:origin x="264" y="3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F6A5DA-62ED-449A-A3B6-4A5369A487B0}" type="datetimeFigureOut">
              <a:rPr lang="en-US" smtClean="0"/>
              <a:t>9/3/2017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B44C24-6D27-4F7A-9308-F2C0F3BFB7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09735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1B44C24-6D27-4F7A-9308-F2C0F3BFB7D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746505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B44C24-6D27-4F7A-9308-F2C0F3BFB7D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8799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CA91CDCD-ED44-40E3-93E5-B3317EAB7C79}" type="datetimeFigureOut">
              <a:rPr lang="en-US" smtClean="0"/>
              <a:t>9/3/2017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FB518-E90C-452A-9A2B-A43B29468C0A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601004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1CDCD-ED44-40E3-93E5-B3317EAB7C79}" type="datetimeFigureOut">
              <a:rPr lang="en-US" smtClean="0"/>
              <a:t>9/3/2017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FB518-E90C-452A-9A2B-A43B29468C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35351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1CDCD-ED44-40E3-93E5-B3317EAB7C79}" type="datetimeFigureOut">
              <a:rPr lang="en-US" smtClean="0"/>
              <a:t>9/3/2017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FB518-E90C-452A-9A2B-A43B29468C0A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598143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1CDCD-ED44-40E3-93E5-B3317EAB7C79}" type="datetimeFigureOut">
              <a:rPr lang="en-US" smtClean="0"/>
              <a:t>9/3/2017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FB518-E90C-452A-9A2B-A43B29468C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0045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1CDCD-ED44-40E3-93E5-B3317EAB7C79}" type="datetimeFigureOut">
              <a:rPr lang="en-US" smtClean="0"/>
              <a:t>9/3/2017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FB518-E90C-452A-9A2B-A43B29468C0A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586239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1CDCD-ED44-40E3-93E5-B3317EAB7C79}" type="datetimeFigureOut">
              <a:rPr lang="en-US" smtClean="0"/>
              <a:t>9/3/2017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FB518-E90C-452A-9A2B-A43B29468C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37479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1CDCD-ED44-40E3-93E5-B3317EAB7C79}" type="datetimeFigureOut">
              <a:rPr lang="en-US" smtClean="0"/>
              <a:t>9/3/2017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FB518-E90C-452A-9A2B-A43B29468C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9253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1CDCD-ED44-40E3-93E5-B3317EAB7C79}" type="datetimeFigureOut">
              <a:rPr lang="en-US" smtClean="0"/>
              <a:t>9/3/2017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FB518-E90C-452A-9A2B-A43B29468C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00071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1CDCD-ED44-40E3-93E5-B3317EAB7C79}" type="datetimeFigureOut">
              <a:rPr lang="en-US" smtClean="0"/>
              <a:t>9/3/2017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FB518-E90C-452A-9A2B-A43B29468C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33474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1CDCD-ED44-40E3-93E5-B3317EAB7C79}" type="datetimeFigureOut">
              <a:rPr lang="en-US" smtClean="0"/>
              <a:t>9/3/2017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FB518-E90C-452A-9A2B-A43B29468C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38008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1CDCD-ED44-40E3-93E5-B3317EAB7C79}" type="datetimeFigureOut">
              <a:rPr lang="en-US" smtClean="0"/>
              <a:t>9/3/2017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FB518-E90C-452A-9A2B-A43B29468C0A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03090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CA91CDCD-ED44-40E3-93E5-B3317EAB7C79}" type="datetimeFigureOut">
              <a:rPr lang="en-US" smtClean="0"/>
              <a:t>9/3/2017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AD2FB518-E90C-452A-9A2B-A43B29468C0A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998390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 World Bank Group COUNTRY PARTNERSHIP FRAMEWORK with </a:t>
            </a:r>
            <a:r>
              <a:rPr lang="en-US" dirty="0">
                <a:solidFill>
                  <a:schemeClr val="accent2"/>
                </a:solidFill>
              </a:rPr>
              <a:t>IRAQ</a:t>
            </a: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FY18 – FY23</a:t>
            </a:r>
          </a:p>
        </p:txBody>
      </p:sp>
    </p:spTree>
    <p:extLst>
      <p:ext uri="{BB962C8B-B14F-4D97-AF65-F5344CB8AC3E}">
        <p14:creationId xmlns:p14="http://schemas.microsoft.com/office/powerpoint/2010/main" val="15079899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87800" y="7420"/>
            <a:ext cx="3904200" cy="685058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90560" cy="1026329"/>
          </a:xfrm>
        </p:spPr>
        <p:txBody>
          <a:bodyPr>
            <a:normAutofit/>
          </a:bodyPr>
          <a:lstStyle/>
          <a:p>
            <a:r>
              <a:rPr lang="en-US" sz="2800" b="1" dirty="0">
                <a:solidFill>
                  <a:schemeClr val="accent2">
                    <a:lumMod val="75000"/>
                  </a:schemeClr>
                </a:solidFill>
              </a:rPr>
              <a:t>LOWER OIL PRICES PRESENT AN OPPORTUNITY for change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622" y="945049"/>
            <a:ext cx="6990419" cy="5394791"/>
          </a:xfrm>
        </p:spPr>
        <p:txBody>
          <a:bodyPr>
            <a:normAutofit lnSpcReduction="10000"/>
          </a:bodyPr>
          <a:lstStyle/>
          <a:p>
            <a:pPr marL="173038" indent="-173038">
              <a:buFont typeface="Wingdings" panose="05000000000000000000" pitchFamily="2" charset="2"/>
              <a:buChar char="§"/>
            </a:pPr>
            <a:r>
              <a:rPr lang="en-US" sz="2600" dirty="0">
                <a:solidFill>
                  <a:schemeClr val="accent2"/>
                </a:solidFill>
              </a:rPr>
              <a:t>Low oil prices present an opportunity to advance on difficult reforms and diversify the economy. The energy sector is a priority sector to reform and responds directly to social discontent. Gas capture and reuse is a low hanging fruit.</a:t>
            </a:r>
          </a:p>
          <a:p>
            <a:pPr marL="173038" indent="-173038">
              <a:buFont typeface="Wingdings" panose="05000000000000000000" pitchFamily="2" charset="2"/>
              <a:buChar char="§"/>
            </a:pPr>
            <a:r>
              <a:rPr lang="en-US" sz="2600" dirty="0">
                <a:solidFill>
                  <a:schemeClr val="accent2"/>
                </a:solidFill>
              </a:rPr>
              <a:t>The private sector, including SMEs and local investors, can play a key role in creating jobs. Foreign investments need to be attracted to come to Iraq.</a:t>
            </a:r>
          </a:p>
          <a:p>
            <a:pPr marL="173038" indent="-173038">
              <a:buFont typeface="Wingdings" panose="05000000000000000000" pitchFamily="2" charset="2"/>
              <a:buChar char="§"/>
            </a:pPr>
            <a:r>
              <a:rPr lang="en-US" sz="2600" dirty="0">
                <a:solidFill>
                  <a:schemeClr val="accent2"/>
                </a:solidFill>
              </a:rPr>
              <a:t>Iraq is well placed to re-establish itself as a regional hub for trade and connectivity. Iraq also has high potential for inter-connectivity among governorates and regions. Inter-governorate and sub-national relationships can be strengthened.</a:t>
            </a:r>
          </a:p>
          <a:p>
            <a:r>
              <a:rPr lang="en-US" dirty="0"/>
              <a:t>				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822622" y="751195"/>
            <a:ext cx="9825058" cy="5988027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Tw Cen MT" panose="020B0602020104020603" pitchFamily="34" charset="0"/>
              <a:buNone/>
            </a:pPr>
            <a:endParaRPr lang="en-US" sz="1800" b="1" dirty="0">
              <a:solidFill>
                <a:schemeClr val="accent1"/>
              </a:solidFill>
            </a:endParaRPr>
          </a:p>
          <a:p>
            <a:pPr marL="0" indent="0">
              <a:buFont typeface="Tw Cen MT" panose="020B0602020104020603" pitchFamily="34" charset="0"/>
              <a:buNone/>
            </a:pPr>
            <a:endParaRPr lang="en-US" sz="18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88152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/>
          <a:srcRect t="1635"/>
          <a:stretch/>
        </p:blipFill>
        <p:spPr>
          <a:xfrm>
            <a:off x="7640320" y="7420"/>
            <a:ext cx="4551680" cy="685058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20141"/>
            <a:ext cx="7711440" cy="1026329"/>
          </a:xfrm>
        </p:spPr>
        <p:txBody>
          <a:bodyPr>
            <a:normAutofit/>
          </a:bodyPr>
          <a:lstStyle/>
          <a:p>
            <a:r>
              <a:rPr lang="en-US" sz="2800" b="1" dirty="0">
                <a:solidFill>
                  <a:schemeClr val="accent2">
                    <a:lumMod val="75000"/>
                  </a:schemeClr>
                </a:solidFill>
              </a:rPr>
              <a:t>Reconstruction must be inclusive &amp; sustainable</a:t>
            </a:r>
            <a:endParaRPr lang="en-US" sz="2800" b="1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1502" y="1009396"/>
            <a:ext cx="6350338" cy="4836636"/>
          </a:xfrm>
        </p:spPr>
        <p:txBody>
          <a:bodyPr>
            <a:normAutofit fontScale="92500" lnSpcReduction="20000"/>
          </a:bodyPr>
          <a:lstStyle/>
          <a:p>
            <a:pPr marL="173038" indent="-173038"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accent2"/>
                </a:solidFill>
              </a:rPr>
              <a:t>Liberating the governorates of Anbar, </a:t>
            </a:r>
            <a:r>
              <a:rPr lang="en-US" sz="2400" dirty="0" err="1">
                <a:solidFill>
                  <a:schemeClr val="accent2"/>
                </a:solidFill>
              </a:rPr>
              <a:t>Saladdin</a:t>
            </a:r>
            <a:r>
              <a:rPr lang="en-US" sz="2400" dirty="0">
                <a:solidFill>
                  <a:schemeClr val="accent2"/>
                </a:solidFill>
              </a:rPr>
              <a:t>, </a:t>
            </a:r>
            <a:r>
              <a:rPr lang="en-US" sz="2400" dirty="0" err="1">
                <a:solidFill>
                  <a:schemeClr val="accent2"/>
                </a:solidFill>
              </a:rPr>
              <a:t>Diyala</a:t>
            </a:r>
            <a:r>
              <a:rPr lang="en-US" sz="2400" dirty="0">
                <a:solidFill>
                  <a:schemeClr val="accent2"/>
                </a:solidFill>
              </a:rPr>
              <a:t> and Mosul, is both a military and political victory and presents a unique opportunity for national reconciliation, and re-instatement of trust between the State and its citizens.</a:t>
            </a:r>
          </a:p>
          <a:p>
            <a:pPr marL="173038" indent="-173038"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accent2"/>
                </a:solidFill>
              </a:rPr>
              <a:t>Recovery and Reconstruction needs are enormous and will require international support, as well as private sector involvement. </a:t>
            </a:r>
          </a:p>
          <a:p>
            <a:pPr marL="173038" indent="-173038"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accent2"/>
                </a:solidFill>
              </a:rPr>
              <a:t>The process must be nationally-led, efficiently implemented and demonstrate adherence to best practice principles. </a:t>
            </a:r>
          </a:p>
          <a:p>
            <a:pPr marL="173038" indent="-173038"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accent2"/>
                </a:solidFill>
              </a:rPr>
              <a:t>Over 5 million IDPs will return home. They will need immediate access to security, shelter and basic services. Many will be poor and/or female-headed households and will need sustainable social safety nets and access to cash and work.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822622" y="751195"/>
            <a:ext cx="9825058" cy="5988027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1CADE4"/>
              </a:buClr>
              <a:buSzPct val="100000"/>
              <a:buFont typeface="Tw Cen MT" panose="020B0602020104020603" pitchFamily="34" charset="0"/>
              <a:buNone/>
              <a:tabLst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1CADE4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1CADE4"/>
              </a:buClr>
              <a:buSzPct val="100000"/>
              <a:buFont typeface="Tw Cen MT" panose="020B0602020104020603" pitchFamily="34" charset="0"/>
              <a:buNone/>
              <a:tabLst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1CADE4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778055" y="6521612"/>
            <a:ext cx="23173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Photo courtesy of United Nations</a:t>
            </a:r>
          </a:p>
        </p:txBody>
      </p:sp>
    </p:spTree>
    <p:extLst>
      <p:ext uri="{BB962C8B-B14F-4D97-AF65-F5344CB8AC3E}">
        <p14:creationId xmlns:p14="http://schemas.microsoft.com/office/powerpoint/2010/main" val="10353300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/>
          <a:srcRect l="13459" t="794"/>
          <a:stretch/>
        </p:blipFill>
        <p:spPr>
          <a:xfrm>
            <a:off x="7799750" y="0"/>
            <a:ext cx="434848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419"/>
            <a:ext cx="7206687" cy="1026329"/>
          </a:xfrm>
        </p:spPr>
        <p:txBody>
          <a:bodyPr>
            <a:normAutofit/>
          </a:bodyPr>
          <a:lstStyle/>
          <a:p>
            <a:r>
              <a:rPr lang="en-US" sz="2800" b="1" dirty="0">
                <a:solidFill>
                  <a:schemeClr val="accent2">
                    <a:lumMod val="75000"/>
                  </a:schemeClr>
                </a:solidFill>
              </a:rPr>
              <a:t>Women, Youth and the poor are high priority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5116" y="520584"/>
            <a:ext cx="6253242" cy="5988027"/>
          </a:xfrm>
        </p:spPr>
        <p:txBody>
          <a:bodyPr>
            <a:normAutofit lnSpcReduction="10000"/>
          </a:bodyPr>
          <a:lstStyle/>
          <a:p>
            <a:endParaRPr lang="en-US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accent2"/>
                </a:solidFill>
              </a:rPr>
              <a:t>Development of the education system in Iraq is essential to build up the young generation, who will be the leaders of the construction of Iraq’s future.</a:t>
            </a:r>
          </a:p>
          <a:p>
            <a:pPr marL="0" indent="0">
              <a:buNone/>
            </a:pPr>
            <a:endParaRPr lang="en-US" sz="2400" dirty="0">
              <a:solidFill>
                <a:schemeClr val="accent2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accent2"/>
                </a:solidFill>
              </a:rPr>
              <a:t>The poor in rural and lagging regions will benefit greatly from modern agriculture value chains. This requires close attention to water resources management and the environment.</a:t>
            </a:r>
          </a:p>
          <a:p>
            <a:pPr marL="0" indent="0">
              <a:buNone/>
            </a:pPr>
            <a:endParaRPr lang="en-US" sz="2400" dirty="0">
              <a:solidFill>
                <a:schemeClr val="accent2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accent2"/>
                </a:solidFill>
              </a:rPr>
              <a:t>Iraqi women and girls are a significant asset to the economy and society and are well-placed to play an even larger role in Iraq’s development.</a:t>
            </a:r>
          </a:p>
          <a:p>
            <a:r>
              <a:rPr lang="en-US" dirty="0"/>
              <a:t>				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822622" y="751195"/>
            <a:ext cx="6802458" cy="5988027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Tw Cen MT" panose="020B0602020104020603" pitchFamily="34" charset="0"/>
              <a:buNone/>
            </a:pPr>
            <a:endParaRPr lang="en-US" sz="1800" b="1" dirty="0">
              <a:solidFill>
                <a:schemeClr val="accent1"/>
              </a:solidFill>
            </a:endParaRPr>
          </a:p>
          <a:p>
            <a:pPr marL="0" indent="0">
              <a:buFont typeface="Tw Cen MT" panose="020B0602020104020603" pitchFamily="34" charset="0"/>
              <a:buNone/>
            </a:pPr>
            <a:endParaRPr lang="en-US" sz="1800" b="1" dirty="0">
              <a:solidFill>
                <a:schemeClr val="accent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830864" y="6508611"/>
            <a:ext cx="23173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/>
              <a:t>Photo courtesy of United Nations</a:t>
            </a:r>
          </a:p>
        </p:txBody>
      </p:sp>
    </p:spTree>
    <p:extLst>
      <p:ext uri="{BB962C8B-B14F-4D97-AF65-F5344CB8AC3E}">
        <p14:creationId xmlns:p14="http://schemas.microsoft.com/office/powerpoint/2010/main" val="21160290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3633" y="7420"/>
            <a:ext cx="11642103" cy="1026329"/>
          </a:xfrm>
        </p:spPr>
        <p:txBody>
          <a:bodyPr>
            <a:normAutofit/>
          </a:bodyPr>
          <a:lstStyle/>
          <a:p>
            <a:r>
              <a:rPr lang="en-US" sz="2800" b="1" dirty="0">
                <a:solidFill>
                  <a:schemeClr val="accent2">
                    <a:lumMod val="75000"/>
                  </a:schemeClr>
                </a:solidFill>
              </a:rPr>
              <a:t>PROPOSED WORLD BANK GROUP Strategy - FY18 – FY23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5116" y="520584"/>
            <a:ext cx="6253242" cy="5988027"/>
          </a:xfrm>
        </p:spPr>
        <p:txBody>
          <a:bodyPr>
            <a:normAutofit/>
          </a:bodyPr>
          <a:lstStyle/>
          <a:p>
            <a:endParaRPr lang="en-US" dirty="0"/>
          </a:p>
          <a:p>
            <a:pPr>
              <a:buFont typeface="Wingdings" panose="05000000000000000000" pitchFamily="2" charset="2"/>
              <a:buChar char="§"/>
            </a:pP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/>
              <a:t>		</a:t>
            </a:r>
            <a:endParaRPr lang="en-US" sz="1800" b="1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822622" y="751195"/>
            <a:ext cx="9825058" cy="5988027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Tw Cen MT" panose="020B0602020104020603" pitchFamily="34" charset="0"/>
              <a:buNone/>
            </a:pPr>
            <a:endParaRPr lang="en-US" sz="1800" b="1" dirty="0">
              <a:solidFill>
                <a:schemeClr val="accent1"/>
              </a:solidFill>
            </a:endParaRPr>
          </a:p>
          <a:p>
            <a:pPr marL="0" indent="0">
              <a:buFont typeface="Tw Cen MT" panose="020B0602020104020603" pitchFamily="34" charset="0"/>
              <a:buNone/>
            </a:pPr>
            <a:endParaRPr lang="en-US" sz="1800" b="1" dirty="0">
              <a:solidFill>
                <a:schemeClr val="accent1"/>
              </a:solidFill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1098611" y="1162760"/>
            <a:ext cx="4428632" cy="1920716"/>
            <a:chOff x="2767" y="858513"/>
            <a:chExt cx="2415822" cy="966328"/>
          </a:xfrm>
        </p:grpSpPr>
        <p:sp>
          <p:nvSpPr>
            <p:cNvPr id="9" name="Chevron 8"/>
            <p:cNvSpPr/>
            <p:nvPr/>
          </p:nvSpPr>
          <p:spPr>
            <a:xfrm>
              <a:off x="2767" y="858513"/>
              <a:ext cx="2415822" cy="966328"/>
            </a:xfrm>
            <a:prstGeom prst="chevron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Chevron 4"/>
            <p:cNvSpPr/>
            <p:nvPr/>
          </p:nvSpPr>
          <p:spPr>
            <a:xfrm>
              <a:off x="611681" y="858513"/>
              <a:ext cx="1449494" cy="96632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5400" tIns="12700" rIns="0" bIns="12700" numCol="1" spcCol="1270" anchor="ctr" anchorCtr="0">
              <a:noAutofit/>
            </a:bodyPr>
            <a:lstStyle/>
            <a:p>
              <a:r>
                <a:rPr lang="en-US" sz="2000" b="1" dirty="0">
                  <a:solidFill>
                    <a:schemeClr val="accent2">
                      <a:lumMod val="75000"/>
                    </a:schemeClr>
                  </a:solidFill>
                </a:rPr>
                <a:t>Focus Area 1:</a:t>
              </a:r>
            </a:p>
            <a:p>
              <a:r>
                <a:rPr lang="en-US" sz="2000" b="1" dirty="0"/>
                <a:t>Institutional Strengthening and Efficiency through Improved Governance and Fiscal Stabilization</a:t>
              </a:r>
              <a:endParaRPr lang="en-US" sz="2000" dirty="0"/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1115869" y="3745208"/>
            <a:ext cx="4428632" cy="1920716"/>
            <a:chOff x="2767" y="858513"/>
            <a:chExt cx="2415822" cy="966328"/>
          </a:xfrm>
        </p:grpSpPr>
        <p:sp>
          <p:nvSpPr>
            <p:cNvPr id="13" name="Chevron 12"/>
            <p:cNvSpPr/>
            <p:nvPr/>
          </p:nvSpPr>
          <p:spPr>
            <a:xfrm>
              <a:off x="2767" y="858513"/>
              <a:ext cx="2415822" cy="966328"/>
            </a:xfrm>
            <a:prstGeom prst="chevron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4" name="Chevron 4"/>
            <p:cNvSpPr/>
            <p:nvPr/>
          </p:nvSpPr>
          <p:spPr>
            <a:xfrm>
              <a:off x="611681" y="858513"/>
              <a:ext cx="1449494" cy="96632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5400" tIns="12700" rIns="0" bIns="12700" numCol="1" spcCol="1270" anchor="ctr" anchorCtr="0">
              <a:noAutofit/>
            </a:bodyPr>
            <a:lstStyle/>
            <a:p>
              <a:r>
                <a:rPr lang="en-US" sz="2000" b="1" dirty="0">
                  <a:solidFill>
                    <a:schemeClr val="accent2">
                      <a:lumMod val="75000"/>
                    </a:schemeClr>
                  </a:solidFill>
                </a:rPr>
                <a:t>Focus Area 2:</a:t>
              </a:r>
            </a:p>
            <a:p>
              <a:r>
                <a:rPr lang="en-US" sz="2000" b="1" dirty="0"/>
                <a:t>Delivery of Services to the People through Social Protection, Reconstruction, and Economic Recovery</a:t>
              </a:r>
              <a:endParaRPr lang="en-US" sz="2000" dirty="0"/>
            </a:p>
          </p:txBody>
        </p:sp>
      </p:grpSp>
      <p:sp>
        <p:nvSpPr>
          <p:cNvPr id="15" name="Rectangle 14"/>
          <p:cNvSpPr/>
          <p:nvPr/>
        </p:nvSpPr>
        <p:spPr>
          <a:xfrm>
            <a:off x="5557856" y="3745208"/>
            <a:ext cx="6096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Improve social protection systems</a:t>
            </a:r>
          </a:p>
          <a:p>
            <a:pPr marL="342900" indent="-342900">
              <a:buFont typeface="+mj-lt"/>
              <a:buAutoNum type="arabicPeriod"/>
            </a:pPr>
            <a:r>
              <a:rPr lang="en-US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Support infrastructure reconstruction and public service delivery in conflict-affected areas</a:t>
            </a:r>
          </a:p>
          <a:p>
            <a:pPr marL="342900" indent="-342900">
              <a:buFont typeface="+mj-lt"/>
              <a:buAutoNum type="arabicPeriod"/>
            </a:pPr>
            <a:r>
              <a:rPr lang="en-US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Support economic development of poor and lagging regions</a:t>
            </a:r>
          </a:p>
          <a:p>
            <a:pPr marL="342900" indent="-342900">
              <a:buFont typeface="+mj-lt"/>
              <a:buAutoNum type="arabicPeriod"/>
            </a:pPr>
            <a:r>
              <a:rPr lang="en-US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Improve quality and efficiency of infrastructure service delivery at the subnational level</a:t>
            </a:r>
          </a:p>
        </p:txBody>
      </p:sp>
      <p:sp>
        <p:nvSpPr>
          <p:cNvPr id="16" name="Rectangle 15"/>
          <p:cNvSpPr/>
          <p:nvPr/>
        </p:nvSpPr>
        <p:spPr>
          <a:xfrm>
            <a:off x="5557856" y="1167756"/>
            <a:ext cx="6096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Strengthen government wage expenditure controls</a:t>
            </a:r>
          </a:p>
          <a:p>
            <a:pPr marL="342900" indent="-342900">
              <a:buFont typeface="+mj-lt"/>
              <a:buAutoNum type="arabicPeriod"/>
            </a:pPr>
            <a:r>
              <a:rPr lang="en-US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Support improved efficiency of the energy sector</a:t>
            </a:r>
          </a:p>
          <a:p>
            <a:pPr marL="342900" indent="-342900">
              <a:buFont typeface="+mj-lt"/>
              <a:buAutoNum type="arabicPeriod"/>
            </a:pPr>
            <a:r>
              <a:rPr lang="en-US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Strengthen institutional framework for private sector development</a:t>
            </a:r>
          </a:p>
          <a:p>
            <a:pPr marL="342900" indent="-342900">
              <a:buFont typeface="+mj-lt"/>
              <a:buAutoNum type="arabicPeriod"/>
            </a:pPr>
            <a:r>
              <a:rPr lang="en-US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Improve National Payments System and help implement anti-money laundering laws</a:t>
            </a:r>
          </a:p>
          <a:p>
            <a:pPr marL="342900" indent="-342900">
              <a:buFont typeface="+mj-lt"/>
              <a:buAutoNum type="arabicPeriod"/>
            </a:pPr>
            <a:r>
              <a:rPr lang="en-US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Improve public financial and investment management</a:t>
            </a:r>
          </a:p>
        </p:txBody>
      </p:sp>
    </p:spTree>
    <p:extLst>
      <p:ext uri="{BB962C8B-B14F-4D97-AF65-F5344CB8AC3E}">
        <p14:creationId xmlns:p14="http://schemas.microsoft.com/office/powerpoint/2010/main" val="13094957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3633" y="7420"/>
            <a:ext cx="11642103" cy="1026329"/>
          </a:xfrm>
        </p:spPr>
        <p:txBody>
          <a:bodyPr>
            <a:normAutofit/>
          </a:bodyPr>
          <a:lstStyle/>
          <a:p>
            <a:r>
              <a:rPr lang="en-US" sz="2800" b="1" dirty="0">
                <a:solidFill>
                  <a:schemeClr val="accent2">
                    <a:lumMod val="75000"/>
                  </a:schemeClr>
                </a:solidFill>
              </a:rPr>
              <a:t>PROPOSED WORLD BANK GROUP Strategy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5116" y="520584"/>
            <a:ext cx="6253242" cy="5988027"/>
          </a:xfrm>
        </p:spPr>
        <p:txBody>
          <a:bodyPr>
            <a:normAutofit/>
          </a:bodyPr>
          <a:lstStyle/>
          <a:p>
            <a:endParaRPr lang="en-US" dirty="0"/>
          </a:p>
          <a:p>
            <a:pPr>
              <a:buFont typeface="Wingdings" panose="05000000000000000000" pitchFamily="2" charset="2"/>
              <a:buChar char="§"/>
            </a:pP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/>
              <a:t>		</a:t>
            </a:r>
            <a:endParaRPr lang="en-US" sz="1800" b="1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822622" y="751195"/>
            <a:ext cx="9825058" cy="5988027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Tw Cen MT" panose="020B0602020104020603" pitchFamily="34" charset="0"/>
              <a:buNone/>
            </a:pPr>
            <a:endParaRPr lang="en-US" sz="1800" b="1" dirty="0">
              <a:solidFill>
                <a:schemeClr val="accent1"/>
              </a:solidFill>
            </a:endParaRPr>
          </a:p>
          <a:p>
            <a:pPr marL="0" indent="0">
              <a:buFont typeface="Tw Cen MT" panose="020B0602020104020603" pitchFamily="34" charset="0"/>
              <a:buNone/>
            </a:pPr>
            <a:endParaRPr lang="en-US" sz="1800" b="1" dirty="0">
              <a:solidFill>
                <a:schemeClr val="accent1"/>
              </a:solidFill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895116" y="1036521"/>
            <a:ext cx="4428632" cy="1920716"/>
            <a:chOff x="2767" y="858513"/>
            <a:chExt cx="2415822" cy="966328"/>
          </a:xfrm>
        </p:grpSpPr>
        <p:sp>
          <p:nvSpPr>
            <p:cNvPr id="9" name="Chevron 8"/>
            <p:cNvSpPr/>
            <p:nvPr/>
          </p:nvSpPr>
          <p:spPr>
            <a:xfrm>
              <a:off x="2767" y="858513"/>
              <a:ext cx="2415822" cy="966328"/>
            </a:xfrm>
            <a:prstGeom prst="chevron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Chevron 4"/>
            <p:cNvSpPr/>
            <p:nvPr/>
          </p:nvSpPr>
          <p:spPr>
            <a:xfrm>
              <a:off x="572885" y="858513"/>
              <a:ext cx="1449494" cy="96632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5400" tIns="12700" rIns="0" bIns="12700" numCol="1" spcCol="1270" anchor="ctr" anchorCtr="0">
              <a:noAutofit/>
            </a:bodyPr>
            <a:lstStyle/>
            <a:p>
              <a:r>
                <a:rPr lang="en-US" sz="2000" b="1" dirty="0">
                  <a:solidFill>
                    <a:srgbClr val="FF0000"/>
                  </a:solidFill>
                </a:rPr>
                <a:t>Focus Area 1:</a:t>
              </a:r>
            </a:p>
            <a:p>
              <a:r>
                <a:rPr lang="en-US" sz="2000" b="1" dirty="0"/>
                <a:t>Institutional Strengthening and Efficiency through Improved Governance and Fiscal Stabilization</a:t>
              </a:r>
              <a:endParaRPr lang="en-US" sz="2000" dirty="0"/>
            </a:p>
          </p:txBody>
        </p:sp>
      </p:grpSp>
      <p:sp>
        <p:nvSpPr>
          <p:cNvPr id="15" name="Rectangle 14"/>
          <p:cNvSpPr/>
          <p:nvPr/>
        </p:nvSpPr>
        <p:spPr>
          <a:xfrm>
            <a:off x="5735151" y="3882454"/>
            <a:ext cx="6096000" cy="313932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Examples of support anticipated:</a:t>
            </a:r>
          </a:p>
          <a:p>
            <a:endParaRPr lang="en-US" b="1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Follow on DPF’s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Policy support and de-risking instruments for private sector development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Public Financial Management Investment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Technical Assistance on Doing Business Reforms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Technical assistance in Gas to Power Investment Plans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Technical assistance for reform and development of SME’s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b="1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563490" y="1049252"/>
            <a:ext cx="6096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Strengthen government wage expenditure controls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Support improved efficiency of the energy sector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Strengthen institutional framework for private sector development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Improve National Payments System and help implement anti-money laundering laws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Improve public financial and investment management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b="1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7" name="Down Arrow 16"/>
          <p:cNvSpPr/>
          <p:nvPr/>
        </p:nvSpPr>
        <p:spPr>
          <a:xfrm>
            <a:off x="8423975" y="3187119"/>
            <a:ext cx="375030" cy="6549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799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3633" y="7420"/>
            <a:ext cx="11642103" cy="1026329"/>
          </a:xfrm>
        </p:spPr>
        <p:txBody>
          <a:bodyPr>
            <a:normAutofit/>
          </a:bodyPr>
          <a:lstStyle/>
          <a:p>
            <a:r>
              <a:rPr lang="en-US" sz="2800" b="1" dirty="0">
                <a:solidFill>
                  <a:schemeClr val="accent2">
                    <a:lumMod val="75000"/>
                  </a:schemeClr>
                </a:solidFill>
              </a:rPr>
              <a:t>PROPOSED WORLD BANK GROUP Strategy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5116" y="520584"/>
            <a:ext cx="6253242" cy="5988027"/>
          </a:xfrm>
        </p:spPr>
        <p:txBody>
          <a:bodyPr>
            <a:normAutofit/>
          </a:bodyPr>
          <a:lstStyle/>
          <a:p>
            <a:endParaRPr lang="en-US" dirty="0"/>
          </a:p>
          <a:p>
            <a:pPr>
              <a:buFont typeface="Wingdings" panose="05000000000000000000" pitchFamily="2" charset="2"/>
              <a:buChar char="§"/>
            </a:pP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/>
              <a:t>		</a:t>
            </a:r>
            <a:endParaRPr lang="en-US" sz="1800" b="1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822622" y="751195"/>
            <a:ext cx="9825058" cy="5988027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Tw Cen MT" panose="020B0602020104020603" pitchFamily="34" charset="0"/>
              <a:buNone/>
            </a:pPr>
            <a:endParaRPr lang="en-US" sz="1800" b="1" dirty="0">
              <a:solidFill>
                <a:schemeClr val="accent1"/>
              </a:solidFill>
            </a:endParaRPr>
          </a:p>
          <a:p>
            <a:pPr marL="0" indent="0">
              <a:buFont typeface="Tw Cen MT" panose="020B0602020104020603" pitchFamily="34" charset="0"/>
              <a:buNone/>
            </a:pPr>
            <a:endParaRPr lang="en-US" sz="1800" b="1" dirty="0">
              <a:solidFill>
                <a:schemeClr val="accent1"/>
              </a:solidFill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957699" y="1033749"/>
            <a:ext cx="4428632" cy="1920716"/>
            <a:chOff x="2767" y="858513"/>
            <a:chExt cx="2415822" cy="966328"/>
          </a:xfrm>
        </p:grpSpPr>
        <p:sp>
          <p:nvSpPr>
            <p:cNvPr id="13" name="Chevron 12"/>
            <p:cNvSpPr/>
            <p:nvPr/>
          </p:nvSpPr>
          <p:spPr>
            <a:xfrm>
              <a:off x="2767" y="858513"/>
              <a:ext cx="2415822" cy="966328"/>
            </a:xfrm>
            <a:prstGeom prst="chevron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4" name="Chevron 4"/>
            <p:cNvSpPr/>
            <p:nvPr/>
          </p:nvSpPr>
          <p:spPr>
            <a:xfrm>
              <a:off x="611681" y="858513"/>
              <a:ext cx="1449494" cy="96632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5400" tIns="12700" rIns="0" bIns="12700" numCol="1" spcCol="1270" anchor="ctr" anchorCtr="0">
              <a:noAutofit/>
            </a:bodyPr>
            <a:lstStyle/>
            <a:p>
              <a:r>
                <a:rPr lang="en-US" sz="2000" b="1" dirty="0">
                  <a:solidFill>
                    <a:srgbClr val="FF0000"/>
                  </a:solidFill>
                </a:rPr>
                <a:t>Focus Area 2:</a:t>
              </a:r>
            </a:p>
            <a:p>
              <a:r>
                <a:rPr lang="en-US" sz="2000" b="1" dirty="0"/>
                <a:t>Delivery of Services to the People through Social Protection, Reconstruction, and Economic Recovery</a:t>
              </a:r>
              <a:endParaRPr lang="en-US" sz="2000" dirty="0"/>
            </a:p>
          </p:txBody>
        </p:sp>
      </p:grpSp>
      <p:sp>
        <p:nvSpPr>
          <p:cNvPr id="15" name="Rectangle 14"/>
          <p:cNvSpPr/>
          <p:nvPr/>
        </p:nvSpPr>
        <p:spPr>
          <a:xfrm>
            <a:off x="5580825" y="873704"/>
            <a:ext cx="6096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Improve social protection systems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Support infrastructure reconstruction and public service delivery in conflict-affected areas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Support economic development of poor and lagging regions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Improve quality and efficiency of infrastructure service delivery at the subnational level</a:t>
            </a:r>
          </a:p>
        </p:txBody>
      </p:sp>
      <p:sp>
        <p:nvSpPr>
          <p:cNvPr id="17" name="Rectangle 16"/>
          <p:cNvSpPr/>
          <p:nvPr/>
        </p:nvSpPr>
        <p:spPr>
          <a:xfrm>
            <a:off x="5580825" y="3614364"/>
            <a:ext cx="637451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Examples of support anticipated:</a:t>
            </a:r>
          </a:p>
          <a:p>
            <a:endParaRPr lang="en-US" b="1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Social Fund Project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Emergency Operation for Development Additional Financing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Support for mobilization of reconstruction MDTF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Baghdad Water and Sewerage Investment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Agriculture in Lagging Regions Investment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Customized Poverty Targeting Tools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Technical Assistance on inclusion of conflict affected youth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b="1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b="1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8" name="Down Arrow 17"/>
          <p:cNvSpPr/>
          <p:nvPr/>
        </p:nvSpPr>
        <p:spPr>
          <a:xfrm>
            <a:off x="8330839" y="2945592"/>
            <a:ext cx="375030" cy="6549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5864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32045509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5119</TotalTime>
  <Words>665</Words>
  <Application>Microsoft Office PowerPoint</Application>
  <PresentationFormat>Widescreen</PresentationFormat>
  <Paragraphs>80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6" baseType="lpstr">
      <vt:lpstr>Arial</vt:lpstr>
      <vt:lpstr>Calibri</vt:lpstr>
      <vt:lpstr>Times New Roman</vt:lpstr>
      <vt:lpstr>Tw Cen MT</vt:lpstr>
      <vt:lpstr>Tw Cen MT Condensed</vt:lpstr>
      <vt:lpstr>Wingdings</vt:lpstr>
      <vt:lpstr>Wingdings 3</vt:lpstr>
      <vt:lpstr>Integral</vt:lpstr>
      <vt:lpstr> World Bank Group COUNTRY PARTNERSHIP FRAMEWORK with IRAQ</vt:lpstr>
      <vt:lpstr>LOWER OIL PRICES PRESENT AN OPPORTUNITY for change</vt:lpstr>
      <vt:lpstr>Reconstruction must be inclusive &amp; sustainable</vt:lpstr>
      <vt:lpstr>Women, Youth and the poor are high priority</vt:lpstr>
      <vt:lpstr>PROPOSED WORLD BANK GROUP Strategy - FY18 – FY23</vt:lpstr>
      <vt:lpstr>PROPOSED WORLD BANK GROUP Strategy</vt:lpstr>
      <vt:lpstr>PROPOSED WORLD BANK GROUP Strategy</vt:lpstr>
      <vt:lpstr>Thank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MNCO2 Country Team Meeting</dc:title>
  <dc:creator>Claire Kfouri</dc:creator>
  <cp:lastModifiedBy>Lemya Izzet Ayub</cp:lastModifiedBy>
  <cp:revision>132</cp:revision>
  <dcterms:created xsi:type="dcterms:W3CDTF">2016-12-17T11:41:39Z</dcterms:created>
  <dcterms:modified xsi:type="dcterms:W3CDTF">2017-09-03T12:38:37Z</dcterms:modified>
</cp:coreProperties>
</file>