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Lst>
  <p:notesMasterIdLst>
    <p:notesMasterId r:id="rId43"/>
  </p:notesMasterIdLst>
  <p:sldIdLst>
    <p:sldId id="354" r:id="rId2"/>
    <p:sldId id="426" r:id="rId3"/>
    <p:sldId id="427" r:id="rId4"/>
    <p:sldId id="428" r:id="rId5"/>
    <p:sldId id="429" r:id="rId6"/>
    <p:sldId id="430" r:id="rId7"/>
    <p:sldId id="408" r:id="rId8"/>
    <p:sldId id="337" r:id="rId9"/>
    <p:sldId id="410" r:id="rId10"/>
    <p:sldId id="411" r:id="rId11"/>
    <p:sldId id="431" r:id="rId12"/>
    <p:sldId id="391" r:id="rId13"/>
    <p:sldId id="432" r:id="rId14"/>
    <p:sldId id="434" r:id="rId15"/>
    <p:sldId id="392" r:id="rId16"/>
    <p:sldId id="433" r:id="rId17"/>
    <p:sldId id="435" r:id="rId18"/>
    <p:sldId id="420" r:id="rId19"/>
    <p:sldId id="412" r:id="rId20"/>
    <p:sldId id="413" r:id="rId21"/>
    <p:sldId id="414" r:id="rId22"/>
    <p:sldId id="389" r:id="rId23"/>
    <p:sldId id="390" r:id="rId24"/>
    <p:sldId id="394" r:id="rId25"/>
    <p:sldId id="422" r:id="rId26"/>
    <p:sldId id="421" r:id="rId27"/>
    <p:sldId id="415" r:id="rId28"/>
    <p:sldId id="416" r:id="rId29"/>
    <p:sldId id="417" r:id="rId30"/>
    <p:sldId id="397" r:id="rId31"/>
    <p:sldId id="423" r:id="rId32"/>
    <p:sldId id="436" r:id="rId33"/>
    <p:sldId id="418" r:id="rId34"/>
    <p:sldId id="419" r:id="rId35"/>
    <p:sldId id="372" r:id="rId36"/>
    <p:sldId id="401" r:id="rId37"/>
    <p:sldId id="402" r:id="rId38"/>
    <p:sldId id="424" r:id="rId39"/>
    <p:sldId id="425" r:id="rId40"/>
    <p:sldId id="347" r:id="rId41"/>
    <p:sldId id="345"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D1C"/>
    <a:srgbClr val="548BB7"/>
    <a:srgbClr val="3B698D"/>
    <a:srgbClr val="D1DAE6"/>
    <a:srgbClr val="E9EEF3"/>
    <a:srgbClr val="4F2270"/>
    <a:srgbClr val="6FA6BF"/>
    <a:srgbClr val="D863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0708" autoAdjust="0"/>
  </p:normalViewPr>
  <p:slideViewPr>
    <p:cSldViewPr snapToGrid="0">
      <p:cViewPr varScale="1">
        <p:scale>
          <a:sx n="71" d="100"/>
          <a:sy n="71" d="100"/>
        </p:scale>
        <p:origin x="189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0DBF18-1CC6-4E1F-9A71-C6BACC78E86D}" type="doc">
      <dgm:prSet loTypeId="urn:microsoft.com/office/officeart/2008/layout/VerticalCurvedList" loCatId="list" qsTypeId="urn:microsoft.com/office/officeart/2005/8/quickstyle/simple1" qsCatId="simple" csTypeId="urn:microsoft.com/office/officeart/2005/8/colors/accent2_5" csCatId="accent2" phldr="1"/>
      <dgm:spPr/>
      <dgm:t>
        <a:bodyPr/>
        <a:lstStyle/>
        <a:p>
          <a:endParaRPr lang="en-US"/>
        </a:p>
      </dgm:t>
    </dgm:pt>
    <dgm:pt modelId="{FFDE37AF-5A70-4586-B901-94D43C68207A}">
      <dgm:prSet phldrT="[Text]" custT="1"/>
      <dgm:spPr/>
      <dgm:t>
        <a:bodyPr anchor="ctr"/>
        <a:lstStyle/>
        <a:p>
          <a:pPr algn="r"/>
          <a:r>
            <a:rPr lang="ar-LB" sz="1400" b="1" dirty="0" smtClean="0"/>
            <a:t>قدرة وحدة إدارة المشاريع من حيث الأنظمة البيئية وأنظمة الإدارة الاجتماعية</a:t>
          </a:r>
          <a:endParaRPr lang="en-US" sz="1600" b="1" dirty="0"/>
        </a:p>
      </dgm:t>
    </dgm:pt>
    <dgm:pt modelId="{FC569E01-08DB-4022-A84D-1775E502C03C}" type="sibTrans" cxnId="{04B59831-926B-4735-B53B-C6E9A21DDAF0}">
      <dgm:prSet/>
      <dgm:spPr/>
      <dgm:t>
        <a:bodyPr/>
        <a:lstStyle/>
        <a:p>
          <a:endParaRPr lang="en-US"/>
        </a:p>
      </dgm:t>
    </dgm:pt>
    <dgm:pt modelId="{C348EAC9-744E-47E2-AC08-D2C97777E725}" type="parTrans" cxnId="{04B59831-926B-4735-B53B-C6E9A21DDAF0}">
      <dgm:prSet/>
      <dgm:spPr/>
      <dgm:t>
        <a:bodyPr/>
        <a:lstStyle/>
        <a:p>
          <a:endParaRPr lang="en-US"/>
        </a:p>
      </dgm:t>
    </dgm:pt>
    <dgm:pt modelId="{BA0D3B60-39E5-476A-809B-C4DF15D70968}">
      <dgm:prSet phldrT="[Text]" custT="1"/>
      <dgm:spPr/>
      <dgm:t>
        <a:bodyPr anchor="ctr"/>
        <a:lstStyle/>
        <a:p>
          <a:pPr algn="r" rtl="1"/>
          <a:r>
            <a:rPr lang="ar-LB" sz="1400" b="1" dirty="0" smtClean="0"/>
            <a:t>وضع خطة عمل لإدارة المخاطر الاجتماعية</a:t>
          </a:r>
          <a:endParaRPr lang="en-US" sz="1600" b="1" dirty="0"/>
        </a:p>
      </dgm:t>
    </dgm:pt>
    <dgm:pt modelId="{1D9FDAAC-14E3-4E22-9DE6-3891CAC9F6E0}" type="sibTrans" cxnId="{6A327E0C-C59D-4E1D-8956-A42441CED512}">
      <dgm:prSet/>
      <dgm:spPr/>
      <dgm:t>
        <a:bodyPr/>
        <a:lstStyle/>
        <a:p>
          <a:endParaRPr lang="en-US"/>
        </a:p>
      </dgm:t>
    </dgm:pt>
    <dgm:pt modelId="{794D1476-1E11-4436-B374-6B7EBF0CE296}" type="parTrans" cxnId="{6A327E0C-C59D-4E1D-8956-A42441CED512}">
      <dgm:prSet/>
      <dgm:spPr/>
      <dgm:t>
        <a:bodyPr/>
        <a:lstStyle/>
        <a:p>
          <a:endParaRPr lang="en-US"/>
        </a:p>
      </dgm:t>
    </dgm:pt>
    <dgm:pt modelId="{502EDF86-A511-4F79-AC1D-FCD9BA23A957}">
      <dgm:prSet phldrT="[Text]" custT="1"/>
      <dgm:spPr/>
      <dgm:t>
        <a:bodyPr/>
        <a:lstStyle/>
        <a:p>
          <a:pPr algn="r" rtl="1"/>
          <a:r>
            <a:rPr lang="ar-LB" sz="1600" b="1" dirty="0" smtClean="0"/>
            <a:t>الشفافية بشأن قواعد البرنامج ونطاقه وأنشطة التواصل ضمن أنشطته:</a:t>
          </a:r>
          <a:endParaRPr lang="en-US" sz="1600" b="1" dirty="0"/>
        </a:p>
      </dgm:t>
    </dgm:pt>
    <dgm:pt modelId="{A88F63E7-330B-4D6C-9260-F75461E4F3FE}" type="sibTrans" cxnId="{DED1DA4B-AC10-4CA2-ADCE-ED6699C3782B}">
      <dgm:prSet/>
      <dgm:spPr/>
      <dgm:t>
        <a:bodyPr/>
        <a:lstStyle/>
        <a:p>
          <a:endParaRPr lang="en-US"/>
        </a:p>
      </dgm:t>
    </dgm:pt>
    <dgm:pt modelId="{0020D5A6-8121-4788-B8E8-53B359B91735}" type="parTrans" cxnId="{DED1DA4B-AC10-4CA2-ADCE-ED6699C3782B}">
      <dgm:prSet/>
      <dgm:spPr/>
      <dgm:t>
        <a:bodyPr/>
        <a:lstStyle/>
        <a:p>
          <a:endParaRPr lang="en-US"/>
        </a:p>
      </dgm:t>
    </dgm:pt>
    <dgm:pt modelId="{011BDDC3-3847-487F-A712-57CA73655E46}">
      <dgm:prSet phldrT="[Text]" custT="1"/>
      <dgm:spPr/>
      <dgm:t>
        <a:bodyPr anchor="ctr"/>
        <a:lstStyle/>
        <a:p>
          <a:pPr algn="r" rtl="1"/>
          <a:r>
            <a:rPr lang="ar-LB" sz="1600" b="1" dirty="0" smtClean="0"/>
            <a:t>وضع نطام لرفع المظالم</a:t>
          </a:r>
          <a:endParaRPr lang="en-US" sz="1600" b="1" dirty="0"/>
        </a:p>
      </dgm:t>
    </dgm:pt>
    <dgm:pt modelId="{4365D5DB-E0F8-408D-A5DE-A1CFC8DE5E06}" type="sibTrans" cxnId="{424D0B70-BAD3-4D8E-A462-144CCE964FC4}">
      <dgm:prSet/>
      <dgm:spPr/>
      <dgm:t>
        <a:bodyPr/>
        <a:lstStyle/>
        <a:p>
          <a:endParaRPr lang="en-US"/>
        </a:p>
      </dgm:t>
    </dgm:pt>
    <dgm:pt modelId="{9AC34F41-4D7E-4CBE-9599-0301120FE681}" type="parTrans" cxnId="{424D0B70-BAD3-4D8E-A462-144CCE964FC4}">
      <dgm:prSet/>
      <dgm:spPr/>
      <dgm:t>
        <a:bodyPr/>
        <a:lstStyle/>
        <a:p>
          <a:endParaRPr lang="en-US"/>
        </a:p>
      </dgm:t>
    </dgm:pt>
    <dgm:pt modelId="{0A825F5F-219D-42D8-9F35-5D4E524707AC}">
      <dgm:prSet phldrT="[Text]" custT="1"/>
      <dgm:spPr/>
      <dgm:t>
        <a:bodyPr anchor="ctr"/>
        <a:lstStyle/>
        <a:p>
          <a:pPr algn="l" rtl="1"/>
          <a:r>
            <a:rPr lang="ar-LB" sz="1400" dirty="0" smtClean="0"/>
            <a:t>تعزيز القنوات الموجودة وإنشاء قنوات تكميلية لمعالجة التمييز والبلطجة والمضايقات</a:t>
          </a:r>
          <a:endParaRPr lang="en-US" sz="1400" dirty="0"/>
        </a:p>
      </dgm:t>
    </dgm:pt>
    <dgm:pt modelId="{BC741A53-171B-4B68-9E48-E38C18F7F370}" type="parTrans" cxnId="{6565E5A5-0CEA-4C5B-940A-23304596E7DF}">
      <dgm:prSet/>
      <dgm:spPr/>
    </dgm:pt>
    <dgm:pt modelId="{A6664CFA-82D2-42D3-B19F-EAA2A1B5E36B}" type="sibTrans" cxnId="{6565E5A5-0CEA-4C5B-940A-23304596E7DF}">
      <dgm:prSet/>
      <dgm:spPr/>
    </dgm:pt>
    <dgm:pt modelId="{0D409F14-80C8-4E13-B429-1568DC629403}">
      <dgm:prSet/>
      <dgm:spPr/>
      <dgm:t>
        <a:bodyPr/>
        <a:lstStyle/>
        <a:p>
          <a:pPr algn="r" rtl="1"/>
          <a:r>
            <a:rPr lang="ar-LB" sz="1600" b="0" dirty="0" smtClean="0"/>
            <a:t>نشر المعلومات بشكل منتظم حول البرنامج والخدمات والحقوق وأنظمة رفع المظالم.</a:t>
          </a:r>
          <a:endParaRPr lang="en-US" sz="1600" b="0" dirty="0"/>
        </a:p>
      </dgm:t>
    </dgm:pt>
    <dgm:pt modelId="{776FBE33-7750-43B3-9F7F-89C749D006C4}" type="parTrans" cxnId="{58A38DD4-C29E-48D5-A4E0-7157273B7BD2}">
      <dgm:prSet/>
      <dgm:spPr/>
    </dgm:pt>
    <dgm:pt modelId="{CF690788-08B5-4717-85DC-AEB21203BF60}" type="sibTrans" cxnId="{58A38DD4-C29E-48D5-A4E0-7157273B7BD2}">
      <dgm:prSet/>
      <dgm:spPr/>
    </dgm:pt>
    <dgm:pt modelId="{8CDC3772-1F7B-446D-9D5B-B729D4D39BC1}">
      <dgm:prSet phldrT="[Text]" custT="1"/>
      <dgm:spPr/>
      <dgm:t>
        <a:bodyPr anchor="ctr"/>
        <a:lstStyle/>
        <a:p>
          <a:pPr algn="r" rtl="1"/>
          <a:r>
            <a:rPr lang="ar-LB" sz="1400" dirty="0" smtClean="0"/>
            <a:t>وضع إرشادات وسياسات لتحسين البيئات الآمنة</a:t>
          </a:r>
          <a:endParaRPr lang="en-US" sz="1400" dirty="0"/>
        </a:p>
      </dgm:t>
    </dgm:pt>
    <dgm:pt modelId="{F1DF116A-8C53-4FE0-BFBF-33FF3BFED7D6}" type="parTrans" cxnId="{5253224D-CB08-4406-BC7C-0151EDB6258E}">
      <dgm:prSet/>
      <dgm:spPr/>
    </dgm:pt>
    <dgm:pt modelId="{1803DEED-64A4-4305-BB09-73D8B7BBE9B8}" type="sibTrans" cxnId="{5253224D-CB08-4406-BC7C-0151EDB6258E}">
      <dgm:prSet/>
      <dgm:spPr/>
    </dgm:pt>
    <dgm:pt modelId="{6EDFB2FB-69B2-4946-A1F6-B09A26E15D65}">
      <dgm:prSet phldrT="[Text]" custT="1"/>
      <dgm:spPr/>
      <dgm:t>
        <a:bodyPr anchor="ctr"/>
        <a:lstStyle/>
        <a:p>
          <a:pPr algn="r" rtl="1"/>
          <a:r>
            <a:rPr lang="ar-LB" sz="1400" dirty="0" smtClean="0"/>
            <a:t>وضع إجراءات تشغيلية معيارية وتوزيع المهام</a:t>
          </a:r>
          <a:endParaRPr lang="en-US" sz="1400" dirty="0"/>
        </a:p>
      </dgm:t>
    </dgm:pt>
    <dgm:pt modelId="{78A83A00-262E-4773-9B6A-B04DE4825FD1}" type="parTrans" cxnId="{13580859-4C7E-4DA5-AF57-320491518580}">
      <dgm:prSet/>
      <dgm:spPr/>
    </dgm:pt>
    <dgm:pt modelId="{49D693EC-4BE6-4F45-89D4-5546052DCA3F}" type="sibTrans" cxnId="{13580859-4C7E-4DA5-AF57-320491518580}">
      <dgm:prSet/>
      <dgm:spPr/>
    </dgm:pt>
    <dgm:pt modelId="{0242DB5C-D2BC-4AC6-B880-D830367E7DB1}" type="pres">
      <dgm:prSet presAssocID="{AC0DBF18-1CC6-4E1F-9A71-C6BACC78E86D}" presName="Name0" presStyleCnt="0">
        <dgm:presLayoutVars>
          <dgm:chMax val="7"/>
          <dgm:chPref val="7"/>
          <dgm:dir/>
        </dgm:presLayoutVars>
      </dgm:prSet>
      <dgm:spPr/>
      <dgm:t>
        <a:bodyPr/>
        <a:lstStyle/>
        <a:p>
          <a:endParaRPr lang="en-US"/>
        </a:p>
      </dgm:t>
    </dgm:pt>
    <dgm:pt modelId="{E473BF92-4545-4615-B92D-F972F79AA2D8}" type="pres">
      <dgm:prSet presAssocID="{AC0DBF18-1CC6-4E1F-9A71-C6BACC78E86D}" presName="Name1" presStyleCnt="0"/>
      <dgm:spPr/>
      <dgm:t>
        <a:bodyPr/>
        <a:lstStyle/>
        <a:p>
          <a:endParaRPr lang="en-US"/>
        </a:p>
      </dgm:t>
    </dgm:pt>
    <dgm:pt modelId="{C13D42AC-2FF7-4D23-8109-BC80348EAF4C}" type="pres">
      <dgm:prSet presAssocID="{AC0DBF18-1CC6-4E1F-9A71-C6BACC78E86D}" presName="cycle" presStyleCnt="0"/>
      <dgm:spPr/>
      <dgm:t>
        <a:bodyPr/>
        <a:lstStyle/>
        <a:p>
          <a:endParaRPr lang="en-US"/>
        </a:p>
      </dgm:t>
    </dgm:pt>
    <dgm:pt modelId="{8EDE38AF-6DE1-4367-BE5A-09D7AB2676AC}" type="pres">
      <dgm:prSet presAssocID="{AC0DBF18-1CC6-4E1F-9A71-C6BACC78E86D}" presName="srcNode" presStyleLbl="node1" presStyleIdx="0" presStyleCnt="4"/>
      <dgm:spPr/>
      <dgm:t>
        <a:bodyPr/>
        <a:lstStyle/>
        <a:p>
          <a:endParaRPr lang="en-US"/>
        </a:p>
      </dgm:t>
    </dgm:pt>
    <dgm:pt modelId="{3E81B909-4A90-445F-A609-BB9F68F02DB5}" type="pres">
      <dgm:prSet presAssocID="{AC0DBF18-1CC6-4E1F-9A71-C6BACC78E86D}" presName="conn" presStyleLbl="parChTrans1D2" presStyleIdx="0" presStyleCnt="1"/>
      <dgm:spPr/>
      <dgm:t>
        <a:bodyPr/>
        <a:lstStyle/>
        <a:p>
          <a:endParaRPr lang="en-US"/>
        </a:p>
      </dgm:t>
    </dgm:pt>
    <dgm:pt modelId="{B1F74FD3-C1CF-4E0F-B6F0-2EDDF13355CA}" type="pres">
      <dgm:prSet presAssocID="{AC0DBF18-1CC6-4E1F-9A71-C6BACC78E86D}" presName="extraNode" presStyleLbl="node1" presStyleIdx="0" presStyleCnt="4"/>
      <dgm:spPr/>
      <dgm:t>
        <a:bodyPr/>
        <a:lstStyle/>
        <a:p>
          <a:endParaRPr lang="en-US"/>
        </a:p>
      </dgm:t>
    </dgm:pt>
    <dgm:pt modelId="{969799AF-903F-49DE-AC1E-6BB5872F124A}" type="pres">
      <dgm:prSet presAssocID="{AC0DBF18-1CC6-4E1F-9A71-C6BACC78E86D}" presName="dstNode" presStyleLbl="node1" presStyleIdx="0" presStyleCnt="4"/>
      <dgm:spPr/>
      <dgm:t>
        <a:bodyPr/>
        <a:lstStyle/>
        <a:p>
          <a:endParaRPr lang="en-US"/>
        </a:p>
      </dgm:t>
    </dgm:pt>
    <dgm:pt modelId="{41CA5AAE-3825-4F58-BF1A-C24CC9128C4A}" type="pres">
      <dgm:prSet presAssocID="{011BDDC3-3847-487F-A712-57CA73655E46}" presName="text_1" presStyleLbl="node1" presStyleIdx="0" presStyleCnt="4" custScaleY="131950">
        <dgm:presLayoutVars>
          <dgm:bulletEnabled val="1"/>
        </dgm:presLayoutVars>
      </dgm:prSet>
      <dgm:spPr/>
      <dgm:t>
        <a:bodyPr/>
        <a:lstStyle/>
        <a:p>
          <a:endParaRPr lang="en-US"/>
        </a:p>
      </dgm:t>
    </dgm:pt>
    <dgm:pt modelId="{0E208305-7B1E-4C57-BA72-161D90297C0A}" type="pres">
      <dgm:prSet presAssocID="{011BDDC3-3847-487F-A712-57CA73655E46}" presName="accent_1" presStyleCnt="0"/>
      <dgm:spPr/>
      <dgm:t>
        <a:bodyPr/>
        <a:lstStyle/>
        <a:p>
          <a:endParaRPr lang="en-US"/>
        </a:p>
      </dgm:t>
    </dgm:pt>
    <dgm:pt modelId="{D060BF30-8E59-4C81-BFD0-A98CFFF556D6}" type="pres">
      <dgm:prSet presAssocID="{011BDDC3-3847-487F-A712-57CA73655E46}" presName="accentRepeatNode" presStyleLbl="solidFgAcc1" presStyleIdx="0" presStyleCnt="4"/>
      <dgm:spPr/>
      <dgm:t>
        <a:bodyPr/>
        <a:lstStyle/>
        <a:p>
          <a:endParaRPr lang="en-US"/>
        </a:p>
      </dgm:t>
    </dgm:pt>
    <dgm:pt modelId="{712DF4EE-FC29-448A-9AFE-C63283FB5BBD}" type="pres">
      <dgm:prSet presAssocID="{502EDF86-A511-4F79-AC1D-FCD9BA23A957}" presName="text_2" presStyleLbl="node1" presStyleIdx="1" presStyleCnt="4" custScaleY="131950">
        <dgm:presLayoutVars>
          <dgm:bulletEnabled val="1"/>
        </dgm:presLayoutVars>
      </dgm:prSet>
      <dgm:spPr/>
      <dgm:t>
        <a:bodyPr/>
        <a:lstStyle/>
        <a:p>
          <a:endParaRPr lang="en-US"/>
        </a:p>
      </dgm:t>
    </dgm:pt>
    <dgm:pt modelId="{0F1B003C-F21C-4879-BD7E-03B69469CDBC}" type="pres">
      <dgm:prSet presAssocID="{502EDF86-A511-4F79-AC1D-FCD9BA23A957}" presName="accent_2" presStyleCnt="0"/>
      <dgm:spPr/>
      <dgm:t>
        <a:bodyPr/>
        <a:lstStyle/>
        <a:p>
          <a:endParaRPr lang="en-US"/>
        </a:p>
      </dgm:t>
    </dgm:pt>
    <dgm:pt modelId="{F04D372A-E6E1-4312-AD9E-59666CC0549D}" type="pres">
      <dgm:prSet presAssocID="{502EDF86-A511-4F79-AC1D-FCD9BA23A957}" presName="accentRepeatNode" presStyleLbl="solidFgAcc1" presStyleIdx="1" presStyleCnt="4"/>
      <dgm:spPr/>
      <dgm:t>
        <a:bodyPr/>
        <a:lstStyle/>
        <a:p>
          <a:endParaRPr lang="en-US"/>
        </a:p>
      </dgm:t>
    </dgm:pt>
    <dgm:pt modelId="{46FCC296-0881-4B36-9E58-2B168188087B}" type="pres">
      <dgm:prSet presAssocID="{BA0D3B60-39E5-476A-809B-C4DF15D70968}" presName="text_3" presStyleLbl="node1" presStyleIdx="2" presStyleCnt="4" custScaleY="131950">
        <dgm:presLayoutVars>
          <dgm:bulletEnabled val="1"/>
        </dgm:presLayoutVars>
      </dgm:prSet>
      <dgm:spPr/>
      <dgm:t>
        <a:bodyPr/>
        <a:lstStyle/>
        <a:p>
          <a:endParaRPr lang="en-US"/>
        </a:p>
      </dgm:t>
    </dgm:pt>
    <dgm:pt modelId="{DB251406-87FF-41BB-A1CE-AE1857186EBC}" type="pres">
      <dgm:prSet presAssocID="{BA0D3B60-39E5-476A-809B-C4DF15D70968}" presName="accent_3" presStyleCnt="0"/>
      <dgm:spPr/>
      <dgm:t>
        <a:bodyPr/>
        <a:lstStyle/>
        <a:p>
          <a:endParaRPr lang="en-US"/>
        </a:p>
      </dgm:t>
    </dgm:pt>
    <dgm:pt modelId="{F9C3FE9B-778A-4F35-9B06-6B9804E91468}" type="pres">
      <dgm:prSet presAssocID="{BA0D3B60-39E5-476A-809B-C4DF15D70968}" presName="accentRepeatNode" presStyleLbl="solidFgAcc1" presStyleIdx="2" presStyleCnt="4"/>
      <dgm:spPr/>
      <dgm:t>
        <a:bodyPr/>
        <a:lstStyle/>
        <a:p>
          <a:endParaRPr lang="en-US"/>
        </a:p>
      </dgm:t>
    </dgm:pt>
    <dgm:pt modelId="{4A1D3AE4-7441-4262-8138-A19EDC65852C}" type="pres">
      <dgm:prSet presAssocID="{FFDE37AF-5A70-4586-B901-94D43C68207A}" presName="text_4" presStyleLbl="node1" presStyleIdx="3" presStyleCnt="4" custScaleY="153773">
        <dgm:presLayoutVars>
          <dgm:bulletEnabled val="1"/>
        </dgm:presLayoutVars>
      </dgm:prSet>
      <dgm:spPr/>
      <dgm:t>
        <a:bodyPr/>
        <a:lstStyle/>
        <a:p>
          <a:endParaRPr lang="en-US"/>
        </a:p>
      </dgm:t>
    </dgm:pt>
    <dgm:pt modelId="{458F66A9-6406-4403-A37A-1C7A49412E3F}" type="pres">
      <dgm:prSet presAssocID="{FFDE37AF-5A70-4586-B901-94D43C68207A}" presName="accent_4" presStyleCnt="0"/>
      <dgm:spPr/>
      <dgm:t>
        <a:bodyPr/>
        <a:lstStyle/>
        <a:p>
          <a:endParaRPr lang="en-US"/>
        </a:p>
      </dgm:t>
    </dgm:pt>
    <dgm:pt modelId="{3884A5F6-C821-4897-839A-B17FB2E78494}" type="pres">
      <dgm:prSet presAssocID="{FFDE37AF-5A70-4586-B901-94D43C68207A}" presName="accentRepeatNode" presStyleLbl="solidFgAcc1" presStyleIdx="3" presStyleCnt="4" custScaleX="111959" custScaleY="116849"/>
      <dgm:spPr/>
      <dgm:t>
        <a:bodyPr/>
        <a:lstStyle/>
        <a:p>
          <a:endParaRPr lang="en-US"/>
        </a:p>
      </dgm:t>
    </dgm:pt>
  </dgm:ptLst>
  <dgm:cxnLst>
    <dgm:cxn modelId="{B1C3F12C-CA4C-472A-8DFF-325B3CDB111D}" type="presOf" srcId="{0D409F14-80C8-4E13-B429-1568DC629403}" destId="{712DF4EE-FC29-448A-9AFE-C63283FB5BBD}" srcOrd="0" destOrd="1" presId="urn:microsoft.com/office/officeart/2008/layout/VerticalCurvedList"/>
    <dgm:cxn modelId="{3222B71E-5F5A-45CB-88A5-21414B6953A6}" type="presOf" srcId="{0A825F5F-219D-42D8-9F35-5D4E524707AC}" destId="{41CA5AAE-3825-4F58-BF1A-C24CC9128C4A}" srcOrd="0" destOrd="1" presId="urn:microsoft.com/office/officeart/2008/layout/VerticalCurvedList"/>
    <dgm:cxn modelId="{58A38DD4-C29E-48D5-A4E0-7157273B7BD2}" srcId="{502EDF86-A511-4F79-AC1D-FCD9BA23A957}" destId="{0D409F14-80C8-4E13-B429-1568DC629403}" srcOrd="0" destOrd="0" parTransId="{776FBE33-7750-43B3-9F7F-89C749D006C4}" sibTransId="{CF690788-08B5-4717-85DC-AEB21203BF60}"/>
    <dgm:cxn modelId="{8B2410BE-07F0-4564-AF39-F2CAF9ACA60E}" type="presOf" srcId="{011BDDC3-3847-487F-A712-57CA73655E46}" destId="{41CA5AAE-3825-4F58-BF1A-C24CC9128C4A}" srcOrd="0" destOrd="0" presId="urn:microsoft.com/office/officeart/2008/layout/VerticalCurvedList"/>
    <dgm:cxn modelId="{04B59831-926B-4735-B53B-C6E9A21DDAF0}" srcId="{AC0DBF18-1CC6-4E1F-9A71-C6BACC78E86D}" destId="{FFDE37AF-5A70-4586-B901-94D43C68207A}" srcOrd="3" destOrd="0" parTransId="{C348EAC9-744E-47E2-AC08-D2C97777E725}" sibTransId="{FC569E01-08DB-4022-A84D-1775E502C03C}"/>
    <dgm:cxn modelId="{F5E978C9-F83C-463F-95FA-E040878638F4}" type="presOf" srcId="{FFDE37AF-5A70-4586-B901-94D43C68207A}" destId="{4A1D3AE4-7441-4262-8138-A19EDC65852C}" srcOrd="0" destOrd="0" presId="urn:microsoft.com/office/officeart/2008/layout/VerticalCurvedList"/>
    <dgm:cxn modelId="{21D99504-6387-48ED-A811-CE471D36D412}" type="presOf" srcId="{8CDC3772-1F7B-446D-9D5B-B729D4D39BC1}" destId="{46FCC296-0881-4B36-9E58-2B168188087B}" srcOrd="0" destOrd="1" presId="urn:microsoft.com/office/officeart/2008/layout/VerticalCurvedList"/>
    <dgm:cxn modelId="{593F14FD-2DF8-4031-8BD2-5153F8137B16}" type="presOf" srcId="{A6664CFA-82D2-42D3-B19F-EAA2A1B5E36B}" destId="{3E81B909-4A90-445F-A609-BB9F68F02DB5}" srcOrd="0" destOrd="0" presId="urn:microsoft.com/office/officeart/2008/layout/VerticalCurvedList"/>
    <dgm:cxn modelId="{13580859-4C7E-4DA5-AF57-320491518580}" srcId="{FFDE37AF-5A70-4586-B901-94D43C68207A}" destId="{6EDFB2FB-69B2-4946-A1F6-B09A26E15D65}" srcOrd="0" destOrd="0" parTransId="{78A83A00-262E-4773-9B6A-B04DE4825FD1}" sibTransId="{49D693EC-4BE6-4F45-89D4-5546052DCA3F}"/>
    <dgm:cxn modelId="{6A327E0C-C59D-4E1D-8956-A42441CED512}" srcId="{AC0DBF18-1CC6-4E1F-9A71-C6BACC78E86D}" destId="{BA0D3B60-39E5-476A-809B-C4DF15D70968}" srcOrd="2" destOrd="0" parTransId="{794D1476-1E11-4436-B374-6B7EBF0CE296}" sibTransId="{1D9FDAAC-14E3-4E22-9DE6-3891CAC9F6E0}"/>
    <dgm:cxn modelId="{5A4C1FED-D97B-4835-809F-C1D7775B29BB}" type="presOf" srcId="{AC0DBF18-1CC6-4E1F-9A71-C6BACC78E86D}" destId="{0242DB5C-D2BC-4AC6-B880-D830367E7DB1}" srcOrd="0" destOrd="0" presId="urn:microsoft.com/office/officeart/2008/layout/VerticalCurvedList"/>
    <dgm:cxn modelId="{5253224D-CB08-4406-BC7C-0151EDB6258E}" srcId="{BA0D3B60-39E5-476A-809B-C4DF15D70968}" destId="{8CDC3772-1F7B-446D-9D5B-B729D4D39BC1}" srcOrd="0" destOrd="0" parTransId="{F1DF116A-8C53-4FE0-BFBF-33FF3BFED7D6}" sibTransId="{1803DEED-64A4-4305-BB09-73D8B7BBE9B8}"/>
    <dgm:cxn modelId="{DED1DA4B-AC10-4CA2-ADCE-ED6699C3782B}" srcId="{AC0DBF18-1CC6-4E1F-9A71-C6BACC78E86D}" destId="{502EDF86-A511-4F79-AC1D-FCD9BA23A957}" srcOrd="1" destOrd="0" parTransId="{0020D5A6-8121-4788-B8E8-53B359B91735}" sibTransId="{A88F63E7-330B-4D6C-9260-F75461E4F3FE}"/>
    <dgm:cxn modelId="{2ABB25FD-DD52-44EA-8FA5-E4D13807569F}" type="presOf" srcId="{BA0D3B60-39E5-476A-809B-C4DF15D70968}" destId="{46FCC296-0881-4B36-9E58-2B168188087B}" srcOrd="0" destOrd="0" presId="urn:microsoft.com/office/officeart/2008/layout/VerticalCurvedList"/>
    <dgm:cxn modelId="{053F9A57-59AE-48A7-B51D-6852F1840E16}" type="presOf" srcId="{502EDF86-A511-4F79-AC1D-FCD9BA23A957}" destId="{712DF4EE-FC29-448A-9AFE-C63283FB5BBD}" srcOrd="0" destOrd="0" presId="urn:microsoft.com/office/officeart/2008/layout/VerticalCurvedList"/>
    <dgm:cxn modelId="{6565E5A5-0CEA-4C5B-940A-23304596E7DF}" srcId="{011BDDC3-3847-487F-A712-57CA73655E46}" destId="{0A825F5F-219D-42D8-9F35-5D4E524707AC}" srcOrd="0" destOrd="0" parTransId="{BC741A53-171B-4B68-9E48-E38C18F7F370}" sibTransId="{A6664CFA-82D2-42D3-B19F-EAA2A1B5E36B}"/>
    <dgm:cxn modelId="{9EEB8F86-935B-424E-A466-D9D7463B6AD4}" type="presOf" srcId="{6EDFB2FB-69B2-4946-A1F6-B09A26E15D65}" destId="{4A1D3AE4-7441-4262-8138-A19EDC65852C}" srcOrd="0" destOrd="1" presId="urn:microsoft.com/office/officeart/2008/layout/VerticalCurvedList"/>
    <dgm:cxn modelId="{424D0B70-BAD3-4D8E-A462-144CCE964FC4}" srcId="{AC0DBF18-1CC6-4E1F-9A71-C6BACC78E86D}" destId="{011BDDC3-3847-487F-A712-57CA73655E46}" srcOrd="0" destOrd="0" parTransId="{9AC34F41-4D7E-4CBE-9599-0301120FE681}" sibTransId="{4365D5DB-E0F8-408D-A5DE-A1CFC8DE5E06}"/>
    <dgm:cxn modelId="{7029D78A-C27A-4181-80CD-C734D26E7298}" type="presParOf" srcId="{0242DB5C-D2BC-4AC6-B880-D830367E7DB1}" destId="{E473BF92-4545-4615-B92D-F972F79AA2D8}" srcOrd="0" destOrd="0" presId="urn:microsoft.com/office/officeart/2008/layout/VerticalCurvedList"/>
    <dgm:cxn modelId="{5CF13429-9728-404F-A441-8E0C2E331131}" type="presParOf" srcId="{E473BF92-4545-4615-B92D-F972F79AA2D8}" destId="{C13D42AC-2FF7-4D23-8109-BC80348EAF4C}" srcOrd="0" destOrd="0" presId="urn:microsoft.com/office/officeart/2008/layout/VerticalCurvedList"/>
    <dgm:cxn modelId="{122C8D26-EDA9-4279-9114-46D8A98E582C}" type="presParOf" srcId="{C13D42AC-2FF7-4D23-8109-BC80348EAF4C}" destId="{8EDE38AF-6DE1-4367-BE5A-09D7AB2676AC}" srcOrd="0" destOrd="0" presId="urn:microsoft.com/office/officeart/2008/layout/VerticalCurvedList"/>
    <dgm:cxn modelId="{3178ED6F-C442-419E-A2B9-F5EB6BB5FBB9}" type="presParOf" srcId="{C13D42AC-2FF7-4D23-8109-BC80348EAF4C}" destId="{3E81B909-4A90-445F-A609-BB9F68F02DB5}" srcOrd="1" destOrd="0" presId="urn:microsoft.com/office/officeart/2008/layout/VerticalCurvedList"/>
    <dgm:cxn modelId="{1A225CDB-38B6-4B67-98B8-646B10732920}" type="presParOf" srcId="{C13D42AC-2FF7-4D23-8109-BC80348EAF4C}" destId="{B1F74FD3-C1CF-4E0F-B6F0-2EDDF13355CA}" srcOrd="2" destOrd="0" presId="urn:microsoft.com/office/officeart/2008/layout/VerticalCurvedList"/>
    <dgm:cxn modelId="{CAB231C0-5C39-4D14-851C-0F0B5274FBF4}" type="presParOf" srcId="{C13D42AC-2FF7-4D23-8109-BC80348EAF4C}" destId="{969799AF-903F-49DE-AC1E-6BB5872F124A}" srcOrd="3" destOrd="0" presId="urn:microsoft.com/office/officeart/2008/layout/VerticalCurvedList"/>
    <dgm:cxn modelId="{2B57D36C-E838-4045-BD05-E8B42F6F9BD9}" type="presParOf" srcId="{E473BF92-4545-4615-B92D-F972F79AA2D8}" destId="{41CA5AAE-3825-4F58-BF1A-C24CC9128C4A}" srcOrd="1" destOrd="0" presId="urn:microsoft.com/office/officeart/2008/layout/VerticalCurvedList"/>
    <dgm:cxn modelId="{05A31C67-9AF0-4531-BB9C-D7F47539304F}" type="presParOf" srcId="{E473BF92-4545-4615-B92D-F972F79AA2D8}" destId="{0E208305-7B1E-4C57-BA72-161D90297C0A}" srcOrd="2" destOrd="0" presId="urn:microsoft.com/office/officeart/2008/layout/VerticalCurvedList"/>
    <dgm:cxn modelId="{4C77A60F-C898-45A9-91D2-B42A2B9DED0F}" type="presParOf" srcId="{0E208305-7B1E-4C57-BA72-161D90297C0A}" destId="{D060BF30-8E59-4C81-BFD0-A98CFFF556D6}" srcOrd="0" destOrd="0" presId="urn:microsoft.com/office/officeart/2008/layout/VerticalCurvedList"/>
    <dgm:cxn modelId="{A03D4313-0CCA-4F71-90F3-E4A10D52DF93}" type="presParOf" srcId="{E473BF92-4545-4615-B92D-F972F79AA2D8}" destId="{712DF4EE-FC29-448A-9AFE-C63283FB5BBD}" srcOrd="3" destOrd="0" presId="urn:microsoft.com/office/officeart/2008/layout/VerticalCurvedList"/>
    <dgm:cxn modelId="{E1F0D66C-0BB2-4B9E-A63D-5A4AE491606B}" type="presParOf" srcId="{E473BF92-4545-4615-B92D-F972F79AA2D8}" destId="{0F1B003C-F21C-4879-BD7E-03B69469CDBC}" srcOrd="4" destOrd="0" presId="urn:microsoft.com/office/officeart/2008/layout/VerticalCurvedList"/>
    <dgm:cxn modelId="{685DD108-02CA-4BC0-B4C3-CDCA78D8E980}" type="presParOf" srcId="{0F1B003C-F21C-4879-BD7E-03B69469CDBC}" destId="{F04D372A-E6E1-4312-AD9E-59666CC0549D}" srcOrd="0" destOrd="0" presId="urn:microsoft.com/office/officeart/2008/layout/VerticalCurvedList"/>
    <dgm:cxn modelId="{4F3A9F54-BD3C-4031-A394-B53F06DAC072}" type="presParOf" srcId="{E473BF92-4545-4615-B92D-F972F79AA2D8}" destId="{46FCC296-0881-4B36-9E58-2B168188087B}" srcOrd="5" destOrd="0" presId="urn:microsoft.com/office/officeart/2008/layout/VerticalCurvedList"/>
    <dgm:cxn modelId="{31B6EFED-A679-4F49-8E77-E6688D9795C8}" type="presParOf" srcId="{E473BF92-4545-4615-B92D-F972F79AA2D8}" destId="{DB251406-87FF-41BB-A1CE-AE1857186EBC}" srcOrd="6" destOrd="0" presId="urn:microsoft.com/office/officeart/2008/layout/VerticalCurvedList"/>
    <dgm:cxn modelId="{72FF10F8-716B-413B-9F88-5D1BECAE1B43}" type="presParOf" srcId="{DB251406-87FF-41BB-A1CE-AE1857186EBC}" destId="{F9C3FE9B-778A-4F35-9B06-6B9804E91468}" srcOrd="0" destOrd="0" presId="urn:microsoft.com/office/officeart/2008/layout/VerticalCurvedList"/>
    <dgm:cxn modelId="{1E2D04C9-6128-4A70-8856-E8020B901E28}" type="presParOf" srcId="{E473BF92-4545-4615-B92D-F972F79AA2D8}" destId="{4A1D3AE4-7441-4262-8138-A19EDC65852C}" srcOrd="7" destOrd="0" presId="urn:microsoft.com/office/officeart/2008/layout/VerticalCurvedList"/>
    <dgm:cxn modelId="{817AE0DE-8C05-4428-BA2B-1FFBE31DA25B}" type="presParOf" srcId="{E473BF92-4545-4615-B92D-F972F79AA2D8}" destId="{458F66A9-6406-4403-A37A-1C7A49412E3F}" srcOrd="8" destOrd="0" presId="urn:microsoft.com/office/officeart/2008/layout/VerticalCurvedList"/>
    <dgm:cxn modelId="{E05BFFCB-7A3E-4BE9-B7E4-2F3224D5877A}" type="presParOf" srcId="{458F66A9-6406-4403-A37A-1C7A49412E3F}" destId="{3884A5F6-C821-4897-839A-B17FB2E78494}"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81B909-4A90-445F-A609-BB9F68F02DB5}">
      <dsp:nvSpPr>
        <dsp:cNvPr id="0" name=""/>
        <dsp:cNvSpPr/>
      </dsp:nvSpPr>
      <dsp:spPr>
        <a:xfrm>
          <a:off x="-7185479" y="-1102994"/>
          <a:ext cx="8587354" cy="8587354"/>
        </a:xfrm>
        <a:prstGeom prst="blockArc">
          <a:avLst>
            <a:gd name="adj1" fmla="val 18900000"/>
            <a:gd name="adj2" fmla="val 2700000"/>
            <a:gd name="adj3" fmla="val 252"/>
          </a:avLst>
        </a:prstGeom>
        <a:noFill/>
        <a:ln w="1905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CA5AAE-3825-4F58-BF1A-C24CC9128C4A}">
      <dsp:nvSpPr>
        <dsp:cNvPr id="0" name=""/>
        <dsp:cNvSpPr/>
      </dsp:nvSpPr>
      <dsp:spPr>
        <a:xfrm>
          <a:off x="748050" y="333771"/>
          <a:ext cx="5656036" cy="1295365"/>
        </a:xfrm>
        <a:prstGeom prst="rect">
          <a:avLst/>
        </a:prstGeom>
        <a:solidFill>
          <a:schemeClr val="accent2">
            <a:alpha val="9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9232" tIns="40640" rIns="40640" bIns="40640" numCol="1" spcCol="1270" anchor="ctr" anchorCtr="0">
          <a:noAutofit/>
        </a:bodyPr>
        <a:lstStyle/>
        <a:p>
          <a:pPr lvl="0" algn="r" defTabSz="711200" rtl="1">
            <a:lnSpc>
              <a:spcPct val="90000"/>
            </a:lnSpc>
            <a:spcBef>
              <a:spcPct val="0"/>
            </a:spcBef>
            <a:spcAft>
              <a:spcPct val="35000"/>
            </a:spcAft>
          </a:pPr>
          <a:r>
            <a:rPr lang="ar-LB" sz="1600" b="1" kern="1200" dirty="0" smtClean="0"/>
            <a:t>وضع نطام لرفع المظالم</a:t>
          </a:r>
          <a:endParaRPr lang="en-US" sz="1600" b="1" kern="1200" dirty="0"/>
        </a:p>
        <a:p>
          <a:pPr marL="114300" lvl="1" indent="-114300" algn="l" defTabSz="622300" rtl="1">
            <a:lnSpc>
              <a:spcPct val="90000"/>
            </a:lnSpc>
            <a:spcBef>
              <a:spcPct val="0"/>
            </a:spcBef>
            <a:spcAft>
              <a:spcPct val="15000"/>
            </a:spcAft>
            <a:buChar char="••"/>
          </a:pPr>
          <a:r>
            <a:rPr lang="ar-LB" sz="1400" kern="1200" dirty="0" smtClean="0"/>
            <a:t>تعزيز القنوات الموجودة وإنشاء قنوات تكميلية لمعالجة التمييز والبلطجة والمضايقات</a:t>
          </a:r>
          <a:endParaRPr lang="en-US" sz="1400" kern="1200" dirty="0"/>
        </a:p>
      </dsp:txBody>
      <dsp:txXfrm>
        <a:off x="748050" y="333771"/>
        <a:ext cx="5656036" cy="1295365"/>
      </dsp:txXfrm>
    </dsp:sp>
    <dsp:sp modelId="{D060BF30-8E59-4C81-BFD0-A98CFFF556D6}">
      <dsp:nvSpPr>
        <dsp:cNvPr id="0" name=""/>
        <dsp:cNvSpPr/>
      </dsp:nvSpPr>
      <dsp:spPr>
        <a:xfrm>
          <a:off x="134482" y="367885"/>
          <a:ext cx="1227136" cy="1227136"/>
        </a:xfrm>
        <a:prstGeom prst="ellipse">
          <a:avLst/>
        </a:prstGeom>
        <a:solidFill>
          <a:schemeClr val="lt1">
            <a:hueOff val="0"/>
            <a:satOff val="0"/>
            <a:lumOff val="0"/>
            <a:alphaOff val="0"/>
          </a:schemeClr>
        </a:solidFill>
        <a:ln w="1905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12DF4EE-FC29-448A-9AFE-C63283FB5BBD}">
      <dsp:nvSpPr>
        <dsp:cNvPr id="0" name=""/>
        <dsp:cNvSpPr/>
      </dsp:nvSpPr>
      <dsp:spPr>
        <a:xfrm>
          <a:off x="1310887" y="1806590"/>
          <a:ext cx="5093200" cy="1295365"/>
        </a:xfrm>
        <a:prstGeom prst="rect">
          <a:avLst/>
        </a:prstGeom>
        <a:solidFill>
          <a:schemeClr val="accent2">
            <a:alpha val="90000"/>
            <a:hueOff val="0"/>
            <a:satOff val="0"/>
            <a:lumOff val="0"/>
            <a:alphaOff val="-13333"/>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9232" tIns="40640" rIns="40640" bIns="40640" numCol="1" spcCol="1270" anchor="t" anchorCtr="0">
          <a:noAutofit/>
        </a:bodyPr>
        <a:lstStyle/>
        <a:p>
          <a:pPr lvl="0" algn="r" defTabSz="711200" rtl="1">
            <a:lnSpc>
              <a:spcPct val="90000"/>
            </a:lnSpc>
            <a:spcBef>
              <a:spcPct val="0"/>
            </a:spcBef>
            <a:spcAft>
              <a:spcPct val="35000"/>
            </a:spcAft>
          </a:pPr>
          <a:r>
            <a:rPr lang="ar-LB" sz="1600" b="1" kern="1200" dirty="0" smtClean="0"/>
            <a:t>الشفافية بشأن قواعد البرنامج ونطاقه وأنشطة التواصل ضمن أنشطته:</a:t>
          </a:r>
          <a:endParaRPr lang="en-US" sz="1600" b="1" kern="1200" dirty="0"/>
        </a:p>
        <a:p>
          <a:pPr marL="171450" lvl="1" indent="-171450" algn="r" defTabSz="711200" rtl="1">
            <a:lnSpc>
              <a:spcPct val="90000"/>
            </a:lnSpc>
            <a:spcBef>
              <a:spcPct val="0"/>
            </a:spcBef>
            <a:spcAft>
              <a:spcPct val="15000"/>
            </a:spcAft>
            <a:buChar char="••"/>
          </a:pPr>
          <a:r>
            <a:rPr lang="ar-LB" sz="1600" b="0" kern="1200" dirty="0" smtClean="0"/>
            <a:t>نشر المعلومات بشكل منتظم حول البرنامج والخدمات والحقوق وأنظمة رفع المظالم.</a:t>
          </a:r>
          <a:endParaRPr lang="en-US" sz="1600" b="0" kern="1200" dirty="0"/>
        </a:p>
      </dsp:txBody>
      <dsp:txXfrm>
        <a:off x="1310887" y="1806590"/>
        <a:ext cx="5093200" cy="1295365"/>
      </dsp:txXfrm>
    </dsp:sp>
    <dsp:sp modelId="{F04D372A-E6E1-4312-AD9E-59666CC0549D}">
      <dsp:nvSpPr>
        <dsp:cNvPr id="0" name=""/>
        <dsp:cNvSpPr/>
      </dsp:nvSpPr>
      <dsp:spPr>
        <a:xfrm>
          <a:off x="697319" y="1840704"/>
          <a:ext cx="1227136" cy="1227136"/>
        </a:xfrm>
        <a:prstGeom prst="ellipse">
          <a:avLst/>
        </a:prstGeom>
        <a:solidFill>
          <a:schemeClr val="lt1">
            <a:hueOff val="0"/>
            <a:satOff val="0"/>
            <a:lumOff val="0"/>
            <a:alphaOff val="0"/>
          </a:schemeClr>
        </a:solidFill>
        <a:ln w="19050" cap="flat" cmpd="sng" algn="ctr">
          <a:solidFill>
            <a:schemeClr val="accent2">
              <a:alpha val="90000"/>
              <a:hueOff val="0"/>
              <a:satOff val="0"/>
              <a:lumOff val="0"/>
              <a:alphaOff val="-13333"/>
            </a:schemeClr>
          </a:solidFill>
          <a:prstDash val="solid"/>
        </a:ln>
        <a:effectLst/>
      </dsp:spPr>
      <dsp:style>
        <a:lnRef idx="2">
          <a:scrgbClr r="0" g="0" b="0"/>
        </a:lnRef>
        <a:fillRef idx="1">
          <a:scrgbClr r="0" g="0" b="0"/>
        </a:fillRef>
        <a:effectRef idx="0">
          <a:scrgbClr r="0" g="0" b="0"/>
        </a:effectRef>
        <a:fontRef idx="minor"/>
      </dsp:style>
    </dsp:sp>
    <dsp:sp modelId="{46FCC296-0881-4B36-9E58-2B168188087B}">
      <dsp:nvSpPr>
        <dsp:cNvPr id="0" name=""/>
        <dsp:cNvSpPr/>
      </dsp:nvSpPr>
      <dsp:spPr>
        <a:xfrm>
          <a:off x="1310887" y="3279409"/>
          <a:ext cx="5093200" cy="1295365"/>
        </a:xfrm>
        <a:prstGeom prst="rect">
          <a:avLst/>
        </a:prstGeom>
        <a:solidFill>
          <a:schemeClr val="accent2">
            <a:alpha val="90000"/>
            <a:hueOff val="0"/>
            <a:satOff val="0"/>
            <a:lumOff val="0"/>
            <a:alphaOff val="-26667"/>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9232" tIns="35560" rIns="35560" bIns="35560" numCol="1" spcCol="1270" anchor="ctr" anchorCtr="0">
          <a:noAutofit/>
        </a:bodyPr>
        <a:lstStyle/>
        <a:p>
          <a:pPr lvl="0" algn="r" defTabSz="622300" rtl="1">
            <a:lnSpc>
              <a:spcPct val="90000"/>
            </a:lnSpc>
            <a:spcBef>
              <a:spcPct val="0"/>
            </a:spcBef>
            <a:spcAft>
              <a:spcPct val="35000"/>
            </a:spcAft>
          </a:pPr>
          <a:r>
            <a:rPr lang="ar-LB" sz="1400" b="1" kern="1200" dirty="0" smtClean="0"/>
            <a:t>وضع خطة عمل لإدارة المخاطر الاجتماعية</a:t>
          </a:r>
          <a:endParaRPr lang="en-US" sz="1600" b="1" kern="1200" dirty="0"/>
        </a:p>
        <a:p>
          <a:pPr marL="114300" lvl="1" indent="-114300" algn="r" defTabSz="622300" rtl="1">
            <a:lnSpc>
              <a:spcPct val="90000"/>
            </a:lnSpc>
            <a:spcBef>
              <a:spcPct val="0"/>
            </a:spcBef>
            <a:spcAft>
              <a:spcPct val="15000"/>
            </a:spcAft>
            <a:buChar char="••"/>
          </a:pPr>
          <a:r>
            <a:rPr lang="ar-LB" sz="1400" kern="1200" dirty="0" smtClean="0"/>
            <a:t>وضع إرشادات وسياسات لتحسين البيئات الآمنة</a:t>
          </a:r>
          <a:endParaRPr lang="en-US" sz="1400" kern="1200" dirty="0"/>
        </a:p>
      </dsp:txBody>
      <dsp:txXfrm>
        <a:off x="1310887" y="3279409"/>
        <a:ext cx="5093200" cy="1295365"/>
      </dsp:txXfrm>
    </dsp:sp>
    <dsp:sp modelId="{F9C3FE9B-778A-4F35-9B06-6B9804E91468}">
      <dsp:nvSpPr>
        <dsp:cNvPr id="0" name=""/>
        <dsp:cNvSpPr/>
      </dsp:nvSpPr>
      <dsp:spPr>
        <a:xfrm>
          <a:off x="697319" y="3313523"/>
          <a:ext cx="1227136" cy="1227136"/>
        </a:xfrm>
        <a:prstGeom prst="ellipse">
          <a:avLst/>
        </a:prstGeom>
        <a:solidFill>
          <a:schemeClr val="lt1">
            <a:hueOff val="0"/>
            <a:satOff val="0"/>
            <a:lumOff val="0"/>
            <a:alphaOff val="0"/>
          </a:schemeClr>
        </a:solidFill>
        <a:ln w="19050" cap="flat" cmpd="sng" algn="ctr">
          <a:solidFill>
            <a:schemeClr val="accent2">
              <a:alpha val="90000"/>
              <a:hueOff val="0"/>
              <a:satOff val="0"/>
              <a:lumOff val="0"/>
              <a:alphaOff val="-26667"/>
            </a:schemeClr>
          </a:solidFill>
          <a:prstDash val="solid"/>
        </a:ln>
        <a:effectLst/>
      </dsp:spPr>
      <dsp:style>
        <a:lnRef idx="2">
          <a:scrgbClr r="0" g="0" b="0"/>
        </a:lnRef>
        <a:fillRef idx="1">
          <a:scrgbClr r="0" g="0" b="0"/>
        </a:fillRef>
        <a:effectRef idx="0">
          <a:scrgbClr r="0" g="0" b="0"/>
        </a:effectRef>
        <a:fontRef idx="minor"/>
      </dsp:style>
    </dsp:sp>
    <dsp:sp modelId="{4A1D3AE4-7441-4262-8138-A19EDC65852C}">
      <dsp:nvSpPr>
        <dsp:cNvPr id="0" name=""/>
        <dsp:cNvSpPr/>
      </dsp:nvSpPr>
      <dsp:spPr>
        <a:xfrm>
          <a:off x="748050" y="4645109"/>
          <a:ext cx="5656036" cy="1509603"/>
        </a:xfrm>
        <a:prstGeom prst="rect">
          <a:avLst/>
        </a:prstGeom>
        <a:solidFill>
          <a:schemeClr val="accent2">
            <a:alpha val="90000"/>
            <a:hueOff val="0"/>
            <a:satOff val="0"/>
            <a:lumOff val="0"/>
            <a:alphaOff val="-4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9232" tIns="35560" rIns="35560" bIns="35560" numCol="1" spcCol="1270" anchor="ctr" anchorCtr="0">
          <a:noAutofit/>
        </a:bodyPr>
        <a:lstStyle/>
        <a:p>
          <a:pPr lvl="0" algn="r" defTabSz="622300">
            <a:lnSpc>
              <a:spcPct val="90000"/>
            </a:lnSpc>
            <a:spcBef>
              <a:spcPct val="0"/>
            </a:spcBef>
            <a:spcAft>
              <a:spcPct val="35000"/>
            </a:spcAft>
          </a:pPr>
          <a:r>
            <a:rPr lang="ar-LB" sz="1400" b="1" kern="1200" dirty="0" smtClean="0"/>
            <a:t>قدرة وحدة إدارة المشاريع من حيث الأنظمة البيئية وأنظمة الإدارة الاجتماعية</a:t>
          </a:r>
          <a:endParaRPr lang="en-US" sz="1600" b="1" kern="1200" dirty="0"/>
        </a:p>
        <a:p>
          <a:pPr marL="114300" lvl="1" indent="-114300" algn="r" defTabSz="622300" rtl="1">
            <a:lnSpc>
              <a:spcPct val="90000"/>
            </a:lnSpc>
            <a:spcBef>
              <a:spcPct val="0"/>
            </a:spcBef>
            <a:spcAft>
              <a:spcPct val="15000"/>
            </a:spcAft>
            <a:buChar char="••"/>
          </a:pPr>
          <a:r>
            <a:rPr lang="ar-LB" sz="1400" kern="1200" dirty="0" smtClean="0"/>
            <a:t>وضع إجراءات تشغيلية معيارية وتوزيع المهام</a:t>
          </a:r>
          <a:endParaRPr lang="en-US" sz="1400" kern="1200" dirty="0"/>
        </a:p>
      </dsp:txBody>
      <dsp:txXfrm>
        <a:off x="748050" y="4645109"/>
        <a:ext cx="5656036" cy="1509603"/>
      </dsp:txXfrm>
    </dsp:sp>
    <dsp:sp modelId="{3884A5F6-C821-4897-839A-B17FB2E78494}">
      <dsp:nvSpPr>
        <dsp:cNvPr id="0" name=""/>
        <dsp:cNvSpPr/>
      </dsp:nvSpPr>
      <dsp:spPr>
        <a:xfrm>
          <a:off x="61106" y="4682962"/>
          <a:ext cx="1373889" cy="1433896"/>
        </a:xfrm>
        <a:prstGeom prst="ellipse">
          <a:avLst/>
        </a:prstGeom>
        <a:solidFill>
          <a:schemeClr val="lt1">
            <a:hueOff val="0"/>
            <a:satOff val="0"/>
            <a:lumOff val="0"/>
            <a:alphaOff val="0"/>
          </a:schemeClr>
        </a:solidFill>
        <a:ln w="19050" cap="flat" cmpd="sng" algn="ctr">
          <a:solidFill>
            <a:schemeClr val="accent2">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A762C0-D0C8-4A23-B789-AE1FB73A694F}" type="datetimeFigureOut">
              <a:rPr lang="en-US" smtClean="0"/>
              <a:t>4/20/2016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9FEC5F-D4A2-463B-8972-991D661A36C0}" type="slidenum">
              <a:rPr lang="en-US" smtClean="0"/>
              <a:t>‹#›</a:t>
            </a:fld>
            <a:endParaRPr lang="en-US"/>
          </a:p>
        </p:txBody>
      </p:sp>
    </p:spTree>
    <p:extLst>
      <p:ext uri="{BB962C8B-B14F-4D97-AF65-F5344CB8AC3E}">
        <p14:creationId xmlns:p14="http://schemas.microsoft.com/office/powerpoint/2010/main" val="2087115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75" y="692150"/>
            <a:ext cx="4616450" cy="346233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2B6E9D-2AC5-44A3-B3A4-DA3AF4D0A5B3}"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6887412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impacts of the program will depend on the processes put in place during project implementation. First, impacts will depend on how different geographic areas and social groups are targeted, and whether targeting happens in a manner that is transparent and based on clear criteria, such as poverty or vulnerability, and not (solely) on refugee/non-refugee status. Selection of education sector employees, and in particular teachers, also needs to be done in a way that is transparent and based on clear criteria, since these jobs lead to stable incomes, and are therefore a scarce resource in Lebanon. Impacts will also depend on the program’s ability to reach its objectives: the ability of the project to improve the quality and relevance of education for the vulnerable will determine whether poverty and inequality decrease, as well as whether employment prospects for young people improve in the long run. In addition, the specific support provided to refugee populations, and whether this support allows them to be more economically mobile and self-sufficient can also impact the reduction in vulnerability of this population in the medium-long term.</a:t>
            </a:r>
          </a:p>
          <a:p>
            <a:r>
              <a:rPr lang="en-US" dirty="0" smtClean="0"/>
              <a:t>More specifically, the program also needs to choose whether to address some key social issues through the education system. For example, early marriage, child labor, and begging could be reduced through educational activities. Activities could also be put in place to address issues such as bullying and discrimination in schools. Creative ways could also be found the encourage interaction between different social groups in Lebanese society, not only host-refugee interactions. However, the specific ways that these potential activities are implemented are just as important as the activities themselves: activities need to be implemented in such a way as to respect specific cultures and priorities of different social groups; need to be led by well-qualified individuals; and need to address problems as specifically manifested in a context. This means that community engagement and input into the design of activities is essential. </a:t>
            </a:r>
          </a:p>
          <a:p>
            <a:endParaRPr lang="en-US" dirty="0"/>
          </a:p>
        </p:txBody>
      </p:sp>
      <p:sp>
        <p:nvSpPr>
          <p:cNvPr id="4" name="Slide Number Placeholder 3"/>
          <p:cNvSpPr>
            <a:spLocks noGrp="1"/>
          </p:cNvSpPr>
          <p:nvPr>
            <p:ph type="sldNum" sz="quarter" idx="10"/>
          </p:nvPr>
        </p:nvSpPr>
        <p:spPr/>
        <p:txBody>
          <a:bodyPr/>
          <a:lstStyle/>
          <a:p>
            <a:fld id="{229FEC5F-D4A2-463B-8972-991D661A36C0}" type="slidenum">
              <a:rPr lang="en-US" smtClean="0"/>
              <a:pPr/>
              <a:t>17</a:t>
            </a:fld>
            <a:endParaRPr lang="en-US"/>
          </a:p>
        </p:txBody>
      </p:sp>
    </p:spTree>
    <p:extLst>
      <p:ext uri="{BB962C8B-B14F-4D97-AF65-F5344CB8AC3E}">
        <p14:creationId xmlns:p14="http://schemas.microsoft.com/office/powerpoint/2010/main" val="27331076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LB" dirty="0" smtClean="0">
                <a:solidFill>
                  <a:srgbClr val="000000"/>
                </a:solidFill>
                <a:latin typeface="Cambria" panose="02040503050406030204" pitchFamily="18" charset="0"/>
                <a:cs typeface="Times New Roman" panose="02020603050405020304" pitchFamily="18" charset="0"/>
              </a:rPr>
              <a:t>تم اختيار العمليات ذات الأولوية بناءً على (1) قدرة المشاريع على التحسين (2) الأثر المحتمل على أنظمة</a:t>
            </a:r>
            <a:r>
              <a:rPr lang="ar-LB" baseline="0" dirty="0" smtClean="0">
                <a:solidFill>
                  <a:srgbClr val="000000"/>
                </a:solidFill>
                <a:latin typeface="Cambria" panose="02040503050406030204" pitchFamily="18" charset="0"/>
                <a:cs typeface="Times New Roman" panose="02020603050405020304" pitchFamily="18" charset="0"/>
              </a:rPr>
              <a:t> البلاد لمزيد من الاستدامة؛ و(3) قدرة مجموعة من المستفيدين على توفير الآراء طوال فترة تنفيذ المشاريع.</a:t>
            </a:r>
            <a:endParaRPr lang="en-US" dirty="0" smtClean="0"/>
          </a:p>
          <a:p>
            <a:endParaRPr lang="en-US" dirty="0"/>
          </a:p>
        </p:txBody>
      </p:sp>
      <p:sp>
        <p:nvSpPr>
          <p:cNvPr id="4" name="Slide Number Placeholder 3"/>
          <p:cNvSpPr>
            <a:spLocks noGrp="1"/>
          </p:cNvSpPr>
          <p:nvPr>
            <p:ph type="sldNum" sz="quarter" idx="10"/>
          </p:nvPr>
        </p:nvSpPr>
        <p:spPr/>
        <p:txBody>
          <a:bodyPr/>
          <a:lstStyle/>
          <a:p>
            <a:fld id="{229FEC5F-D4A2-463B-8972-991D661A36C0}" type="slidenum">
              <a:rPr lang="en-US" smtClean="0"/>
              <a:pPr/>
              <a:t>19</a:t>
            </a:fld>
            <a:endParaRPr lang="en-US"/>
          </a:p>
        </p:txBody>
      </p:sp>
    </p:spTree>
    <p:extLst>
      <p:ext uri="{BB962C8B-B14F-4D97-AF65-F5344CB8AC3E}">
        <p14:creationId xmlns:p14="http://schemas.microsoft.com/office/powerpoint/2010/main" val="27949388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LB" dirty="0" smtClean="0">
                <a:solidFill>
                  <a:srgbClr val="000000"/>
                </a:solidFill>
                <a:latin typeface="Cambria" panose="02040503050406030204" pitchFamily="18" charset="0"/>
                <a:cs typeface="Times New Roman" panose="02020603050405020304" pitchFamily="18" charset="0"/>
              </a:rPr>
              <a:t>تم اختيار العمليات ذات الأولوية بناءً على (1) قدرة المشاريع على التحسين (2) الأثر المحتمل على أنظمة</a:t>
            </a:r>
            <a:r>
              <a:rPr lang="ar-LB" baseline="0" dirty="0" smtClean="0">
                <a:solidFill>
                  <a:srgbClr val="000000"/>
                </a:solidFill>
                <a:latin typeface="Cambria" panose="02040503050406030204" pitchFamily="18" charset="0"/>
                <a:cs typeface="Times New Roman" panose="02020603050405020304" pitchFamily="18" charset="0"/>
              </a:rPr>
              <a:t> البلاد لمزيد من الاستدامة؛ و(3) قدرة مجموعة من المستفيدين على توفير الآراء طوال فترة تنفيذ المشاريع.</a:t>
            </a:r>
            <a:endParaRPr lang="en-US" dirty="0" smtClean="0"/>
          </a:p>
          <a:p>
            <a:endParaRPr lang="en-US" dirty="0"/>
          </a:p>
        </p:txBody>
      </p:sp>
      <p:sp>
        <p:nvSpPr>
          <p:cNvPr id="4" name="Slide Number Placeholder 3"/>
          <p:cNvSpPr>
            <a:spLocks noGrp="1"/>
          </p:cNvSpPr>
          <p:nvPr>
            <p:ph type="sldNum" sz="quarter" idx="10"/>
          </p:nvPr>
        </p:nvSpPr>
        <p:spPr/>
        <p:txBody>
          <a:bodyPr/>
          <a:lstStyle/>
          <a:p>
            <a:fld id="{229FEC5F-D4A2-463B-8972-991D661A36C0}" type="slidenum">
              <a:rPr lang="en-US" smtClean="0"/>
              <a:pPr/>
              <a:t>20</a:t>
            </a:fld>
            <a:endParaRPr lang="en-US"/>
          </a:p>
        </p:txBody>
      </p:sp>
    </p:spTree>
    <p:extLst>
      <p:ext uri="{BB962C8B-B14F-4D97-AF65-F5344CB8AC3E}">
        <p14:creationId xmlns:p14="http://schemas.microsoft.com/office/powerpoint/2010/main" val="15803995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LB" dirty="0" smtClean="0">
                <a:solidFill>
                  <a:srgbClr val="000000"/>
                </a:solidFill>
                <a:latin typeface="Cambria" panose="02040503050406030204" pitchFamily="18" charset="0"/>
                <a:cs typeface="Times New Roman" panose="02020603050405020304" pitchFamily="18" charset="0"/>
              </a:rPr>
              <a:t>تم اختيار العمليات ذات الأولوية بناءً على (1) قدرة المشاريع على التحسين (2) الأثر المحتمل على أنظمة</a:t>
            </a:r>
            <a:r>
              <a:rPr lang="ar-LB" baseline="0" dirty="0" smtClean="0">
                <a:solidFill>
                  <a:srgbClr val="000000"/>
                </a:solidFill>
                <a:latin typeface="Cambria" panose="02040503050406030204" pitchFamily="18" charset="0"/>
                <a:cs typeface="Times New Roman" panose="02020603050405020304" pitchFamily="18" charset="0"/>
              </a:rPr>
              <a:t> البلاد لمزيد من الاستدامة؛ و(3) قدرة مجموعة من المستفيدين على توفير الآراء طوال فترة تنفيذ المشاريع.</a:t>
            </a:r>
            <a:endParaRPr lang="en-US" dirty="0" smtClean="0"/>
          </a:p>
          <a:p>
            <a:endParaRPr lang="en-US" dirty="0"/>
          </a:p>
        </p:txBody>
      </p:sp>
      <p:sp>
        <p:nvSpPr>
          <p:cNvPr id="4" name="Slide Number Placeholder 3"/>
          <p:cNvSpPr>
            <a:spLocks noGrp="1"/>
          </p:cNvSpPr>
          <p:nvPr>
            <p:ph type="sldNum" sz="quarter" idx="10"/>
          </p:nvPr>
        </p:nvSpPr>
        <p:spPr/>
        <p:txBody>
          <a:bodyPr/>
          <a:lstStyle/>
          <a:p>
            <a:fld id="{229FEC5F-D4A2-463B-8972-991D661A36C0}" type="slidenum">
              <a:rPr lang="en-US" smtClean="0"/>
              <a:pPr/>
              <a:t>21</a:t>
            </a:fld>
            <a:endParaRPr lang="en-US"/>
          </a:p>
        </p:txBody>
      </p:sp>
    </p:spTree>
    <p:extLst>
      <p:ext uri="{BB962C8B-B14F-4D97-AF65-F5344CB8AC3E}">
        <p14:creationId xmlns:p14="http://schemas.microsoft.com/office/powerpoint/2010/main" val="33982405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LB" dirty="0" smtClean="0">
                <a:solidFill>
                  <a:srgbClr val="000000"/>
                </a:solidFill>
                <a:latin typeface="Cambria" panose="02040503050406030204" pitchFamily="18" charset="0"/>
                <a:cs typeface="Times New Roman" panose="02020603050405020304" pitchFamily="18" charset="0"/>
              </a:rPr>
              <a:t>تم اختيار العمليات ذات الأولوية بناءً على (1) قدرة المشاريع على التحسين (2) الأثر المحتمل على أنظمة</a:t>
            </a:r>
            <a:r>
              <a:rPr lang="ar-LB" baseline="0" dirty="0" smtClean="0">
                <a:solidFill>
                  <a:srgbClr val="000000"/>
                </a:solidFill>
                <a:latin typeface="Cambria" panose="02040503050406030204" pitchFamily="18" charset="0"/>
                <a:cs typeface="Times New Roman" panose="02020603050405020304" pitchFamily="18" charset="0"/>
              </a:rPr>
              <a:t> البلاد لمزيد من الاستدامة؛ و(3) قدرة مجموعة من المستفيدين على توفير الآراء طوال فترة تنفيذ المشاريع.</a:t>
            </a:r>
            <a:endParaRPr lang="en-US" dirty="0" smtClean="0"/>
          </a:p>
          <a:p>
            <a:endParaRPr lang="en-US" dirty="0"/>
          </a:p>
        </p:txBody>
      </p:sp>
      <p:sp>
        <p:nvSpPr>
          <p:cNvPr id="4" name="Slide Number Placeholder 3"/>
          <p:cNvSpPr>
            <a:spLocks noGrp="1"/>
          </p:cNvSpPr>
          <p:nvPr>
            <p:ph type="sldNum" sz="quarter" idx="10"/>
          </p:nvPr>
        </p:nvSpPr>
        <p:spPr/>
        <p:txBody>
          <a:bodyPr/>
          <a:lstStyle/>
          <a:p>
            <a:fld id="{229FEC5F-D4A2-463B-8972-991D661A36C0}" type="slidenum">
              <a:rPr lang="en-US" smtClean="0"/>
              <a:t>22</a:t>
            </a:fld>
            <a:endParaRPr lang="en-US"/>
          </a:p>
        </p:txBody>
      </p:sp>
    </p:spTree>
    <p:extLst>
      <p:ext uri="{BB962C8B-B14F-4D97-AF65-F5344CB8AC3E}">
        <p14:creationId xmlns:p14="http://schemas.microsoft.com/office/powerpoint/2010/main" val="18052197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LB" dirty="0" smtClean="0">
                <a:solidFill>
                  <a:srgbClr val="000000"/>
                </a:solidFill>
                <a:latin typeface="Cambria" panose="02040503050406030204" pitchFamily="18" charset="0"/>
                <a:cs typeface="Times New Roman" panose="02020603050405020304" pitchFamily="18" charset="0"/>
              </a:rPr>
              <a:t>تم اختيار العمليات ذات الأولوية بناءً على (1) قدرة المشاريع على التحسين (2) الأثر المحتمل على أنظمة</a:t>
            </a:r>
            <a:r>
              <a:rPr lang="ar-LB" baseline="0" dirty="0" smtClean="0">
                <a:solidFill>
                  <a:srgbClr val="000000"/>
                </a:solidFill>
                <a:latin typeface="Cambria" panose="02040503050406030204" pitchFamily="18" charset="0"/>
                <a:cs typeface="Times New Roman" panose="02020603050405020304" pitchFamily="18" charset="0"/>
              </a:rPr>
              <a:t> البلاد لمزيد من الاستدامة؛ و(3) قدرة مجموعة من المستفيدين على توفير الآراء طوال فترة تنفيذ المشاريع.</a:t>
            </a:r>
            <a:endParaRPr lang="en-US" dirty="0" smtClean="0"/>
          </a:p>
          <a:p>
            <a:endParaRPr lang="en-US" dirty="0"/>
          </a:p>
        </p:txBody>
      </p:sp>
      <p:sp>
        <p:nvSpPr>
          <p:cNvPr id="4" name="Slide Number Placeholder 3"/>
          <p:cNvSpPr>
            <a:spLocks noGrp="1"/>
          </p:cNvSpPr>
          <p:nvPr>
            <p:ph type="sldNum" sz="quarter" idx="10"/>
          </p:nvPr>
        </p:nvSpPr>
        <p:spPr/>
        <p:txBody>
          <a:bodyPr/>
          <a:lstStyle/>
          <a:p>
            <a:fld id="{229FEC5F-D4A2-463B-8972-991D661A36C0}" type="slidenum">
              <a:rPr lang="en-US" smtClean="0"/>
              <a:t>23</a:t>
            </a:fld>
            <a:endParaRPr lang="en-US"/>
          </a:p>
        </p:txBody>
      </p:sp>
    </p:spTree>
    <p:extLst>
      <p:ext uri="{BB962C8B-B14F-4D97-AF65-F5344CB8AC3E}">
        <p14:creationId xmlns:p14="http://schemas.microsoft.com/office/powerpoint/2010/main" val="40495649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LB" dirty="0" smtClean="0">
                <a:solidFill>
                  <a:srgbClr val="000000"/>
                </a:solidFill>
                <a:latin typeface="Cambria" panose="02040503050406030204" pitchFamily="18" charset="0"/>
                <a:cs typeface="Times New Roman" panose="02020603050405020304" pitchFamily="18" charset="0"/>
              </a:rPr>
              <a:t>تم اختيار العمليات ذات الأولوية بناءً على (1) قدرة المشاريع على التحسين (2) الأثر المحتمل على أنظمة</a:t>
            </a:r>
            <a:r>
              <a:rPr lang="ar-LB" baseline="0" dirty="0" smtClean="0">
                <a:solidFill>
                  <a:srgbClr val="000000"/>
                </a:solidFill>
                <a:latin typeface="Cambria" panose="02040503050406030204" pitchFamily="18" charset="0"/>
                <a:cs typeface="Times New Roman" panose="02020603050405020304" pitchFamily="18" charset="0"/>
              </a:rPr>
              <a:t> البلاد لمزيد من الاستدامة؛ و(3) قدرة مجموعة من المستفيدين على توفير الآراء طوال فترة تنفيذ المشاريع.</a:t>
            </a:r>
            <a:endParaRPr lang="en-US" dirty="0" smtClean="0"/>
          </a:p>
          <a:p>
            <a:endParaRPr lang="en-US" dirty="0"/>
          </a:p>
        </p:txBody>
      </p:sp>
      <p:sp>
        <p:nvSpPr>
          <p:cNvPr id="4" name="Slide Number Placeholder 3"/>
          <p:cNvSpPr>
            <a:spLocks noGrp="1"/>
          </p:cNvSpPr>
          <p:nvPr>
            <p:ph type="sldNum" sz="quarter" idx="10"/>
          </p:nvPr>
        </p:nvSpPr>
        <p:spPr/>
        <p:txBody>
          <a:bodyPr/>
          <a:lstStyle/>
          <a:p>
            <a:fld id="{229FEC5F-D4A2-463B-8972-991D661A36C0}" type="slidenum">
              <a:rPr lang="en-US" smtClean="0"/>
              <a:t>24</a:t>
            </a:fld>
            <a:endParaRPr lang="en-US"/>
          </a:p>
        </p:txBody>
      </p:sp>
    </p:spTree>
    <p:extLst>
      <p:ext uri="{BB962C8B-B14F-4D97-AF65-F5344CB8AC3E}">
        <p14:creationId xmlns:p14="http://schemas.microsoft.com/office/powerpoint/2010/main" val="8130920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LB" dirty="0" smtClean="0">
                <a:solidFill>
                  <a:srgbClr val="000000"/>
                </a:solidFill>
                <a:latin typeface="Cambria" panose="02040503050406030204" pitchFamily="18" charset="0"/>
                <a:cs typeface="Times New Roman" panose="02020603050405020304" pitchFamily="18" charset="0"/>
              </a:rPr>
              <a:t>تم اختيار العمليات ذات الأولوية بناءً على (1) قدرة المشاريع على التحسين (2) الأثر المحتمل على أنظمة</a:t>
            </a:r>
            <a:r>
              <a:rPr lang="ar-LB" baseline="0" dirty="0" smtClean="0">
                <a:solidFill>
                  <a:srgbClr val="000000"/>
                </a:solidFill>
                <a:latin typeface="Cambria" panose="02040503050406030204" pitchFamily="18" charset="0"/>
                <a:cs typeface="Times New Roman" panose="02020603050405020304" pitchFamily="18" charset="0"/>
              </a:rPr>
              <a:t> البلاد لمزيد من الاستدامة؛ و(3) قدرة مجموعة من المستفيدين على توفير الآراء طوال فترة تنفيذ المشاريع.</a:t>
            </a:r>
            <a:endParaRPr lang="en-US" dirty="0" smtClean="0"/>
          </a:p>
          <a:p>
            <a:endParaRPr lang="en-US" dirty="0"/>
          </a:p>
        </p:txBody>
      </p:sp>
      <p:sp>
        <p:nvSpPr>
          <p:cNvPr id="4" name="Slide Number Placeholder 3"/>
          <p:cNvSpPr>
            <a:spLocks noGrp="1"/>
          </p:cNvSpPr>
          <p:nvPr>
            <p:ph type="sldNum" sz="quarter" idx="10"/>
          </p:nvPr>
        </p:nvSpPr>
        <p:spPr/>
        <p:txBody>
          <a:bodyPr/>
          <a:lstStyle/>
          <a:p>
            <a:fld id="{229FEC5F-D4A2-463B-8972-991D661A36C0}" type="slidenum">
              <a:rPr lang="en-US" smtClean="0"/>
              <a:pPr/>
              <a:t>27</a:t>
            </a:fld>
            <a:endParaRPr lang="en-US"/>
          </a:p>
        </p:txBody>
      </p:sp>
    </p:spTree>
    <p:extLst>
      <p:ext uri="{BB962C8B-B14F-4D97-AF65-F5344CB8AC3E}">
        <p14:creationId xmlns:p14="http://schemas.microsoft.com/office/powerpoint/2010/main" val="23719919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LB" dirty="0" smtClean="0">
                <a:solidFill>
                  <a:srgbClr val="000000"/>
                </a:solidFill>
                <a:latin typeface="Cambria" panose="02040503050406030204" pitchFamily="18" charset="0"/>
                <a:cs typeface="Times New Roman" panose="02020603050405020304" pitchFamily="18" charset="0"/>
              </a:rPr>
              <a:t>تم اختيار العمليات ذات الأولوية بناءً على (1) قدرة المشاريع على التحسين (2) الأثر المحتمل على أنظمة</a:t>
            </a:r>
            <a:r>
              <a:rPr lang="ar-LB" baseline="0" dirty="0" smtClean="0">
                <a:solidFill>
                  <a:srgbClr val="000000"/>
                </a:solidFill>
                <a:latin typeface="Cambria" panose="02040503050406030204" pitchFamily="18" charset="0"/>
                <a:cs typeface="Times New Roman" panose="02020603050405020304" pitchFamily="18" charset="0"/>
              </a:rPr>
              <a:t> البلاد لمزيد من الاستدامة؛ و(3) قدرة مجموعة من المستفيدين على توفير الآراء طوال فترة تنفيذ المشاريع.</a:t>
            </a:r>
            <a:endParaRPr lang="en-US" dirty="0" smtClean="0"/>
          </a:p>
          <a:p>
            <a:endParaRPr lang="en-US" dirty="0"/>
          </a:p>
        </p:txBody>
      </p:sp>
      <p:sp>
        <p:nvSpPr>
          <p:cNvPr id="4" name="Slide Number Placeholder 3"/>
          <p:cNvSpPr>
            <a:spLocks noGrp="1"/>
          </p:cNvSpPr>
          <p:nvPr>
            <p:ph type="sldNum" sz="quarter" idx="10"/>
          </p:nvPr>
        </p:nvSpPr>
        <p:spPr/>
        <p:txBody>
          <a:bodyPr/>
          <a:lstStyle/>
          <a:p>
            <a:fld id="{229FEC5F-D4A2-463B-8972-991D661A36C0}" type="slidenum">
              <a:rPr lang="en-US" smtClean="0"/>
              <a:pPr/>
              <a:t>28</a:t>
            </a:fld>
            <a:endParaRPr lang="en-US"/>
          </a:p>
        </p:txBody>
      </p:sp>
    </p:spTree>
    <p:extLst>
      <p:ext uri="{BB962C8B-B14F-4D97-AF65-F5344CB8AC3E}">
        <p14:creationId xmlns:p14="http://schemas.microsoft.com/office/powerpoint/2010/main" val="40931756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LB" dirty="0" smtClean="0">
                <a:solidFill>
                  <a:srgbClr val="000000"/>
                </a:solidFill>
                <a:latin typeface="Cambria" panose="02040503050406030204" pitchFamily="18" charset="0"/>
                <a:cs typeface="Times New Roman" panose="02020603050405020304" pitchFamily="18" charset="0"/>
              </a:rPr>
              <a:t>تم اختيار العمليات ذات الأولوية بناءً على (1) قدرة المشاريع على التحسين (2) الأثر المحتمل على أنظمة</a:t>
            </a:r>
            <a:r>
              <a:rPr lang="ar-LB" baseline="0" dirty="0" smtClean="0">
                <a:solidFill>
                  <a:srgbClr val="000000"/>
                </a:solidFill>
                <a:latin typeface="Cambria" panose="02040503050406030204" pitchFamily="18" charset="0"/>
                <a:cs typeface="Times New Roman" panose="02020603050405020304" pitchFamily="18" charset="0"/>
              </a:rPr>
              <a:t> البلاد لمزيد من الاستدامة؛ و(3) قدرة مجموعة من المستفيدين على توفير الآراء طوال فترة تنفيذ المشاريع.</a:t>
            </a:r>
            <a:endParaRPr lang="en-US" dirty="0" smtClean="0"/>
          </a:p>
          <a:p>
            <a:endParaRPr lang="en-US" dirty="0"/>
          </a:p>
        </p:txBody>
      </p:sp>
      <p:sp>
        <p:nvSpPr>
          <p:cNvPr id="4" name="Slide Number Placeholder 3"/>
          <p:cNvSpPr>
            <a:spLocks noGrp="1"/>
          </p:cNvSpPr>
          <p:nvPr>
            <p:ph type="sldNum" sz="quarter" idx="10"/>
          </p:nvPr>
        </p:nvSpPr>
        <p:spPr/>
        <p:txBody>
          <a:bodyPr/>
          <a:lstStyle/>
          <a:p>
            <a:fld id="{229FEC5F-D4A2-463B-8972-991D661A36C0}" type="slidenum">
              <a:rPr lang="en-US" smtClean="0"/>
              <a:pPr/>
              <a:t>29</a:t>
            </a:fld>
            <a:endParaRPr lang="en-US"/>
          </a:p>
        </p:txBody>
      </p:sp>
    </p:spTree>
    <p:extLst>
      <p:ext uri="{BB962C8B-B14F-4D97-AF65-F5344CB8AC3E}">
        <p14:creationId xmlns:p14="http://schemas.microsoft.com/office/powerpoint/2010/main" val="1843852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LB" dirty="0" smtClean="0">
                <a:solidFill>
                  <a:srgbClr val="000000"/>
                </a:solidFill>
                <a:latin typeface="Cambria" panose="02040503050406030204" pitchFamily="18" charset="0"/>
                <a:cs typeface="Times New Roman" panose="02020603050405020304" pitchFamily="18" charset="0"/>
              </a:rPr>
              <a:t>تم اختيار العمليات ذات الأولوية بناءً على (1) قدرة المشاريع على التحسين (2) الأثر المحتمل على أنظمة</a:t>
            </a:r>
            <a:r>
              <a:rPr lang="ar-LB" baseline="0" dirty="0" smtClean="0">
                <a:solidFill>
                  <a:srgbClr val="000000"/>
                </a:solidFill>
                <a:latin typeface="Cambria" panose="02040503050406030204" pitchFamily="18" charset="0"/>
                <a:cs typeface="Times New Roman" panose="02020603050405020304" pitchFamily="18" charset="0"/>
              </a:rPr>
              <a:t> البلاد لمزيد من الاستدامة؛ و(3) قدرة مجموعة من المستفيدين على توفير الآراء طوال فترة تنفيذ المشاريع.</a:t>
            </a:r>
            <a:endParaRPr lang="en-US" dirty="0" smtClean="0"/>
          </a:p>
          <a:p>
            <a:endParaRPr lang="en-US" dirty="0"/>
          </a:p>
        </p:txBody>
      </p:sp>
      <p:sp>
        <p:nvSpPr>
          <p:cNvPr id="4" name="Slide Number Placeholder 3"/>
          <p:cNvSpPr>
            <a:spLocks noGrp="1"/>
          </p:cNvSpPr>
          <p:nvPr>
            <p:ph type="sldNum" sz="quarter" idx="10"/>
          </p:nvPr>
        </p:nvSpPr>
        <p:spPr/>
        <p:txBody>
          <a:bodyPr/>
          <a:lstStyle/>
          <a:p>
            <a:fld id="{229FEC5F-D4A2-463B-8972-991D661A36C0}" type="slidenum">
              <a:rPr lang="en-US" smtClean="0"/>
              <a:t>8</a:t>
            </a:fld>
            <a:endParaRPr lang="en-US"/>
          </a:p>
        </p:txBody>
      </p:sp>
    </p:spTree>
    <p:extLst>
      <p:ext uri="{BB962C8B-B14F-4D97-AF65-F5344CB8AC3E}">
        <p14:creationId xmlns:p14="http://schemas.microsoft.com/office/powerpoint/2010/main" val="22864217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LB" dirty="0" smtClean="0">
                <a:solidFill>
                  <a:srgbClr val="000000"/>
                </a:solidFill>
                <a:latin typeface="Cambria" panose="02040503050406030204" pitchFamily="18" charset="0"/>
                <a:cs typeface="Times New Roman" panose="02020603050405020304" pitchFamily="18" charset="0"/>
              </a:rPr>
              <a:t>تم اختيار العمليات ذات الأولوية بناءً على (1) قدرة المشاريع على التحسين (2) الأثر المحتمل على أنظمة</a:t>
            </a:r>
            <a:r>
              <a:rPr lang="ar-LB" baseline="0" dirty="0" smtClean="0">
                <a:solidFill>
                  <a:srgbClr val="000000"/>
                </a:solidFill>
                <a:latin typeface="Cambria" panose="02040503050406030204" pitchFamily="18" charset="0"/>
                <a:cs typeface="Times New Roman" panose="02020603050405020304" pitchFamily="18" charset="0"/>
              </a:rPr>
              <a:t> البلاد لمزيد من الاستدامة؛ و(3) قدرة مجموعة من المستفيدين على توفير الآراء طوال فترة تنفيذ المشاريع.</a:t>
            </a:r>
            <a:endParaRPr lang="en-US" dirty="0" smtClean="0"/>
          </a:p>
          <a:p>
            <a:endParaRPr lang="en-US" dirty="0"/>
          </a:p>
        </p:txBody>
      </p:sp>
      <p:sp>
        <p:nvSpPr>
          <p:cNvPr id="4" name="Slide Number Placeholder 3"/>
          <p:cNvSpPr>
            <a:spLocks noGrp="1"/>
          </p:cNvSpPr>
          <p:nvPr>
            <p:ph type="sldNum" sz="quarter" idx="10"/>
          </p:nvPr>
        </p:nvSpPr>
        <p:spPr/>
        <p:txBody>
          <a:bodyPr/>
          <a:lstStyle/>
          <a:p>
            <a:fld id="{229FEC5F-D4A2-463B-8972-991D661A36C0}" type="slidenum">
              <a:rPr lang="en-US" smtClean="0"/>
              <a:t>30</a:t>
            </a:fld>
            <a:endParaRPr lang="en-US"/>
          </a:p>
        </p:txBody>
      </p:sp>
    </p:spTree>
    <p:extLst>
      <p:ext uri="{BB962C8B-B14F-4D97-AF65-F5344CB8AC3E}">
        <p14:creationId xmlns:p14="http://schemas.microsoft.com/office/powerpoint/2010/main" val="41743276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LB" dirty="0" smtClean="0">
                <a:solidFill>
                  <a:srgbClr val="000000"/>
                </a:solidFill>
                <a:latin typeface="Cambria" panose="02040503050406030204" pitchFamily="18" charset="0"/>
                <a:cs typeface="Times New Roman" panose="02020603050405020304" pitchFamily="18" charset="0"/>
              </a:rPr>
              <a:t>تم اختيار العمليات ذات الأولوية بناءً على (1) قدرة المشاريع على التحسين (2) الأثر المحتمل على أنظمة</a:t>
            </a:r>
            <a:r>
              <a:rPr lang="ar-LB" baseline="0" dirty="0" smtClean="0">
                <a:solidFill>
                  <a:srgbClr val="000000"/>
                </a:solidFill>
                <a:latin typeface="Cambria" panose="02040503050406030204" pitchFamily="18" charset="0"/>
                <a:cs typeface="Times New Roman" panose="02020603050405020304" pitchFamily="18" charset="0"/>
              </a:rPr>
              <a:t> البلاد لمزيد من الاستدامة؛ و(3) قدرة مجموعة من المستفيدين على توفير الآراء طوال فترة تنفيذ المشاريع.</a:t>
            </a:r>
            <a:endParaRPr lang="en-US" dirty="0" smtClean="0"/>
          </a:p>
          <a:p>
            <a:endParaRPr lang="en-US" dirty="0"/>
          </a:p>
        </p:txBody>
      </p:sp>
      <p:sp>
        <p:nvSpPr>
          <p:cNvPr id="4" name="Slide Number Placeholder 3"/>
          <p:cNvSpPr>
            <a:spLocks noGrp="1"/>
          </p:cNvSpPr>
          <p:nvPr>
            <p:ph type="sldNum" sz="quarter" idx="10"/>
          </p:nvPr>
        </p:nvSpPr>
        <p:spPr/>
        <p:txBody>
          <a:bodyPr/>
          <a:lstStyle/>
          <a:p>
            <a:fld id="{229FEC5F-D4A2-463B-8972-991D661A36C0}" type="slidenum">
              <a:rPr lang="en-US" smtClean="0"/>
              <a:pPr/>
              <a:t>32</a:t>
            </a:fld>
            <a:endParaRPr lang="en-US"/>
          </a:p>
        </p:txBody>
      </p:sp>
    </p:spTree>
    <p:extLst>
      <p:ext uri="{BB962C8B-B14F-4D97-AF65-F5344CB8AC3E}">
        <p14:creationId xmlns:p14="http://schemas.microsoft.com/office/powerpoint/2010/main" val="38988327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The priority operations were selected based on (</a:t>
            </a:r>
            <a:r>
              <a:rPr lang="en-US" dirty="0" err="1"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i</a:t>
            </a:r>
            <a:r>
              <a:rPr lang="en-US" dirty="0"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 the scale-up potential of the projects (ii) the potential impact on country systems for more sustainability; and (ii) the ability for a critical mass of beneficiaries to provide feedback throughout the implementation of the projects.</a:t>
            </a:r>
            <a:endParaRPr lang="en-US" dirty="0" smtClean="0"/>
          </a:p>
          <a:p>
            <a:endParaRPr lang="en-US" dirty="0"/>
          </a:p>
        </p:txBody>
      </p:sp>
      <p:sp>
        <p:nvSpPr>
          <p:cNvPr id="4" name="Slide Number Placeholder 3"/>
          <p:cNvSpPr>
            <a:spLocks noGrp="1"/>
          </p:cNvSpPr>
          <p:nvPr>
            <p:ph type="sldNum" sz="quarter" idx="10"/>
          </p:nvPr>
        </p:nvSpPr>
        <p:spPr/>
        <p:txBody>
          <a:bodyPr/>
          <a:lstStyle/>
          <a:p>
            <a:fld id="{229FEC5F-D4A2-463B-8972-991D661A36C0}" type="slidenum">
              <a:rPr lang="en-US" smtClean="0"/>
              <a:pPr/>
              <a:t>33</a:t>
            </a:fld>
            <a:endParaRPr lang="en-US"/>
          </a:p>
        </p:txBody>
      </p:sp>
    </p:spTree>
    <p:extLst>
      <p:ext uri="{BB962C8B-B14F-4D97-AF65-F5344CB8AC3E}">
        <p14:creationId xmlns:p14="http://schemas.microsoft.com/office/powerpoint/2010/main" val="6896094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The priority operations were selected based on (</a:t>
            </a:r>
            <a:r>
              <a:rPr lang="en-US" dirty="0" err="1"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i</a:t>
            </a:r>
            <a:r>
              <a:rPr lang="en-US" dirty="0"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 the scale-up potential of the projects (ii) the potential impact on country systems for more sustainability; and (ii) the ability for a critical mass of beneficiaries to provide feedback throughout the implementation of the projects.</a:t>
            </a:r>
            <a:endParaRPr lang="en-US" dirty="0" smtClean="0"/>
          </a:p>
          <a:p>
            <a:endParaRPr lang="en-US" dirty="0"/>
          </a:p>
        </p:txBody>
      </p:sp>
      <p:sp>
        <p:nvSpPr>
          <p:cNvPr id="4" name="Slide Number Placeholder 3"/>
          <p:cNvSpPr>
            <a:spLocks noGrp="1"/>
          </p:cNvSpPr>
          <p:nvPr>
            <p:ph type="sldNum" sz="quarter" idx="10"/>
          </p:nvPr>
        </p:nvSpPr>
        <p:spPr/>
        <p:txBody>
          <a:bodyPr/>
          <a:lstStyle/>
          <a:p>
            <a:fld id="{229FEC5F-D4A2-463B-8972-991D661A36C0}" type="slidenum">
              <a:rPr lang="en-US" smtClean="0"/>
              <a:pPr/>
              <a:t>34</a:t>
            </a:fld>
            <a:endParaRPr lang="en-US"/>
          </a:p>
        </p:txBody>
      </p:sp>
    </p:spTree>
    <p:extLst>
      <p:ext uri="{BB962C8B-B14F-4D97-AF65-F5344CB8AC3E}">
        <p14:creationId xmlns:p14="http://schemas.microsoft.com/office/powerpoint/2010/main" val="30877133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LB" dirty="0" smtClean="0">
                <a:solidFill>
                  <a:srgbClr val="000000"/>
                </a:solidFill>
                <a:latin typeface="Cambria" panose="02040503050406030204" pitchFamily="18" charset="0"/>
                <a:cs typeface="Times New Roman" panose="02020603050405020304" pitchFamily="18" charset="0"/>
              </a:rPr>
              <a:t>تم اختيار العمليات ذات الأولوية بناءً على (1) قدرة المشاريع على التحسين (2) الأثر المحتمل على أنظمة</a:t>
            </a:r>
            <a:r>
              <a:rPr lang="ar-LB" baseline="0" dirty="0" smtClean="0">
                <a:solidFill>
                  <a:srgbClr val="000000"/>
                </a:solidFill>
                <a:latin typeface="Cambria" panose="02040503050406030204" pitchFamily="18" charset="0"/>
                <a:cs typeface="Times New Roman" panose="02020603050405020304" pitchFamily="18" charset="0"/>
              </a:rPr>
              <a:t> البلاد لمزيد من الاستدامة؛ و(3) قدرة مجموعة من المستفيدين على توفير الآراء طوال فترة تنفيذ المشاريع.</a:t>
            </a:r>
            <a:endParaRPr lang="en-US" dirty="0" smtClean="0"/>
          </a:p>
          <a:p>
            <a:endParaRPr lang="en-US" dirty="0"/>
          </a:p>
        </p:txBody>
      </p:sp>
      <p:sp>
        <p:nvSpPr>
          <p:cNvPr id="4" name="Slide Number Placeholder 3"/>
          <p:cNvSpPr>
            <a:spLocks noGrp="1"/>
          </p:cNvSpPr>
          <p:nvPr>
            <p:ph type="sldNum" sz="quarter" idx="10"/>
          </p:nvPr>
        </p:nvSpPr>
        <p:spPr/>
        <p:txBody>
          <a:bodyPr/>
          <a:lstStyle/>
          <a:p>
            <a:fld id="{229FEC5F-D4A2-463B-8972-991D661A36C0}" type="slidenum">
              <a:rPr lang="en-US" smtClean="0"/>
              <a:t>36</a:t>
            </a:fld>
            <a:endParaRPr lang="en-US"/>
          </a:p>
        </p:txBody>
      </p:sp>
    </p:spTree>
    <p:extLst>
      <p:ext uri="{BB962C8B-B14F-4D97-AF65-F5344CB8AC3E}">
        <p14:creationId xmlns:p14="http://schemas.microsoft.com/office/powerpoint/2010/main" val="23883307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LB" dirty="0" smtClean="0">
                <a:solidFill>
                  <a:srgbClr val="000000"/>
                </a:solidFill>
                <a:latin typeface="Cambria" panose="02040503050406030204" pitchFamily="18" charset="0"/>
                <a:cs typeface="Times New Roman" panose="02020603050405020304" pitchFamily="18" charset="0"/>
              </a:rPr>
              <a:t>تم اختيار العمليات ذات الأولوية بناءً على (1) قدرة المشاريع على التحسين (2) الأثر المحتمل على أنظمة</a:t>
            </a:r>
            <a:r>
              <a:rPr lang="ar-LB" baseline="0" dirty="0" smtClean="0">
                <a:solidFill>
                  <a:srgbClr val="000000"/>
                </a:solidFill>
                <a:latin typeface="Cambria" panose="02040503050406030204" pitchFamily="18" charset="0"/>
                <a:cs typeface="Times New Roman" panose="02020603050405020304" pitchFamily="18" charset="0"/>
              </a:rPr>
              <a:t> البلاد لمزيد من الاستدامة؛ و(3) قدرة مجموعة من المستفيدين على توفير الآراء طوال فترة تنفيذ المشاريع.</a:t>
            </a:r>
            <a:endParaRPr lang="en-US" dirty="0" smtClean="0"/>
          </a:p>
          <a:p>
            <a:endParaRPr lang="en-US" dirty="0"/>
          </a:p>
        </p:txBody>
      </p:sp>
      <p:sp>
        <p:nvSpPr>
          <p:cNvPr id="4" name="Slide Number Placeholder 3"/>
          <p:cNvSpPr>
            <a:spLocks noGrp="1"/>
          </p:cNvSpPr>
          <p:nvPr>
            <p:ph type="sldNum" sz="quarter" idx="10"/>
          </p:nvPr>
        </p:nvSpPr>
        <p:spPr/>
        <p:txBody>
          <a:bodyPr/>
          <a:lstStyle/>
          <a:p>
            <a:fld id="{229FEC5F-D4A2-463B-8972-991D661A36C0}" type="slidenum">
              <a:rPr lang="en-US" smtClean="0"/>
              <a:t>37</a:t>
            </a:fld>
            <a:endParaRPr lang="en-US"/>
          </a:p>
        </p:txBody>
      </p:sp>
    </p:spTree>
    <p:extLst>
      <p:ext uri="{BB962C8B-B14F-4D97-AF65-F5344CB8AC3E}">
        <p14:creationId xmlns:p14="http://schemas.microsoft.com/office/powerpoint/2010/main" val="17559645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4" name="Slide Number Placeholder 3"/>
          <p:cNvSpPr>
            <a:spLocks noGrp="1"/>
          </p:cNvSpPr>
          <p:nvPr>
            <p:ph type="sldNum" sz="quarter" idx="10"/>
          </p:nvPr>
        </p:nvSpPr>
        <p:spPr/>
        <p:txBody>
          <a:bodyPr/>
          <a:lstStyle/>
          <a:p>
            <a:fld id="{971F5530-AE5B-4190-BE84-80CE63523A87}" type="slidenum">
              <a:rPr lang="en-US" smtClean="0">
                <a:solidFill>
                  <a:prstClr val="black"/>
                </a:solidFill>
              </a:rPr>
              <a:pPr/>
              <a:t>41</a:t>
            </a:fld>
            <a:endParaRPr lang="en-US">
              <a:solidFill>
                <a:prstClr val="black"/>
              </a:solidFill>
            </a:endParaRPr>
          </a:p>
        </p:txBody>
      </p:sp>
      <p:sp>
        <p:nvSpPr>
          <p:cNvPr id="6" name="Notes Placeholder 5"/>
          <p:cNvSpPr>
            <a:spLocks noGrp="1"/>
          </p:cNvSpPr>
          <p:nvPr>
            <p:ph type="body" idx="1"/>
          </p:nvPr>
        </p:nvSpPr>
        <p:spPr/>
        <p:txBody>
          <a:bodyPr/>
          <a:lstStyle/>
          <a:p>
            <a:endParaRPr lang="en-US" dirty="0"/>
          </a:p>
        </p:txBody>
      </p:sp>
      <p:sp>
        <p:nvSpPr>
          <p:cNvPr id="3" name="Notes Placeholder 2"/>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0721919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LB" dirty="0" smtClean="0">
                <a:solidFill>
                  <a:srgbClr val="000000"/>
                </a:solidFill>
                <a:latin typeface="Cambria" panose="02040503050406030204" pitchFamily="18" charset="0"/>
                <a:cs typeface="Times New Roman" panose="02020603050405020304" pitchFamily="18" charset="0"/>
              </a:rPr>
              <a:t>تم اختيار العمليات ذات الأولوية بناءً على (1) قدرة المشاريع على التحسين (2) الأثر المحتمل على أنظمة</a:t>
            </a:r>
            <a:r>
              <a:rPr lang="ar-LB" baseline="0" dirty="0" smtClean="0">
                <a:solidFill>
                  <a:srgbClr val="000000"/>
                </a:solidFill>
                <a:latin typeface="Cambria" panose="02040503050406030204" pitchFamily="18" charset="0"/>
                <a:cs typeface="Times New Roman" panose="02020603050405020304" pitchFamily="18" charset="0"/>
              </a:rPr>
              <a:t> البلاد لمزيد من الاستدامة؛ و(3) قدرة مجموعة من المستفيدين على توفير الآراء طوال فترة تنفيذ المشاريع.</a:t>
            </a:r>
            <a:endParaRPr lang="en-US" dirty="0" smtClean="0"/>
          </a:p>
          <a:p>
            <a:endParaRPr lang="en-US" dirty="0"/>
          </a:p>
        </p:txBody>
      </p:sp>
      <p:sp>
        <p:nvSpPr>
          <p:cNvPr id="4" name="Slide Number Placeholder 3"/>
          <p:cNvSpPr>
            <a:spLocks noGrp="1"/>
          </p:cNvSpPr>
          <p:nvPr>
            <p:ph type="sldNum" sz="quarter" idx="10"/>
          </p:nvPr>
        </p:nvSpPr>
        <p:spPr/>
        <p:txBody>
          <a:bodyPr/>
          <a:lstStyle/>
          <a:p>
            <a:fld id="{229FEC5F-D4A2-463B-8972-991D661A36C0}" type="slidenum">
              <a:rPr lang="en-US" smtClean="0"/>
              <a:pPr/>
              <a:t>9</a:t>
            </a:fld>
            <a:endParaRPr lang="en-US"/>
          </a:p>
        </p:txBody>
      </p:sp>
    </p:spTree>
    <p:extLst>
      <p:ext uri="{BB962C8B-B14F-4D97-AF65-F5344CB8AC3E}">
        <p14:creationId xmlns:p14="http://schemas.microsoft.com/office/powerpoint/2010/main" val="1626893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LB" dirty="0" smtClean="0">
                <a:solidFill>
                  <a:srgbClr val="000000"/>
                </a:solidFill>
                <a:latin typeface="Cambria" panose="02040503050406030204" pitchFamily="18" charset="0"/>
                <a:cs typeface="Times New Roman" panose="02020603050405020304" pitchFamily="18" charset="0"/>
              </a:rPr>
              <a:t>تم اختيار العمليات ذات الأولوية بناءً على (1) قدرة المشاريع على التحسين (2) الأثر المحتمل على أنظمة</a:t>
            </a:r>
            <a:r>
              <a:rPr lang="ar-LB" baseline="0" dirty="0" smtClean="0">
                <a:solidFill>
                  <a:srgbClr val="000000"/>
                </a:solidFill>
                <a:latin typeface="Cambria" panose="02040503050406030204" pitchFamily="18" charset="0"/>
                <a:cs typeface="Times New Roman" panose="02020603050405020304" pitchFamily="18" charset="0"/>
              </a:rPr>
              <a:t> البلاد لمزيد من الاستدامة؛ و(3) قدرة مجموعة من المستفيدين على توفير الآراء طوال فترة تنفيذ المشاريع.</a:t>
            </a:r>
            <a:endParaRPr lang="en-US" dirty="0" smtClean="0"/>
          </a:p>
          <a:p>
            <a:endParaRPr lang="en-US" dirty="0"/>
          </a:p>
        </p:txBody>
      </p:sp>
      <p:sp>
        <p:nvSpPr>
          <p:cNvPr id="4" name="Slide Number Placeholder 3"/>
          <p:cNvSpPr>
            <a:spLocks noGrp="1"/>
          </p:cNvSpPr>
          <p:nvPr>
            <p:ph type="sldNum" sz="quarter" idx="10"/>
          </p:nvPr>
        </p:nvSpPr>
        <p:spPr/>
        <p:txBody>
          <a:bodyPr/>
          <a:lstStyle/>
          <a:p>
            <a:fld id="{229FEC5F-D4A2-463B-8972-991D661A36C0}" type="slidenum">
              <a:rPr lang="en-US" smtClean="0"/>
              <a:pPr/>
              <a:t>10</a:t>
            </a:fld>
            <a:endParaRPr lang="en-US"/>
          </a:p>
        </p:txBody>
      </p:sp>
    </p:spTree>
    <p:extLst>
      <p:ext uri="{BB962C8B-B14F-4D97-AF65-F5344CB8AC3E}">
        <p14:creationId xmlns:p14="http://schemas.microsoft.com/office/powerpoint/2010/main" val="1948639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LB" dirty="0" smtClean="0">
                <a:solidFill>
                  <a:srgbClr val="000000"/>
                </a:solidFill>
                <a:latin typeface="Cambria" panose="02040503050406030204" pitchFamily="18" charset="0"/>
                <a:cs typeface="Times New Roman" panose="02020603050405020304" pitchFamily="18" charset="0"/>
              </a:rPr>
              <a:t>تم اختيار العمليات ذات الأولوية بناءً على (1) قدرة المشاريع على التحسين (2) الأثر المحتمل على أنظمة</a:t>
            </a:r>
            <a:r>
              <a:rPr lang="ar-LB" baseline="0" dirty="0" smtClean="0">
                <a:solidFill>
                  <a:srgbClr val="000000"/>
                </a:solidFill>
                <a:latin typeface="Cambria" panose="02040503050406030204" pitchFamily="18" charset="0"/>
                <a:cs typeface="Times New Roman" panose="02020603050405020304" pitchFamily="18" charset="0"/>
              </a:rPr>
              <a:t> البلاد لمزيد من الاستدامة؛ و(3) قدرة مجموعة من المستفيدين على توفير الآراء طوال فترة تنفيذ المشاريع.</a:t>
            </a:r>
            <a:endParaRPr lang="en-US" dirty="0" smtClean="0"/>
          </a:p>
          <a:p>
            <a:endParaRPr lang="en-US" dirty="0"/>
          </a:p>
        </p:txBody>
      </p:sp>
      <p:sp>
        <p:nvSpPr>
          <p:cNvPr id="4" name="Slide Number Placeholder 3"/>
          <p:cNvSpPr>
            <a:spLocks noGrp="1"/>
          </p:cNvSpPr>
          <p:nvPr>
            <p:ph type="sldNum" sz="quarter" idx="10"/>
          </p:nvPr>
        </p:nvSpPr>
        <p:spPr/>
        <p:txBody>
          <a:bodyPr/>
          <a:lstStyle/>
          <a:p>
            <a:fld id="{229FEC5F-D4A2-463B-8972-991D661A36C0}" type="slidenum">
              <a:rPr lang="en-US" smtClean="0"/>
              <a:pPr/>
              <a:t>11</a:t>
            </a:fld>
            <a:endParaRPr lang="en-US"/>
          </a:p>
        </p:txBody>
      </p:sp>
    </p:spTree>
    <p:extLst>
      <p:ext uri="{BB962C8B-B14F-4D97-AF65-F5344CB8AC3E}">
        <p14:creationId xmlns:p14="http://schemas.microsoft.com/office/powerpoint/2010/main" val="19717582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LB" dirty="0" smtClean="0">
                <a:solidFill>
                  <a:srgbClr val="000000"/>
                </a:solidFill>
                <a:latin typeface="Cambria" panose="02040503050406030204" pitchFamily="18" charset="0"/>
                <a:cs typeface="Times New Roman" panose="02020603050405020304" pitchFamily="18" charset="0"/>
              </a:rPr>
              <a:t>تم اختيار العمليات ذات الأولوية بناءً على (1) قدرة المشاريع على التحسين (2) الأثر المحتمل على أنظمة</a:t>
            </a:r>
            <a:r>
              <a:rPr lang="ar-LB" baseline="0" dirty="0" smtClean="0">
                <a:solidFill>
                  <a:srgbClr val="000000"/>
                </a:solidFill>
                <a:latin typeface="Cambria" panose="02040503050406030204" pitchFamily="18" charset="0"/>
                <a:cs typeface="Times New Roman" panose="02020603050405020304" pitchFamily="18" charset="0"/>
              </a:rPr>
              <a:t> البلاد لمزيد من الاستدامة؛ و(3) قدرة مجموعة من المستفيدين على توفير الآراء طوال فترة تنفيذ المشاريع.</a:t>
            </a:r>
            <a:endParaRPr lang="en-US" dirty="0" smtClean="0"/>
          </a:p>
          <a:p>
            <a:endParaRPr lang="en-US" dirty="0"/>
          </a:p>
        </p:txBody>
      </p:sp>
      <p:sp>
        <p:nvSpPr>
          <p:cNvPr id="4" name="Slide Number Placeholder 3"/>
          <p:cNvSpPr>
            <a:spLocks noGrp="1"/>
          </p:cNvSpPr>
          <p:nvPr>
            <p:ph type="sldNum" sz="quarter" idx="10"/>
          </p:nvPr>
        </p:nvSpPr>
        <p:spPr/>
        <p:txBody>
          <a:bodyPr/>
          <a:lstStyle/>
          <a:p>
            <a:fld id="{229FEC5F-D4A2-463B-8972-991D661A36C0}" type="slidenum">
              <a:rPr lang="en-US" smtClean="0"/>
              <a:t>12</a:t>
            </a:fld>
            <a:endParaRPr lang="en-US"/>
          </a:p>
        </p:txBody>
      </p:sp>
    </p:spTree>
    <p:extLst>
      <p:ext uri="{BB962C8B-B14F-4D97-AF65-F5344CB8AC3E}">
        <p14:creationId xmlns:p14="http://schemas.microsoft.com/office/powerpoint/2010/main" val="3026282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LB" dirty="0" smtClean="0">
                <a:solidFill>
                  <a:srgbClr val="000000"/>
                </a:solidFill>
                <a:latin typeface="Cambria" panose="02040503050406030204" pitchFamily="18" charset="0"/>
                <a:cs typeface="Times New Roman" panose="02020603050405020304" pitchFamily="18" charset="0"/>
              </a:rPr>
              <a:t>تم اختيار العمليات ذات الأولوية بناءً على (1) قدرة المشاريع على التحسين (2) الأثر المحتمل على أنظمة</a:t>
            </a:r>
            <a:r>
              <a:rPr lang="ar-LB" baseline="0" dirty="0" smtClean="0">
                <a:solidFill>
                  <a:srgbClr val="000000"/>
                </a:solidFill>
                <a:latin typeface="Cambria" panose="02040503050406030204" pitchFamily="18" charset="0"/>
                <a:cs typeface="Times New Roman" panose="02020603050405020304" pitchFamily="18" charset="0"/>
              </a:rPr>
              <a:t> البلاد لمزيد من الاستدامة؛ و(3) قدرة مجموعة من المستفيدين على توفير الآراء طوال فترة تنفيذ المشاريع.</a:t>
            </a:r>
            <a:endParaRPr lang="en-US" smtClean="0"/>
          </a:p>
          <a:p>
            <a:endParaRPr lang="en-US" dirty="0"/>
          </a:p>
        </p:txBody>
      </p:sp>
      <p:sp>
        <p:nvSpPr>
          <p:cNvPr id="4" name="Slide Number Placeholder 3"/>
          <p:cNvSpPr>
            <a:spLocks noGrp="1"/>
          </p:cNvSpPr>
          <p:nvPr>
            <p:ph type="sldNum" sz="quarter" idx="10"/>
          </p:nvPr>
        </p:nvSpPr>
        <p:spPr/>
        <p:txBody>
          <a:bodyPr/>
          <a:lstStyle/>
          <a:p>
            <a:fld id="{229FEC5F-D4A2-463B-8972-991D661A36C0}" type="slidenum">
              <a:rPr lang="en-US" smtClean="0"/>
              <a:pPr/>
              <a:t>13</a:t>
            </a:fld>
            <a:endParaRPr lang="en-US"/>
          </a:p>
        </p:txBody>
      </p:sp>
    </p:spTree>
    <p:extLst>
      <p:ext uri="{BB962C8B-B14F-4D97-AF65-F5344CB8AC3E}">
        <p14:creationId xmlns:p14="http://schemas.microsoft.com/office/powerpoint/2010/main" val="11494318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LB" dirty="0" smtClean="0">
                <a:solidFill>
                  <a:srgbClr val="000000"/>
                </a:solidFill>
                <a:latin typeface="Cambria" panose="02040503050406030204" pitchFamily="18" charset="0"/>
                <a:cs typeface="Times New Roman" panose="02020603050405020304" pitchFamily="18" charset="0"/>
              </a:rPr>
              <a:t>تم اختيار العمليات ذات الأولوية بناءً على (1) قدرة المشاريع على التحسين (2) الأثر المحتمل على أنظمة</a:t>
            </a:r>
            <a:r>
              <a:rPr lang="ar-LB" baseline="0" dirty="0" smtClean="0">
                <a:solidFill>
                  <a:srgbClr val="000000"/>
                </a:solidFill>
                <a:latin typeface="Cambria" panose="02040503050406030204" pitchFamily="18" charset="0"/>
                <a:cs typeface="Times New Roman" panose="02020603050405020304" pitchFamily="18" charset="0"/>
              </a:rPr>
              <a:t> البلاد لمزيد من الاستدامة؛ و(3) قدرة مجموعة من المستفيدين على توفير الآراء طوال فترة تنفيذ المشاريع.</a:t>
            </a:r>
            <a:endParaRPr lang="en-US" dirty="0" smtClean="0"/>
          </a:p>
          <a:p>
            <a:endParaRPr lang="en-US" dirty="0"/>
          </a:p>
        </p:txBody>
      </p:sp>
      <p:sp>
        <p:nvSpPr>
          <p:cNvPr id="4" name="Slide Number Placeholder 3"/>
          <p:cNvSpPr>
            <a:spLocks noGrp="1"/>
          </p:cNvSpPr>
          <p:nvPr>
            <p:ph type="sldNum" sz="quarter" idx="10"/>
          </p:nvPr>
        </p:nvSpPr>
        <p:spPr/>
        <p:txBody>
          <a:bodyPr/>
          <a:lstStyle/>
          <a:p>
            <a:fld id="{229FEC5F-D4A2-463B-8972-991D661A36C0}" type="slidenum">
              <a:rPr lang="en-US" smtClean="0"/>
              <a:t>14</a:t>
            </a:fld>
            <a:endParaRPr lang="en-US"/>
          </a:p>
        </p:txBody>
      </p:sp>
    </p:spTree>
    <p:extLst>
      <p:ext uri="{BB962C8B-B14F-4D97-AF65-F5344CB8AC3E}">
        <p14:creationId xmlns:p14="http://schemas.microsoft.com/office/powerpoint/2010/main" val="42214195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LB" dirty="0" smtClean="0">
                <a:solidFill>
                  <a:srgbClr val="000000"/>
                </a:solidFill>
                <a:latin typeface="Cambria" panose="02040503050406030204" pitchFamily="18" charset="0"/>
                <a:cs typeface="Times New Roman" panose="02020603050405020304" pitchFamily="18" charset="0"/>
              </a:rPr>
              <a:t>تم اختيار العمليات ذات الأولوية بناءً على (1) قدرة المشاريع على التحسين (2) الأثر المحتمل على أنظمة</a:t>
            </a:r>
            <a:r>
              <a:rPr lang="ar-LB" baseline="0" dirty="0" smtClean="0">
                <a:solidFill>
                  <a:srgbClr val="000000"/>
                </a:solidFill>
                <a:latin typeface="Cambria" panose="02040503050406030204" pitchFamily="18" charset="0"/>
                <a:cs typeface="Times New Roman" panose="02020603050405020304" pitchFamily="18" charset="0"/>
              </a:rPr>
              <a:t> البلاد لمزيد من الاستدامة؛ و(3) قدرة مجموعة من المستفيدين على توفير الآراء طوال فترة تنفيذ المشاريع.</a:t>
            </a:r>
            <a:endParaRPr lang="en-US" dirty="0" smtClean="0"/>
          </a:p>
          <a:p>
            <a:endParaRPr lang="en-US" dirty="0"/>
          </a:p>
        </p:txBody>
      </p:sp>
      <p:sp>
        <p:nvSpPr>
          <p:cNvPr id="4" name="Slide Number Placeholder 3"/>
          <p:cNvSpPr>
            <a:spLocks noGrp="1"/>
          </p:cNvSpPr>
          <p:nvPr>
            <p:ph type="sldNum" sz="quarter" idx="10"/>
          </p:nvPr>
        </p:nvSpPr>
        <p:spPr/>
        <p:txBody>
          <a:bodyPr/>
          <a:lstStyle/>
          <a:p>
            <a:fld id="{229FEC5F-D4A2-463B-8972-991D661A36C0}" type="slidenum">
              <a:rPr lang="en-US" smtClean="0"/>
              <a:t>15</a:t>
            </a:fld>
            <a:endParaRPr lang="en-US"/>
          </a:p>
        </p:txBody>
      </p:sp>
    </p:spTree>
    <p:extLst>
      <p:ext uri="{BB962C8B-B14F-4D97-AF65-F5344CB8AC3E}">
        <p14:creationId xmlns:p14="http://schemas.microsoft.com/office/powerpoint/2010/main" val="658729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189" indent="0" algn="ctr">
              <a:buNone/>
            </a:lvl2pPr>
            <a:lvl3pPr marL="914377" indent="0" algn="ctr">
              <a:buNone/>
            </a:lvl3pPr>
            <a:lvl4pPr marL="1371566" indent="0" algn="ctr">
              <a:buNone/>
            </a:lvl4pPr>
            <a:lvl5pPr marL="1828754" indent="0" algn="ctr">
              <a:buNone/>
            </a:lvl5pPr>
            <a:lvl6pPr marL="2285943" indent="0" algn="ctr">
              <a:buNone/>
            </a:lvl6pPr>
            <a:lvl7pPr marL="2743131" indent="0" algn="ctr">
              <a:buNone/>
            </a:lvl7pPr>
            <a:lvl8pPr marL="3200320" indent="0" algn="ctr">
              <a:buNone/>
            </a:lvl8pPr>
            <a:lvl9pPr marL="3657509"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AFF93B7-F78D-4A53-AAE4-1C16D9DA6A00}" type="datetimeFigureOut">
              <a:rPr lang="en-US" smtClean="0"/>
              <a:pPr/>
              <a:t>4/20/2016</a:t>
            </a:fld>
            <a:endParaRPr lang="en-US" dirty="0"/>
          </a:p>
        </p:txBody>
      </p:sp>
      <p:sp>
        <p:nvSpPr>
          <p:cNvPr id="17" name="Footer Placeholder 16"/>
          <p:cNvSpPr>
            <a:spLocks noGrp="1"/>
          </p:cNvSpPr>
          <p:nvPr>
            <p:ph type="ftr" sz="quarter" idx="11"/>
          </p:nvPr>
        </p:nvSpPr>
        <p:spPr>
          <a:xfrm>
            <a:off x="2085393" y="236543"/>
            <a:ext cx="5867400" cy="365125"/>
          </a:xfrm>
        </p:spPr>
        <p:txBody>
          <a:bodyPr/>
          <a:lstStyle>
            <a:lvl1pPr algn="r">
              <a:defRPr>
                <a:solidFill>
                  <a:schemeClr val="tx2"/>
                </a:solidFill>
              </a:defRPr>
            </a:lvl1pPr>
          </a:lstStyle>
          <a:p>
            <a:endParaRPr lang="en-US" dirty="0">
              <a:solidFill>
                <a:srgbClr val="EBDDC3"/>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AFC82D3-8EDF-4AD7-850D-366F3A843CD5}" type="slidenum">
              <a:rPr lang="en-US" smtClean="0">
                <a:solidFill>
                  <a:srgbClr val="EBDDC3"/>
                </a:solidFill>
              </a:rPr>
              <a:pPr/>
              <a:t>‹#›</a:t>
            </a:fld>
            <a:endParaRPr lang="en-US" dirty="0">
              <a:solidFill>
                <a:srgbClr val="EBDDC3"/>
              </a:solidFill>
            </a:endParaRPr>
          </a:p>
        </p:txBody>
      </p:sp>
    </p:spTree>
    <p:extLst>
      <p:ext uri="{BB962C8B-B14F-4D97-AF65-F5344CB8AC3E}">
        <p14:creationId xmlns:p14="http://schemas.microsoft.com/office/powerpoint/2010/main" val="344739627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3A1C4C-CA61-4608-980E-4FB5594166E7}" type="datetimeFigureOut">
              <a:rPr lang="en-US" smtClean="0">
                <a:solidFill>
                  <a:srgbClr val="775F55"/>
                </a:solidFill>
              </a:rPr>
              <a:pPr/>
              <a:t>4/20/2016</a:t>
            </a:fld>
            <a:endParaRPr lang="en-US" dirty="0">
              <a:solidFill>
                <a:srgbClr val="775F55"/>
              </a:solidFill>
            </a:endParaRPr>
          </a:p>
        </p:txBody>
      </p:sp>
      <p:sp>
        <p:nvSpPr>
          <p:cNvPr id="5" name="Footer Placeholder 4"/>
          <p:cNvSpPr>
            <a:spLocks noGrp="1"/>
          </p:cNvSpPr>
          <p:nvPr>
            <p:ph type="ftr" sz="quarter" idx="11"/>
          </p:nvPr>
        </p:nvSpPr>
        <p:spPr/>
        <p:txBody>
          <a:bodyPr/>
          <a:lstStyle/>
          <a:p>
            <a:endParaRPr lang="en-US" dirty="0">
              <a:solidFill>
                <a:srgbClr val="775F55"/>
              </a:solidFill>
            </a:endParaRPr>
          </a:p>
        </p:txBody>
      </p:sp>
      <p:sp>
        <p:nvSpPr>
          <p:cNvPr id="6" name="Slide Number Placeholder 5"/>
          <p:cNvSpPr>
            <a:spLocks noGrp="1"/>
          </p:cNvSpPr>
          <p:nvPr>
            <p:ph type="sldNum" sz="quarter" idx="12"/>
          </p:nvPr>
        </p:nvSpPr>
        <p:spPr/>
        <p:txBody>
          <a:bodyPr/>
          <a:lstStyle/>
          <a:p>
            <a:fld id="{2AFCC5D2-B909-41DB-9610-030F35375838}" type="slidenum">
              <a:rPr lang="en-US" smtClean="0"/>
              <a:pPr/>
              <a:t>‹#›</a:t>
            </a:fld>
            <a:endParaRPr lang="en-US" dirty="0"/>
          </a:p>
        </p:txBody>
      </p:sp>
    </p:spTree>
    <p:extLst>
      <p:ext uri="{BB962C8B-B14F-4D97-AF65-F5344CB8AC3E}">
        <p14:creationId xmlns:p14="http://schemas.microsoft.com/office/powerpoint/2010/main" val="205072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5"/>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1"/>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7"/>
            <a:ext cx="2209800" cy="365125"/>
          </a:xfrm>
        </p:spPr>
        <p:txBody>
          <a:bodyPr/>
          <a:lstStyle/>
          <a:p>
            <a:fld id="{C93A1C4C-CA61-4608-980E-4FB5594166E7}" type="datetimeFigureOut">
              <a:rPr lang="en-US" smtClean="0">
                <a:solidFill>
                  <a:srgbClr val="775F55"/>
                </a:solidFill>
              </a:rPr>
              <a:pPr/>
              <a:t>4/20/2016</a:t>
            </a:fld>
            <a:endParaRPr lang="en-US" dirty="0">
              <a:solidFill>
                <a:srgbClr val="775F55"/>
              </a:solidFill>
            </a:endParaRPr>
          </a:p>
        </p:txBody>
      </p:sp>
      <p:sp>
        <p:nvSpPr>
          <p:cNvPr id="5" name="Footer Placeholder 4"/>
          <p:cNvSpPr>
            <a:spLocks noGrp="1"/>
          </p:cNvSpPr>
          <p:nvPr>
            <p:ph type="ftr" sz="quarter" idx="11"/>
          </p:nvPr>
        </p:nvSpPr>
        <p:spPr>
          <a:xfrm>
            <a:off x="457203" y="6248212"/>
            <a:ext cx="5573483" cy="365125"/>
          </a:xfrm>
        </p:spPr>
        <p:txBody>
          <a:bodyPr/>
          <a:lstStyle/>
          <a:p>
            <a:endParaRPr lang="en-US" dirty="0">
              <a:solidFill>
                <a:srgbClr val="775F55"/>
              </a:solidFill>
            </a:endParaRPr>
          </a:p>
        </p:txBody>
      </p:sp>
      <p:sp>
        <p:nvSpPr>
          <p:cNvPr id="7" name="Rectangle 6"/>
          <p:cNvSpPr/>
          <p:nvPr/>
        </p:nvSpPr>
        <p:spPr bwMode="white">
          <a:xfrm>
            <a:off x="6096319"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8" name="Rectangle 7"/>
          <p:cNvSpPr/>
          <p:nvPr/>
        </p:nvSpPr>
        <p:spPr>
          <a:xfrm>
            <a:off x="6142039"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9" name="Rectangle 8"/>
          <p:cNvSpPr/>
          <p:nvPr/>
        </p:nvSpPr>
        <p:spPr>
          <a:xfrm>
            <a:off x="6142039"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6" name="Slide Number Placeholder 5"/>
          <p:cNvSpPr>
            <a:spLocks noGrp="1"/>
          </p:cNvSpPr>
          <p:nvPr>
            <p:ph type="sldNum" sz="quarter" idx="12"/>
          </p:nvPr>
        </p:nvSpPr>
        <p:spPr>
          <a:xfrm rot="5400000">
            <a:off x="5989639" y="144463"/>
            <a:ext cx="533400" cy="244476"/>
          </a:xfrm>
        </p:spPr>
        <p:txBody>
          <a:bodyPr/>
          <a:lstStyle/>
          <a:p>
            <a:fld id="{2AFCC5D2-B909-41DB-9610-030F35375838}" type="slidenum">
              <a:rPr lang="en-US" smtClean="0"/>
              <a:pPr/>
              <a:t>‹#›</a:t>
            </a:fld>
            <a:endParaRPr lang="en-US" dirty="0"/>
          </a:p>
        </p:txBody>
      </p:sp>
    </p:spTree>
    <p:extLst>
      <p:ext uri="{BB962C8B-B14F-4D97-AF65-F5344CB8AC3E}">
        <p14:creationId xmlns:p14="http://schemas.microsoft.com/office/powerpoint/2010/main" val="2531798221"/>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r>
              <a:rPr lang="en-US" smtClean="0"/>
              <a:t>Operations Policy and Country Services</a:t>
            </a:r>
            <a:endParaRPr lang="en-US"/>
          </a:p>
        </p:txBody>
      </p:sp>
      <p:sp>
        <p:nvSpPr>
          <p:cNvPr id="7" name="Slide Number Placeholder 6"/>
          <p:cNvSpPr>
            <a:spLocks noGrp="1"/>
          </p:cNvSpPr>
          <p:nvPr>
            <p:ph type="sldNum" sz="quarter" idx="12"/>
          </p:nvPr>
        </p:nvSpPr>
        <p:spPr/>
        <p:txBody>
          <a:bodyPr/>
          <a:lstStyle/>
          <a:p>
            <a:fld id="{1CC825AC-6E99-4B45-9EFB-1A21A6CB78D0}" type="slidenum">
              <a:rPr lang="en-US" smtClean="0">
                <a:solidFill>
                  <a:srgbClr val="F07F09"/>
                </a:solidFill>
              </a:rPr>
              <a:pPr/>
              <a:t>‹#›</a:t>
            </a:fld>
            <a:endParaRPr lang="en-US">
              <a:solidFill>
                <a:srgbClr val="F07F09"/>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302" y="6161749"/>
            <a:ext cx="2048976" cy="608902"/>
          </a:xfrm>
          <a:prstGeom prst="rect">
            <a:avLst/>
          </a:prstGeom>
        </p:spPr>
      </p:pic>
      <p:sp>
        <p:nvSpPr>
          <p:cNvPr id="9" name="Title 8"/>
          <p:cNvSpPr>
            <a:spLocks noGrp="1"/>
          </p:cNvSpPr>
          <p:nvPr>
            <p:ph type="title"/>
          </p:nvPr>
        </p:nvSpPr>
        <p:spPr/>
        <p:txBody>
          <a:bodyPr/>
          <a:lstStyle>
            <a:lvl1pPr algn="ctr">
              <a:defRPr/>
            </a:lvl1pPr>
          </a:lstStyle>
          <a:p>
            <a:r>
              <a:rPr lang="en-US" dirty="0" smtClean="0"/>
              <a:t>Click to edit Master title style</a:t>
            </a:r>
            <a:endParaRPr lang="en-US" dirty="0"/>
          </a:p>
        </p:txBody>
      </p:sp>
    </p:spTree>
    <p:extLst>
      <p:ext uri="{BB962C8B-B14F-4D97-AF65-F5344CB8AC3E}">
        <p14:creationId xmlns:p14="http://schemas.microsoft.com/office/powerpoint/2010/main" val="5075120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r>
              <a:rPr lang="en-US" smtClean="0"/>
              <a:t>Operations Policy and Country Services</a:t>
            </a:r>
            <a:endParaRPr lang="en-US" dirty="0"/>
          </a:p>
        </p:txBody>
      </p:sp>
      <p:sp>
        <p:nvSpPr>
          <p:cNvPr id="4" name="Slide Number Placeholder 3"/>
          <p:cNvSpPr>
            <a:spLocks noGrp="1"/>
          </p:cNvSpPr>
          <p:nvPr>
            <p:ph type="sldNum" sz="quarter" idx="11"/>
          </p:nvPr>
        </p:nvSpPr>
        <p:spPr/>
        <p:txBody>
          <a:bodyPr/>
          <a:lstStyle/>
          <a:p>
            <a:fld id="{1CC825AC-6E99-4B45-9EFB-1A21A6CB78D0}" type="slidenum">
              <a:rPr lang="en-US" smtClean="0">
                <a:solidFill>
                  <a:srgbClr val="F07F09"/>
                </a:solidFill>
              </a:rPr>
              <a:pPr/>
              <a:t>‹#›</a:t>
            </a:fld>
            <a:endParaRPr lang="en-US" dirty="0">
              <a:solidFill>
                <a:srgbClr val="F07F09"/>
              </a:solidFill>
            </a:endParaRPr>
          </a:p>
        </p:txBody>
      </p:sp>
    </p:spTree>
    <p:extLst>
      <p:ext uri="{BB962C8B-B14F-4D97-AF65-F5344CB8AC3E}">
        <p14:creationId xmlns:p14="http://schemas.microsoft.com/office/powerpoint/2010/main" val="29307499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r>
              <a:rPr lang="en-US" smtClean="0"/>
              <a:t>Operations Policy and Country Services</a:t>
            </a:r>
            <a:endParaRPr lang="en-US"/>
          </a:p>
        </p:txBody>
      </p:sp>
      <p:sp>
        <p:nvSpPr>
          <p:cNvPr id="7" name="Slide Number Placeholder 6"/>
          <p:cNvSpPr>
            <a:spLocks noGrp="1"/>
          </p:cNvSpPr>
          <p:nvPr>
            <p:ph type="sldNum" sz="quarter" idx="12"/>
          </p:nvPr>
        </p:nvSpPr>
        <p:spPr/>
        <p:txBody>
          <a:bodyPr/>
          <a:lstStyle/>
          <a:p>
            <a:fld id="{1CC825AC-6E99-4B45-9EFB-1A21A6CB78D0}" type="slidenum">
              <a:rPr lang="en-US" smtClean="0">
                <a:solidFill>
                  <a:srgbClr val="F07F09"/>
                </a:solidFill>
              </a:rPr>
              <a:pPr/>
              <a:t>‹#›</a:t>
            </a:fld>
            <a:endParaRPr lang="en-US">
              <a:solidFill>
                <a:srgbClr val="F07F09"/>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302" y="6161749"/>
            <a:ext cx="2048976" cy="608902"/>
          </a:xfrm>
          <a:prstGeom prst="rect">
            <a:avLst/>
          </a:prstGeom>
        </p:spPr>
      </p:pic>
      <p:sp>
        <p:nvSpPr>
          <p:cNvPr id="9" name="Title 8"/>
          <p:cNvSpPr>
            <a:spLocks noGrp="1"/>
          </p:cNvSpPr>
          <p:nvPr>
            <p:ph type="title"/>
          </p:nvPr>
        </p:nvSpPr>
        <p:spPr/>
        <p:txBody>
          <a:bodyPr/>
          <a:lstStyle>
            <a:lvl1pPr algn="ctr">
              <a:defRPr/>
            </a:lvl1pPr>
          </a:lstStyle>
          <a:p>
            <a:r>
              <a:rPr lang="en-US" dirty="0" smtClean="0"/>
              <a:t>Click to edit Master title style</a:t>
            </a:r>
            <a:endParaRPr lang="en-US" dirty="0"/>
          </a:p>
        </p:txBody>
      </p:sp>
    </p:spTree>
    <p:extLst>
      <p:ext uri="{BB962C8B-B14F-4D97-AF65-F5344CB8AC3E}">
        <p14:creationId xmlns:p14="http://schemas.microsoft.com/office/powerpoint/2010/main" val="1617105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r>
              <a:rPr lang="en-US" smtClean="0"/>
              <a:t>Operations Policy and Country Services</a:t>
            </a:r>
            <a:endParaRPr lang="en-US" dirty="0"/>
          </a:p>
        </p:txBody>
      </p:sp>
      <p:sp>
        <p:nvSpPr>
          <p:cNvPr id="4" name="Slide Number Placeholder 3"/>
          <p:cNvSpPr>
            <a:spLocks noGrp="1"/>
          </p:cNvSpPr>
          <p:nvPr>
            <p:ph type="sldNum" sz="quarter" idx="11"/>
          </p:nvPr>
        </p:nvSpPr>
        <p:spPr/>
        <p:txBody>
          <a:bodyPr/>
          <a:lstStyle/>
          <a:p>
            <a:fld id="{1CC825AC-6E99-4B45-9EFB-1A21A6CB78D0}" type="slidenum">
              <a:rPr lang="en-US" smtClean="0">
                <a:solidFill>
                  <a:srgbClr val="F07F09"/>
                </a:solidFill>
              </a:rPr>
              <a:pPr/>
              <a:t>‹#›</a:t>
            </a:fld>
            <a:endParaRPr lang="en-US" dirty="0">
              <a:solidFill>
                <a:srgbClr val="F07F09"/>
              </a:solidFill>
            </a:endParaRPr>
          </a:p>
        </p:txBody>
      </p:sp>
    </p:spTree>
    <p:extLst>
      <p:ext uri="{BB962C8B-B14F-4D97-AF65-F5344CB8AC3E}">
        <p14:creationId xmlns:p14="http://schemas.microsoft.com/office/powerpoint/2010/main" val="3236487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93A1C4C-CA61-4608-980E-4FB5594166E7}" type="datetimeFigureOut">
              <a:rPr lang="en-US" smtClean="0">
                <a:solidFill>
                  <a:srgbClr val="775F55"/>
                </a:solidFill>
              </a:rPr>
              <a:pPr/>
              <a:t>4/20/2016</a:t>
            </a:fld>
            <a:endParaRPr lang="en-US" dirty="0">
              <a:solidFill>
                <a:srgbClr val="775F55"/>
              </a:solidFill>
            </a:endParaRPr>
          </a:p>
        </p:txBody>
      </p:sp>
      <p:sp>
        <p:nvSpPr>
          <p:cNvPr id="5" name="Footer Placeholder 4"/>
          <p:cNvSpPr>
            <a:spLocks noGrp="1"/>
          </p:cNvSpPr>
          <p:nvPr>
            <p:ph type="ftr" sz="quarter" idx="11"/>
          </p:nvPr>
        </p:nvSpPr>
        <p:spPr/>
        <p:txBody>
          <a:bodyPr/>
          <a:lstStyle/>
          <a:p>
            <a:endParaRPr lang="en-US" dirty="0">
              <a:solidFill>
                <a:srgbClr val="775F55"/>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AFCC5D2-B909-41DB-9610-030F35375838}"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401415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2" y="2743205"/>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93A1C4C-CA61-4608-980E-4FB5594166E7}" type="datetimeFigureOut">
              <a:rPr lang="en-US" smtClean="0">
                <a:solidFill>
                  <a:srgbClr val="775F55"/>
                </a:solidFill>
              </a:rPr>
              <a:pPr/>
              <a:t>4/20/2016</a:t>
            </a:fld>
            <a:endParaRPr lang="en-US" dirty="0">
              <a:solidFill>
                <a:srgbClr val="775F55"/>
              </a:solidFill>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AFCC5D2-B909-41DB-9610-030F35375838}"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solidFill>
                <a:srgbClr val="775F55"/>
              </a:solidFill>
            </a:endParaRPr>
          </a:p>
        </p:txBody>
      </p:sp>
    </p:spTree>
    <p:extLst>
      <p:ext uri="{BB962C8B-B14F-4D97-AF65-F5344CB8AC3E}">
        <p14:creationId xmlns:p14="http://schemas.microsoft.com/office/powerpoint/2010/main" val="246019240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93A1C4C-CA61-4608-980E-4FB5594166E7}" type="datetimeFigureOut">
              <a:rPr lang="en-US" smtClean="0">
                <a:solidFill>
                  <a:srgbClr val="775F55"/>
                </a:solidFill>
              </a:rPr>
              <a:pPr/>
              <a:t>4/20/2016</a:t>
            </a:fld>
            <a:endParaRPr lang="en-US" dirty="0">
              <a:solidFill>
                <a:srgbClr val="775F55"/>
              </a:solidFill>
            </a:endParaRPr>
          </a:p>
        </p:txBody>
      </p:sp>
      <p:sp>
        <p:nvSpPr>
          <p:cNvPr id="10" name="Slide Number Placeholder 9"/>
          <p:cNvSpPr>
            <a:spLocks noGrp="1"/>
          </p:cNvSpPr>
          <p:nvPr>
            <p:ph type="sldNum" sz="quarter" idx="16"/>
          </p:nvPr>
        </p:nvSpPr>
        <p:spPr/>
        <p:txBody>
          <a:bodyPr rtlCol="0"/>
          <a:lstStyle/>
          <a:p>
            <a:fld id="{2AFCC5D2-B909-41DB-9610-030F35375838}"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solidFill>
                <a:srgbClr val="775F55"/>
              </a:solidFill>
            </a:endParaRPr>
          </a:p>
        </p:txBody>
      </p:sp>
    </p:spTree>
    <p:extLst>
      <p:ext uri="{BB962C8B-B14F-4D97-AF65-F5344CB8AC3E}">
        <p14:creationId xmlns:p14="http://schemas.microsoft.com/office/powerpoint/2010/main" val="3314812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1"/>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93A1C4C-CA61-4608-980E-4FB5594166E7}" type="datetimeFigureOut">
              <a:rPr lang="en-US" smtClean="0">
                <a:solidFill>
                  <a:srgbClr val="775F55"/>
                </a:solidFill>
              </a:rPr>
              <a:pPr/>
              <a:t>4/20/2016</a:t>
            </a:fld>
            <a:endParaRPr lang="en-US" dirty="0">
              <a:solidFill>
                <a:srgbClr val="775F55"/>
              </a:solidFill>
            </a:endParaRPr>
          </a:p>
        </p:txBody>
      </p:sp>
      <p:sp>
        <p:nvSpPr>
          <p:cNvPr id="12" name="Slide Number Placeholder 11"/>
          <p:cNvSpPr>
            <a:spLocks noGrp="1"/>
          </p:cNvSpPr>
          <p:nvPr>
            <p:ph type="sldNum" sz="quarter" idx="16"/>
          </p:nvPr>
        </p:nvSpPr>
        <p:spPr/>
        <p:txBody>
          <a:bodyPr rtlCol="0"/>
          <a:lstStyle/>
          <a:p>
            <a:fld id="{2AFCC5D2-B909-41DB-9610-030F35375838}"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solidFill>
                <a:srgbClr val="775F55"/>
              </a:solidFill>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235350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93A1C4C-CA61-4608-980E-4FB5594166E7}" type="datetimeFigureOut">
              <a:rPr lang="en-US" smtClean="0">
                <a:solidFill>
                  <a:srgbClr val="775F55"/>
                </a:solidFill>
              </a:rPr>
              <a:pPr/>
              <a:t>4/20/2016</a:t>
            </a:fld>
            <a:endParaRPr lang="en-US" dirty="0">
              <a:solidFill>
                <a:srgbClr val="775F55"/>
              </a:solidFill>
            </a:endParaRPr>
          </a:p>
        </p:txBody>
      </p:sp>
      <p:sp>
        <p:nvSpPr>
          <p:cNvPr id="4" name="Footer Placeholder 3"/>
          <p:cNvSpPr>
            <a:spLocks noGrp="1"/>
          </p:cNvSpPr>
          <p:nvPr>
            <p:ph type="ftr" sz="quarter" idx="11"/>
          </p:nvPr>
        </p:nvSpPr>
        <p:spPr/>
        <p:txBody>
          <a:bodyPr/>
          <a:lstStyle/>
          <a:p>
            <a:endParaRPr lang="en-US" dirty="0">
              <a:solidFill>
                <a:srgbClr val="775F55"/>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AFCC5D2-B909-41DB-9610-030F35375838}" type="slidenum">
              <a:rPr lang="en-US" smtClean="0"/>
              <a:pPr/>
              <a:t>‹#›</a:t>
            </a:fld>
            <a:endParaRPr lang="en-US" dirty="0"/>
          </a:p>
        </p:txBody>
      </p:sp>
    </p:spTree>
    <p:extLst>
      <p:ext uri="{BB962C8B-B14F-4D97-AF65-F5344CB8AC3E}">
        <p14:creationId xmlns:p14="http://schemas.microsoft.com/office/powerpoint/2010/main" val="1198059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3A1C4C-CA61-4608-980E-4FB5594166E7}" type="datetimeFigureOut">
              <a:rPr lang="en-US" smtClean="0">
                <a:solidFill>
                  <a:srgbClr val="775F55"/>
                </a:solidFill>
              </a:rPr>
              <a:pPr/>
              <a:t>4/20/2016</a:t>
            </a:fld>
            <a:endParaRPr lang="en-US" dirty="0">
              <a:solidFill>
                <a:srgbClr val="775F55"/>
              </a:solidFill>
            </a:endParaRPr>
          </a:p>
        </p:txBody>
      </p:sp>
      <p:sp>
        <p:nvSpPr>
          <p:cNvPr id="3" name="Footer Placeholder 2"/>
          <p:cNvSpPr>
            <a:spLocks noGrp="1"/>
          </p:cNvSpPr>
          <p:nvPr>
            <p:ph type="ftr" sz="quarter" idx="11"/>
          </p:nvPr>
        </p:nvSpPr>
        <p:spPr/>
        <p:txBody>
          <a:bodyPr/>
          <a:lstStyle/>
          <a:p>
            <a:endParaRPr lang="en-US" dirty="0">
              <a:solidFill>
                <a:srgbClr val="775F55"/>
              </a:solidFill>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AFCC5D2-B909-41DB-9610-030F35375838}" type="slidenum">
              <a:rPr lang="en-US" smtClean="0">
                <a:solidFill>
                  <a:srgbClr val="775F55"/>
                </a:solidFill>
              </a:rPr>
              <a:pPr/>
              <a:t>‹#›</a:t>
            </a:fld>
            <a:endParaRPr lang="en-US" dirty="0">
              <a:solidFill>
                <a:srgbClr val="775F55"/>
              </a:solidFill>
            </a:endParaRPr>
          </a:p>
        </p:txBody>
      </p:sp>
    </p:spTree>
    <p:extLst>
      <p:ext uri="{BB962C8B-B14F-4D97-AF65-F5344CB8AC3E}">
        <p14:creationId xmlns:p14="http://schemas.microsoft.com/office/powerpoint/2010/main" val="1475160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1"/>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93A1C4C-CA61-4608-980E-4FB5594166E7}" type="datetimeFigureOut">
              <a:rPr lang="en-US" smtClean="0">
                <a:solidFill>
                  <a:srgbClr val="775F55"/>
                </a:solidFill>
              </a:rPr>
              <a:pPr/>
              <a:t>4/20/2016</a:t>
            </a:fld>
            <a:endParaRPr lang="en-US" dirty="0">
              <a:solidFill>
                <a:srgbClr val="775F55"/>
              </a:solidFill>
            </a:endParaRPr>
          </a:p>
        </p:txBody>
      </p:sp>
      <p:sp>
        <p:nvSpPr>
          <p:cNvPr id="6" name="Footer Placeholder 5"/>
          <p:cNvSpPr>
            <a:spLocks noGrp="1"/>
          </p:cNvSpPr>
          <p:nvPr>
            <p:ph type="ftr" sz="quarter" idx="11"/>
          </p:nvPr>
        </p:nvSpPr>
        <p:spPr/>
        <p:txBody>
          <a:bodyPr/>
          <a:lstStyle/>
          <a:p>
            <a:endParaRPr lang="en-US" dirty="0">
              <a:solidFill>
                <a:srgbClr val="775F55"/>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AFCC5D2-B909-41DB-9610-030F35375838}"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680791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2" name="Date Placeholder 11"/>
          <p:cNvSpPr>
            <a:spLocks noGrp="1"/>
          </p:cNvSpPr>
          <p:nvPr>
            <p:ph type="dt" sz="half" idx="10"/>
          </p:nvPr>
        </p:nvSpPr>
        <p:spPr>
          <a:xfrm>
            <a:off x="6248400" y="6248405"/>
            <a:ext cx="2667000" cy="365125"/>
          </a:xfrm>
        </p:spPr>
        <p:txBody>
          <a:bodyPr rtlCol="0"/>
          <a:lstStyle/>
          <a:p>
            <a:fld id="{C93A1C4C-CA61-4608-980E-4FB5594166E7}" type="datetimeFigureOut">
              <a:rPr lang="en-US" smtClean="0">
                <a:solidFill>
                  <a:srgbClr val="775F55"/>
                </a:solidFill>
              </a:rPr>
              <a:pPr/>
              <a:t>4/20/2016</a:t>
            </a:fld>
            <a:endParaRPr lang="en-US" dirty="0">
              <a:solidFill>
                <a:srgbClr val="775F55"/>
              </a:solidFill>
            </a:endParaRPr>
          </a:p>
        </p:txBody>
      </p:sp>
      <p:sp>
        <p:nvSpPr>
          <p:cNvPr id="13" name="Slide Number Placeholder 12"/>
          <p:cNvSpPr>
            <a:spLocks noGrp="1"/>
          </p:cNvSpPr>
          <p:nvPr>
            <p:ph type="sldNum" sz="quarter" idx="11"/>
          </p:nvPr>
        </p:nvSpPr>
        <p:spPr>
          <a:xfrm>
            <a:off x="0" y="4667250"/>
            <a:ext cx="1447800" cy="663578"/>
          </a:xfrm>
        </p:spPr>
        <p:txBody>
          <a:bodyPr rtlCol="0"/>
          <a:lstStyle>
            <a:lvl1pPr>
              <a:defRPr sz="2800"/>
            </a:lvl1pPr>
          </a:lstStyle>
          <a:p>
            <a:fld id="{2AFCC5D2-B909-41DB-9610-030F35375838}" type="slidenum">
              <a:rPr lang="en-US" smtClean="0"/>
              <a:pPr/>
              <a:t>‹#›</a:t>
            </a:fld>
            <a:endParaRPr lang="en-US" dirty="0"/>
          </a:p>
        </p:txBody>
      </p:sp>
      <p:sp>
        <p:nvSpPr>
          <p:cNvPr id="14" name="Footer Placeholder 13"/>
          <p:cNvSpPr>
            <a:spLocks noGrp="1"/>
          </p:cNvSpPr>
          <p:nvPr>
            <p:ph type="ftr" sz="quarter" idx="12"/>
          </p:nvPr>
        </p:nvSpPr>
        <p:spPr>
          <a:xfrm>
            <a:off x="1600200" y="6248211"/>
            <a:ext cx="4572000" cy="365125"/>
          </a:xfrm>
        </p:spPr>
        <p:txBody>
          <a:bodyPr rtlCol="0"/>
          <a:lstStyle/>
          <a:p>
            <a:endParaRPr lang="en-US" dirty="0">
              <a:solidFill>
                <a:srgbClr val="775F55"/>
              </a:solidFill>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extLst>
      <p:ext uri="{BB962C8B-B14F-4D97-AF65-F5344CB8AC3E}">
        <p14:creationId xmlns:p14="http://schemas.microsoft.com/office/powerpoint/2010/main" val="1018533307"/>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5"/>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93A1C4C-CA61-4608-980E-4FB5594166E7}" type="datetimeFigureOut">
              <a:rPr lang="en-US" smtClean="0">
                <a:solidFill>
                  <a:srgbClr val="775F55"/>
                </a:solidFill>
              </a:rPr>
              <a:pPr/>
              <a:t>4/20/2016</a:t>
            </a:fld>
            <a:endParaRPr lang="en-US" dirty="0">
              <a:solidFill>
                <a:srgbClr val="775F55"/>
              </a:solidFill>
            </a:endParaRPr>
          </a:p>
        </p:txBody>
      </p:sp>
      <p:sp>
        <p:nvSpPr>
          <p:cNvPr id="3" name="Footer Placeholder 2"/>
          <p:cNvSpPr>
            <a:spLocks noGrp="1"/>
          </p:cNvSpPr>
          <p:nvPr>
            <p:ph type="ftr" sz="quarter" idx="3"/>
          </p:nvPr>
        </p:nvSpPr>
        <p:spPr>
          <a:xfrm>
            <a:off x="609603" y="6248211"/>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solidFill>
                <a:srgbClr val="775F55"/>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9" name="Rectangle 8"/>
          <p:cNvSpPr/>
          <p:nvPr/>
        </p:nvSpPr>
        <p:spPr>
          <a:xfrm>
            <a:off x="590551" y="1280160"/>
            <a:ext cx="8553451"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F0C94032-CD4C-4C25-B0C2-CEC720522D92}" type="slidenum">
              <a:rPr lang="en-US" smtClean="0"/>
              <a:pPr/>
              <a:t>‹#›</a:t>
            </a:fld>
            <a:endParaRPr lang="en-US" dirty="0"/>
          </a:p>
        </p:txBody>
      </p:sp>
    </p:spTree>
    <p:extLst>
      <p:ext uri="{BB962C8B-B14F-4D97-AF65-F5344CB8AC3E}">
        <p14:creationId xmlns:p14="http://schemas.microsoft.com/office/powerpoint/2010/main" val="2992587526"/>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37" r:id="rId12"/>
    <p:sldLayoutId id="2147483738" r:id="rId13"/>
    <p:sldLayoutId id="2147483724" r:id="rId14"/>
    <p:sldLayoutId id="2147483725" r:id="rId15"/>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32" indent="-320032"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64" indent="-274313" algn="l" rtl="0" eaLnBrk="1" latinLnBrk="0" hangingPunct="1">
        <a:spcBef>
          <a:spcPts val="551"/>
        </a:spcBef>
        <a:buClr>
          <a:schemeClr val="accent1"/>
        </a:buClr>
        <a:buSzPct val="70000"/>
        <a:buFont typeface="Wingdings 2"/>
        <a:buChar char=""/>
        <a:defRPr kumimoji="0" sz="2600" kern="1200">
          <a:solidFill>
            <a:schemeClr val="tx1"/>
          </a:solidFill>
          <a:latin typeface="+mn-lt"/>
          <a:ea typeface="+mn-ea"/>
          <a:cs typeface="+mn-cs"/>
        </a:defRPr>
      </a:lvl2pPr>
      <a:lvl3pPr marL="914377" indent="-228594"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66" indent="-228594"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54" indent="-228594"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67" indent="-228594"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81" indent="-228594"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94" indent="-228594"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07" indent="-228594"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189" algn="l" rtl="0" eaLnBrk="1" latinLnBrk="0" hangingPunct="1">
        <a:defRPr kumimoji="0" kern="1200">
          <a:solidFill>
            <a:schemeClr val="tx1"/>
          </a:solidFill>
          <a:latin typeface="+mn-lt"/>
          <a:ea typeface="+mn-ea"/>
          <a:cs typeface="+mn-cs"/>
        </a:defRPr>
      </a:lvl2pPr>
      <a:lvl3pPr marL="914377" algn="l" rtl="0" eaLnBrk="1" latinLnBrk="0" hangingPunct="1">
        <a:defRPr kumimoji="0" kern="1200">
          <a:solidFill>
            <a:schemeClr val="tx1"/>
          </a:solidFill>
          <a:latin typeface="+mn-lt"/>
          <a:ea typeface="+mn-ea"/>
          <a:cs typeface="+mn-cs"/>
        </a:defRPr>
      </a:lvl3pPr>
      <a:lvl4pPr marL="1371566" algn="l" rtl="0" eaLnBrk="1" latinLnBrk="0" hangingPunct="1">
        <a:defRPr kumimoji="0" kern="1200">
          <a:solidFill>
            <a:schemeClr val="tx1"/>
          </a:solidFill>
          <a:latin typeface="+mn-lt"/>
          <a:ea typeface="+mn-ea"/>
          <a:cs typeface="+mn-cs"/>
        </a:defRPr>
      </a:lvl4pPr>
      <a:lvl5pPr marL="1828754" algn="l" rtl="0" eaLnBrk="1" latinLnBrk="0" hangingPunct="1">
        <a:defRPr kumimoji="0" kern="1200">
          <a:solidFill>
            <a:schemeClr val="tx1"/>
          </a:solidFill>
          <a:latin typeface="+mn-lt"/>
          <a:ea typeface="+mn-ea"/>
          <a:cs typeface="+mn-cs"/>
        </a:defRPr>
      </a:lvl5pPr>
      <a:lvl6pPr marL="2285943" algn="l" rtl="0" eaLnBrk="1" latinLnBrk="0" hangingPunct="1">
        <a:defRPr kumimoji="0" kern="1200">
          <a:solidFill>
            <a:schemeClr val="tx1"/>
          </a:solidFill>
          <a:latin typeface="+mn-lt"/>
          <a:ea typeface="+mn-ea"/>
          <a:cs typeface="+mn-cs"/>
        </a:defRPr>
      </a:lvl6pPr>
      <a:lvl7pPr marL="2743131" algn="l" rtl="0" eaLnBrk="1" latinLnBrk="0" hangingPunct="1">
        <a:defRPr kumimoji="0" kern="1200">
          <a:solidFill>
            <a:schemeClr val="tx1"/>
          </a:solidFill>
          <a:latin typeface="+mn-lt"/>
          <a:ea typeface="+mn-ea"/>
          <a:cs typeface="+mn-cs"/>
        </a:defRPr>
      </a:lvl7pPr>
      <a:lvl8pPr marL="3200320" algn="l" rtl="0" eaLnBrk="1" latinLnBrk="0" hangingPunct="1">
        <a:defRPr kumimoji="0" kern="1200">
          <a:solidFill>
            <a:schemeClr val="tx1"/>
          </a:solidFill>
          <a:latin typeface="+mn-lt"/>
          <a:ea typeface="+mn-ea"/>
          <a:cs typeface="+mn-cs"/>
        </a:defRPr>
      </a:lvl8pPr>
      <a:lvl9pPr marL="3657509"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6.jpe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32289" y="1482132"/>
            <a:ext cx="4019341" cy="4667459"/>
          </a:xfrm>
        </p:spPr>
        <p:txBody>
          <a:bodyPr anchor="t">
            <a:noAutofit/>
          </a:bodyPr>
          <a:lstStyle/>
          <a:p>
            <a:pPr algn="r" rtl="1"/>
            <a:r>
              <a:rPr lang="ar-LB" sz="3600" dirty="0" smtClean="0">
                <a:solidFill>
                  <a:schemeClr val="tx1"/>
                </a:solidFill>
              </a:rPr>
              <a:t>ا</a:t>
            </a:r>
            <a:r>
              <a:rPr lang="ar-SA" sz="3600" dirty="0" smtClean="0">
                <a:solidFill>
                  <a:schemeClr val="tx1"/>
                </a:solidFill>
              </a:rPr>
              <a:t>لمشروع </a:t>
            </a:r>
            <a:r>
              <a:rPr lang="ar-SA" sz="3600" dirty="0">
                <a:solidFill>
                  <a:schemeClr val="tx1"/>
                </a:solidFill>
              </a:rPr>
              <a:t>الثاني لمبادرة </a:t>
            </a:r>
            <a:r>
              <a:rPr lang="en-US" sz="3600" dirty="0">
                <a:solidFill>
                  <a:schemeClr val="tx1"/>
                </a:solidFill>
              </a:rPr>
              <a:t/>
            </a:r>
            <a:br>
              <a:rPr lang="en-US" sz="3600" dirty="0">
                <a:solidFill>
                  <a:schemeClr val="tx1"/>
                </a:solidFill>
              </a:rPr>
            </a:br>
            <a:r>
              <a:rPr lang="ar-SA" sz="3600" dirty="0">
                <a:solidFill>
                  <a:schemeClr val="tx1"/>
                </a:solidFill>
              </a:rPr>
              <a:t>الوصول إلى جميع الأطفال </a:t>
            </a:r>
            <a:r>
              <a:rPr lang="ar-SA" sz="3600" dirty="0" smtClean="0">
                <a:solidFill>
                  <a:schemeClr val="tx1"/>
                </a:solidFill>
              </a:rPr>
              <a:t>بالتعليم</a:t>
            </a:r>
            <a:r>
              <a:rPr lang="ar-LB" sz="3600" dirty="0" smtClean="0">
                <a:solidFill>
                  <a:schemeClr val="tx1"/>
                </a:solidFill>
              </a:rPr>
              <a:t> في لبنان: </a:t>
            </a:r>
            <a:r>
              <a:rPr lang="ar-SA" sz="3600" dirty="0">
                <a:solidFill>
                  <a:schemeClr val="tx1"/>
                </a:solidFill>
              </a:rPr>
              <a:t>تقييم النظم البيئية والاجتماعية (</a:t>
            </a:r>
            <a:r>
              <a:rPr lang="en-US" sz="3600" dirty="0">
                <a:solidFill>
                  <a:schemeClr val="tx1"/>
                </a:solidFill>
              </a:rPr>
              <a:t>ESSA</a:t>
            </a:r>
            <a:r>
              <a:rPr lang="ar-SA" sz="3600" dirty="0">
                <a:solidFill>
                  <a:schemeClr val="tx1"/>
                </a:solidFill>
              </a:rPr>
              <a:t>)</a:t>
            </a: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ar-LB" sz="3200" b="1" dirty="0" smtClean="0">
                <a:solidFill>
                  <a:schemeClr val="tx1"/>
                </a:solidFill>
              </a:rPr>
              <a:t>ورشة عمل استشارية</a:t>
            </a:r>
            <a:r>
              <a:rPr lang="en-US" sz="3200" i="1" dirty="0" smtClean="0">
                <a:solidFill>
                  <a:schemeClr val="tx1"/>
                </a:solidFill>
              </a:rPr>
              <a:t/>
            </a:r>
            <a:br>
              <a:rPr lang="en-US" sz="3200" i="1" dirty="0" smtClean="0">
                <a:solidFill>
                  <a:schemeClr val="tx1"/>
                </a:solidFill>
              </a:rPr>
            </a:br>
            <a:r>
              <a:rPr lang="en-US" sz="3200" i="1" dirty="0">
                <a:solidFill>
                  <a:schemeClr val="tx1"/>
                </a:solidFill>
              </a:rPr>
              <a:t/>
            </a:r>
            <a:br>
              <a:rPr lang="en-US" sz="3200" i="1" dirty="0">
                <a:solidFill>
                  <a:schemeClr val="tx1"/>
                </a:solidFill>
              </a:rPr>
            </a:br>
            <a:r>
              <a:rPr lang="ar-LB" sz="2400" dirty="0" smtClean="0">
                <a:solidFill>
                  <a:schemeClr val="tx1"/>
                </a:solidFill>
              </a:rPr>
              <a:t>بيروت 21 أبريل 2016</a:t>
            </a:r>
            <a:r>
              <a:rPr lang="en-US" sz="3200" i="1" dirty="0" smtClean="0">
                <a:solidFill>
                  <a:schemeClr val="tx1"/>
                </a:solidFill>
              </a:rPr>
              <a:t/>
            </a:r>
            <a:br>
              <a:rPr lang="en-US" sz="3200" i="1" dirty="0" smtClean="0">
                <a:solidFill>
                  <a:schemeClr val="tx1"/>
                </a:solidFill>
              </a:rPr>
            </a:br>
            <a:r>
              <a:rPr lang="en-US" sz="3200" i="1" dirty="0">
                <a:solidFill>
                  <a:schemeClr val="tx1"/>
                </a:solidFill>
              </a:rPr>
              <a:t/>
            </a:r>
            <a:br>
              <a:rPr lang="en-US" sz="3200" i="1" dirty="0">
                <a:solidFill>
                  <a:schemeClr val="tx1"/>
                </a:solidFill>
              </a:rPr>
            </a:br>
            <a:r>
              <a:rPr lang="en-US" sz="3200" i="1" dirty="0" smtClean="0">
                <a:solidFill>
                  <a:schemeClr val="tx1"/>
                </a:solidFill>
              </a:rPr>
              <a:t/>
            </a:r>
            <a:br>
              <a:rPr lang="en-US" sz="3200" i="1" dirty="0" smtClean="0">
                <a:solidFill>
                  <a:schemeClr val="tx1"/>
                </a:solidFill>
              </a:rPr>
            </a:br>
            <a:endParaRPr lang="en-US" sz="3200" i="1" dirty="0">
              <a:solidFill>
                <a:schemeClr val="tx1"/>
              </a:solidFill>
            </a:endParaRPr>
          </a:p>
        </p:txBody>
      </p:sp>
      <p:grpSp>
        <p:nvGrpSpPr>
          <p:cNvPr id="4" name="Group 6"/>
          <p:cNvGrpSpPr>
            <a:grpSpLocks/>
          </p:cNvGrpSpPr>
          <p:nvPr/>
        </p:nvGrpSpPr>
        <p:grpSpPr bwMode="auto">
          <a:xfrm>
            <a:off x="0" y="26988"/>
            <a:ext cx="9144000" cy="1344612"/>
            <a:chOff x="-13" y="0"/>
            <a:chExt cx="8001026" cy="1001979"/>
          </a:xfrm>
        </p:grpSpPr>
        <p:pic>
          <p:nvPicPr>
            <p:cNvPr id="5" name="Picture 9" descr="Hirbawi-Textiles-once-emp-040.jpe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0"/>
              <a:ext cx="3048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descr="247.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3" y="0"/>
              <a:ext cx="137161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1" descr="1116865643_4f8758bdb3.jpeg"/>
            <p:cNvPicPr>
              <a:picLocks noChangeAspect="1"/>
            </p:cNvPicPr>
            <p:nvPr/>
          </p:nvPicPr>
          <p:blipFill>
            <a:blip r:embed="rId5">
              <a:extLst>
                <a:ext uri="{28A0092B-C50C-407E-A947-70E740481C1C}">
                  <a14:useLocalDpi xmlns:a14="http://schemas.microsoft.com/office/drawing/2010/main" val="0"/>
                </a:ext>
              </a:extLst>
            </a:blip>
            <a:srcRect l="720"/>
            <a:stretch>
              <a:fillRect/>
            </a:stretch>
          </p:blipFill>
          <p:spPr bwMode="auto">
            <a:xfrm>
              <a:off x="1387328" y="0"/>
              <a:ext cx="2168672" cy="1001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2" descr="247.gif"/>
            <p:cNvPicPr>
              <a:picLocks noChangeAspect="1"/>
            </p:cNvPicPr>
            <p:nvPr/>
          </p:nvPicPr>
          <p:blipFill>
            <a:blip r:embed="rId4">
              <a:extLst>
                <a:ext uri="{28A0092B-C50C-407E-A947-70E740481C1C}">
                  <a14:useLocalDpi xmlns:a14="http://schemas.microsoft.com/office/drawing/2010/main" val="0"/>
                </a:ext>
              </a:extLst>
            </a:blip>
            <a:srcRect l="1057"/>
            <a:stretch>
              <a:fillRect/>
            </a:stretch>
          </p:blipFill>
          <p:spPr bwMode="auto">
            <a:xfrm>
              <a:off x="6643895" y="0"/>
              <a:ext cx="1357118"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6698682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pPr algn="ctr"/>
            <a:r>
              <a:rPr lang="ar-LB" spc="-100" dirty="0" smtClean="0">
                <a:solidFill>
                  <a:schemeClr val="accent6"/>
                </a:solidFill>
              </a:rPr>
              <a:t>المخاطر البيئية</a:t>
            </a:r>
            <a:endParaRPr lang="en-US" spc="-100" dirty="0">
              <a:solidFill>
                <a:schemeClr val="accent6"/>
              </a:solidFill>
            </a:endParaRPr>
          </a:p>
        </p:txBody>
      </p:sp>
      <p:sp>
        <p:nvSpPr>
          <p:cNvPr id="3" name="Content Placeholder 2"/>
          <p:cNvSpPr>
            <a:spLocks noGrp="1"/>
          </p:cNvSpPr>
          <p:nvPr>
            <p:ph sz="quarter" idx="1"/>
          </p:nvPr>
        </p:nvSpPr>
        <p:spPr>
          <a:xfrm>
            <a:off x="612648" y="1600200"/>
            <a:ext cx="8531352" cy="5257800"/>
          </a:xfrm>
        </p:spPr>
        <p:txBody>
          <a:bodyPr>
            <a:normAutofit/>
          </a:bodyPr>
          <a:lstStyle/>
          <a:p>
            <a:pPr algn="r" rtl="1"/>
            <a:r>
              <a:rPr lang="ar-SA" dirty="0" smtClean="0"/>
              <a:t>استناداً </a:t>
            </a:r>
            <a:r>
              <a:rPr lang="ar-SA" dirty="0"/>
              <a:t>إلى حجم ونطاق المشاريع </a:t>
            </a:r>
            <a:r>
              <a:rPr lang="ar-LB" dirty="0" smtClean="0"/>
              <a:t>ستنحصر </a:t>
            </a:r>
            <a:r>
              <a:rPr lang="ar-SA" dirty="0" smtClean="0"/>
              <a:t>الآثار </a:t>
            </a:r>
            <a:r>
              <a:rPr lang="ar-SA" dirty="0"/>
              <a:t>البيئية </a:t>
            </a:r>
            <a:r>
              <a:rPr lang="ar-SA" dirty="0" smtClean="0"/>
              <a:t>في </a:t>
            </a:r>
            <a:r>
              <a:rPr lang="ar-SA" dirty="0"/>
              <a:t>مواقع محددة </a:t>
            </a:r>
            <a:r>
              <a:rPr lang="ar-LB" dirty="0" smtClean="0"/>
              <a:t>وتكون </a:t>
            </a:r>
            <a:r>
              <a:rPr lang="ar-SA" dirty="0" smtClean="0"/>
              <a:t>مؤقت</a:t>
            </a:r>
            <a:r>
              <a:rPr lang="ar-LB" dirty="0" smtClean="0"/>
              <a:t>ة</a:t>
            </a:r>
            <a:endParaRPr lang="en-US" dirty="0" smtClean="0"/>
          </a:p>
          <a:p>
            <a:pPr algn="r" rtl="1"/>
            <a:r>
              <a:rPr lang="ar-SA" dirty="0"/>
              <a:t>وتشمل الآثار البيئية السلبية </a:t>
            </a:r>
            <a:r>
              <a:rPr lang="ar-SA" dirty="0" smtClean="0"/>
              <a:t>المحتملة، </a:t>
            </a:r>
            <a:r>
              <a:rPr lang="ar-SA" dirty="0"/>
              <a:t>تلوث الهواء من الغبار </a:t>
            </a:r>
            <a:r>
              <a:rPr lang="ar-SA" dirty="0" smtClean="0"/>
              <a:t>والعوادم</a:t>
            </a:r>
            <a:r>
              <a:rPr lang="ar-LB" dirty="0" smtClean="0"/>
              <a:t> (الأجهزة الثقيلة والمولدات، إلخ...)</a:t>
            </a:r>
            <a:r>
              <a:rPr lang="ar-SA" dirty="0" smtClean="0"/>
              <a:t> </a:t>
            </a:r>
            <a:r>
              <a:rPr lang="ar-SA" dirty="0"/>
              <a:t>والمضايقات مثل الضوضاء؛ والنفايات الصلبة والسائلة من مواقع البناء والمعسكرات العمالية؛ وتآكل التربة واحتمال انقطاع حركة المرور</a:t>
            </a:r>
            <a:r>
              <a:rPr lang="ar-SA" dirty="0" smtClean="0"/>
              <a:t>.</a:t>
            </a:r>
            <a:endParaRPr lang="ar-LB" dirty="0" smtClean="0"/>
          </a:p>
          <a:p>
            <a:pPr algn="r" rtl="1"/>
            <a:r>
              <a:rPr lang="ar-SA" dirty="0" smtClean="0"/>
              <a:t>يمكن منع</a:t>
            </a:r>
            <a:r>
              <a:rPr lang="ar-LB" dirty="0" smtClean="0"/>
              <a:t> هذه الآثار</a:t>
            </a:r>
            <a:r>
              <a:rPr lang="ar-SA" dirty="0" smtClean="0"/>
              <a:t> </a:t>
            </a:r>
            <a:r>
              <a:rPr lang="ar-SA" dirty="0"/>
              <a:t>أو تخفيفها بالإجراءات التشغيلية القياسية والممارسات الإدارية الجيدة </a:t>
            </a:r>
            <a:r>
              <a:rPr lang="ar-SA" dirty="0" smtClean="0"/>
              <a:t>للبناء</a:t>
            </a:r>
            <a:r>
              <a:rPr lang="ar-LB" dirty="0" smtClean="0"/>
              <a:t> التي تعزز سلامة العمال وتقلص الضغوط البيئية.</a:t>
            </a:r>
            <a:endParaRPr lang="en-US" dirty="0"/>
          </a:p>
          <a:p>
            <a:pPr marL="0" indent="0">
              <a:buNone/>
            </a:pPr>
            <a:endParaRPr lang="en-US" dirty="0" smtClean="0"/>
          </a:p>
          <a:p>
            <a:pPr marL="0" indent="0">
              <a:buNone/>
            </a:pPr>
            <a:endParaRPr lang="en-US" b="1" dirty="0"/>
          </a:p>
        </p:txBody>
      </p:sp>
    </p:spTree>
    <p:extLst>
      <p:ext uri="{BB962C8B-B14F-4D97-AF65-F5344CB8AC3E}">
        <p14:creationId xmlns:p14="http://schemas.microsoft.com/office/powerpoint/2010/main" val="18170610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pPr algn="ctr"/>
            <a:r>
              <a:rPr lang="ar-LB" spc="-100" dirty="0" smtClean="0">
                <a:solidFill>
                  <a:schemeClr val="accent6"/>
                </a:solidFill>
              </a:rPr>
              <a:t>التقويم الاجتماعي</a:t>
            </a:r>
            <a:endParaRPr lang="en-US" spc="-100" dirty="0">
              <a:solidFill>
                <a:schemeClr val="accent6"/>
              </a:solidFill>
            </a:endParaRPr>
          </a:p>
        </p:txBody>
      </p:sp>
      <p:sp>
        <p:nvSpPr>
          <p:cNvPr id="3" name="Content Placeholder 2"/>
          <p:cNvSpPr>
            <a:spLocks noGrp="1"/>
          </p:cNvSpPr>
          <p:nvPr>
            <p:ph sz="quarter" idx="1"/>
          </p:nvPr>
        </p:nvSpPr>
        <p:spPr>
          <a:xfrm>
            <a:off x="612648" y="1600200"/>
            <a:ext cx="8153400" cy="4869180"/>
          </a:xfrm>
        </p:spPr>
        <p:txBody>
          <a:bodyPr>
            <a:normAutofit fontScale="92500" lnSpcReduction="10000"/>
          </a:bodyPr>
          <a:lstStyle/>
          <a:p>
            <a:pPr algn="r" rtl="1"/>
            <a:r>
              <a:rPr lang="ar-LB" dirty="0" smtClean="0"/>
              <a:t>تلعب المسائل الاجتماعية والسياسية دوراً مهماً في قطاع التعليم.</a:t>
            </a:r>
            <a:endParaRPr lang="en-US" dirty="0" smtClean="0"/>
          </a:p>
          <a:p>
            <a:pPr lvl="1" algn="r" rtl="1"/>
            <a:r>
              <a:rPr lang="ar-LB" dirty="0" smtClean="0"/>
              <a:t>هنالك مجموعات اجتماعية عديدة يتألف منها المجتمع في لبنان اليوم</a:t>
            </a:r>
            <a:endParaRPr lang="en-US" dirty="0" smtClean="0"/>
          </a:p>
          <a:p>
            <a:pPr lvl="2" algn="r" rtl="1"/>
            <a:r>
              <a:rPr lang="ar-LB" dirty="0" smtClean="0"/>
              <a:t>الطائفة</a:t>
            </a:r>
            <a:endParaRPr lang="en-US" dirty="0" smtClean="0"/>
          </a:p>
          <a:p>
            <a:pPr lvl="2" algn="r" rtl="1"/>
            <a:r>
              <a:rPr lang="ar-LB" dirty="0" smtClean="0"/>
              <a:t>الجغرافية</a:t>
            </a:r>
            <a:endParaRPr lang="en-US" dirty="0" smtClean="0"/>
          </a:p>
          <a:p>
            <a:pPr lvl="2" algn="r" rtl="1"/>
            <a:r>
              <a:rPr lang="ar-LB" dirty="0" smtClean="0"/>
              <a:t>الفئة الاجتماعية</a:t>
            </a:r>
            <a:endParaRPr lang="en-US" dirty="0" smtClean="0"/>
          </a:p>
          <a:p>
            <a:pPr lvl="2" algn="r" rtl="1"/>
            <a:r>
              <a:rPr lang="ar-LB" dirty="0" smtClean="0"/>
              <a:t>الحزب السياسي</a:t>
            </a:r>
            <a:endParaRPr lang="en-US" dirty="0" smtClean="0"/>
          </a:p>
          <a:p>
            <a:pPr lvl="2" algn="r" rtl="1"/>
            <a:r>
              <a:rPr lang="ar-LB" dirty="0" smtClean="0"/>
              <a:t>النوع الاجتماعي</a:t>
            </a:r>
            <a:endParaRPr lang="en-US" dirty="0" smtClean="0"/>
          </a:p>
          <a:p>
            <a:pPr lvl="2" algn="r" rtl="1"/>
            <a:r>
              <a:rPr lang="ar-LB" dirty="0" smtClean="0"/>
              <a:t>الشباب</a:t>
            </a:r>
            <a:endParaRPr lang="en-US" dirty="0" smtClean="0"/>
          </a:p>
          <a:p>
            <a:pPr lvl="2" algn="r" rtl="1"/>
            <a:r>
              <a:rPr lang="ar-LB" dirty="0" smtClean="0"/>
              <a:t>لاجئ/غير لاجئ</a:t>
            </a:r>
            <a:endParaRPr lang="en-US" dirty="0" smtClean="0"/>
          </a:p>
          <a:p>
            <a:pPr lvl="1" algn="r" rtl="1"/>
            <a:r>
              <a:rPr lang="ar-LB" dirty="0" smtClean="0"/>
              <a:t>تختلف الاحتياجات والأولويات والمصالح بناءً على المجموعة الاجتماعية</a:t>
            </a:r>
            <a:endParaRPr lang="en-US" dirty="0" smtClean="0"/>
          </a:p>
          <a:p>
            <a:pPr lvl="1" algn="r" rtl="1"/>
            <a:r>
              <a:rPr lang="ar-LB" dirty="0" smtClean="0"/>
              <a:t>ولكن المجموعات الاجتماعية تتداخل ما يجعل من الصعب تحديد الأولويات والمصالح.</a:t>
            </a:r>
            <a:endParaRPr lang="en-US" dirty="0" smtClean="0"/>
          </a:p>
          <a:p>
            <a:pPr lvl="1"/>
            <a:endParaRPr lang="en-US" dirty="0" smtClean="0"/>
          </a:p>
          <a:p>
            <a:endParaRPr lang="en-US" dirty="0" smtClean="0"/>
          </a:p>
          <a:p>
            <a:endParaRPr lang="en-US" dirty="0"/>
          </a:p>
        </p:txBody>
      </p:sp>
    </p:spTree>
    <p:extLst>
      <p:ext uri="{BB962C8B-B14F-4D97-AF65-F5344CB8AC3E}">
        <p14:creationId xmlns:p14="http://schemas.microsoft.com/office/powerpoint/2010/main" val="8332335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pPr algn="ctr"/>
            <a:r>
              <a:rPr lang="ar-LB" spc="-100" dirty="0">
                <a:solidFill>
                  <a:schemeClr val="accent6"/>
                </a:solidFill>
              </a:rPr>
              <a:t>التقويم الاجتماعي: </a:t>
            </a:r>
            <a:r>
              <a:rPr lang="ar-LB" spc="-100" dirty="0" smtClean="0">
                <a:solidFill>
                  <a:schemeClr val="accent6"/>
                </a:solidFill>
              </a:rPr>
              <a:t>نوع الجنس والشباب</a:t>
            </a:r>
            <a:endParaRPr lang="en-US" spc="-100" dirty="0">
              <a:solidFill>
                <a:schemeClr val="accent6"/>
              </a:solidFill>
            </a:endParaRPr>
          </a:p>
        </p:txBody>
      </p:sp>
      <p:sp>
        <p:nvSpPr>
          <p:cNvPr id="3" name="Content Placeholder 2"/>
          <p:cNvSpPr>
            <a:spLocks noGrp="1"/>
          </p:cNvSpPr>
          <p:nvPr>
            <p:ph sz="quarter" idx="1"/>
          </p:nvPr>
        </p:nvSpPr>
        <p:spPr>
          <a:xfrm>
            <a:off x="612648" y="1600200"/>
            <a:ext cx="8153400" cy="4743450"/>
          </a:xfrm>
        </p:spPr>
        <p:txBody>
          <a:bodyPr>
            <a:normAutofit fontScale="92500" lnSpcReduction="20000"/>
          </a:bodyPr>
          <a:lstStyle/>
          <a:p>
            <a:pPr algn="r" rtl="1"/>
            <a:r>
              <a:rPr lang="ar-LB" dirty="0" smtClean="0"/>
              <a:t>المساواة بين الجنسين: يحتل لبنان المرتبة الثامنة بين أسوأ البلدان من حيث المساواة بين الجنسين (المرتبة 134 من أصل 142).</a:t>
            </a:r>
            <a:endParaRPr lang="en-US" dirty="0" smtClean="0"/>
          </a:p>
          <a:p>
            <a:pPr lvl="1" algn="r" rtl="1"/>
            <a:r>
              <a:rPr lang="ar-LB" dirty="0" smtClean="0"/>
              <a:t>ضعف الأداء على صعيد التمكين السياسي (يهدف المؤشر العالمي للفجوة بين الجنسين إلى قياس الفجوات النسبية بين الرجال والنساء في أربعة مجالات أساسية: الصحة والبقاء على قيد الحياة، التحصيل العلمي، المشاركة في الاقتصاد، التمكين السياسي).</a:t>
            </a:r>
            <a:endParaRPr lang="en-US" dirty="0" smtClean="0"/>
          </a:p>
          <a:p>
            <a:pPr lvl="1" algn="r" rtl="1"/>
            <a:r>
              <a:rPr lang="ar-LB" dirty="0" smtClean="0"/>
              <a:t>المشاركة في الاقتصاد: مستويات متدنية نسبياً لمشاركة المرأة في القوة العاملة (تبلغ نسبة الإناث إلى الذكور 0.34- 133 من أصل 142 دولة)</a:t>
            </a:r>
            <a:endParaRPr lang="en-US" dirty="0" smtClean="0"/>
          </a:p>
          <a:p>
            <a:pPr algn="r" rtl="1"/>
            <a:r>
              <a:rPr lang="ar-LB" dirty="0" smtClean="0"/>
              <a:t>الشباب ضعفاء بشكل خاص: </a:t>
            </a:r>
            <a:endParaRPr lang="en-US" dirty="0" smtClean="0"/>
          </a:p>
          <a:p>
            <a:pPr lvl="1" algn="r" rtl="1"/>
            <a:r>
              <a:rPr lang="ar-LB" dirty="0" smtClean="0"/>
              <a:t>تُعتبر نسبة البطالة بين الشباب والبالغة 34% من الأعلى في المنطقة</a:t>
            </a:r>
            <a:endParaRPr lang="en-US" dirty="0" smtClean="0"/>
          </a:p>
          <a:p>
            <a:pPr lvl="1" algn="r" rtl="1"/>
            <a:r>
              <a:rPr lang="ar-LB" dirty="0" smtClean="0"/>
              <a:t>يُستثى الشباب بشكل تام تقريباً من العملية السياسية كما أنهم يفتقرون إلى التحفيز للتأثير في أي تغيير حقيقي في لبنان بسبب الوضع الاقتصادي والاجتماعي.</a:t>
            </a:r>
            <a:endParaRPr lang="en-US" dirty="0"/>
          </a:p>
        </p:txBody>
      </p:sp>
    </p:spTree>
    <p:extLst>
      <p:ext uri="{BB962C8B-B14F-4D97-AF65-F5344CB8AC3E}">
        <p14:creationId xmlns:p14="http://schemas.microsoft.com/office/powerpoint/2010/main" val="15800467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vert="horz" anchor="ctr">
            <a:normAutofit/>
          </a:bodyPr>
          <a:lstStyle/>
          <a:p>
            <a:pPr algn="ctr"/>
            <a:r>
              <a:rPr lang="ar-LB" sz="4900" spc="-100" dirty="0" smtClean="0">
                <a:solidFill>
                  <a:schemeClr val="accent6"/>
                </a:solidFill>
              </a:rPr>
              <a:t>التقويم </a:t>
            </a:r>
            <a:r>
              <a:rPr lang="ar-LB" sz="4900" spc="-100" dirty="0">
                <a:solidFill>
                  <a:schemeClr val="accent6"/>
                </a:solidFill>
              </a:rPr>
              <a:t>الاجتماعي: اللاجئين وغير </a:t>
            </a:r>
            <a:r>
              <a:rPr lang="ar-LB" sz="4900" spc="-100" dirty="0" smtClean="0">
                <a:solidFill>
                  <a:schemeClr val="accent6"/>
                </a:solidFill>
              </a:rPr>
              <a:t>اللاجئين</a:t>
            </a:r>
            <a:endParaRPr lang="en-US" sz="4900" spc="-100" dirty="0">
              <a:solidFill>
                <a:schemeClr val="accent6"/>
              </a:solidFill>
            </a:endParaRPr>
          </a:p>
        </p:txBody>
      </p:sp>
      <p:sp>
        <p:nvSpPr>
          <p:cNvPr id="3" name="Content Placeholder 2"/>
          <p:cNvSpPr>
            <a:spLocks noGrp="1"/>
          </p:cNvSpPr>
          <p:nvPr>
            <p:ph sz="quarter" idx="1"/>
          </p:nvPr>
        </p:nvSpPr>
        <p:spPr>
          <a:xfrm>
            <a:off x="107576" y="1600200"/>
            <a:ext cx="8658472" cy="5136776"/>
          </a:xfrm>
          <a:ln>
            <a:solidFill>
              <a:srgbClr val="FFFF00"/>
            </a:solidFill>
          </a:ln>
        </p:spPr>
        <p:txBody>
          <a:bodyPr>
            <a:normAutofit fontScale="92500" lnSpcReduction="10000"/>
          </a:bodyPr>
          <a:lstStyle/>
          <a:p>
            <a:pPr algn="r" rtl="1"/>
            <a:r>
              <a:rPr lang="ar-LB" dirty="0" smtClean="0"/>
              <a:t>غير اللاجئين</a:t>
            </a:r>
            <a:endParaRPr lang="en-US" dirty="0" smtClean="0"/>
          </a:p>
          <a:p>
            <a:pPr lvl="1" algn="r" rtl="1"/>
            <a:r>
              <a:rPr lang="ar-LB" dirty="0" smtClean="0"/>
              <a:t>مخاوف حول الأمن والعنف في المدارس</a:t>
            </a:r>
            <a:endParaRPr lang="en-US" dirty="0" smtClean="0"/>
          </a:p>
          <a:p>
            <a:pPr lvl="1" algn="r" rtl="1"/>
            <a:r>
              <a:rPr lang="ar-LB" dirty="0" smtClean="0"/>
              <a:t>مخاوف حول الاكتظاظ</a:t>
            </a:r>
            <a:endParaRPr lang="en-US" dirty="0" smtClean="0"/>
          </a:p>
          <a:p>
            <a:pPr lvl="1" algn="r" rtl="1"/>
            <a:r>
              <a:rPr lang="ar-LB" dirty="0" smtClean="0"/>
              <a:t>مستوى أدنى من التعليم</a:t>
            </a:r>
            <a:endParaRPr lang="en-US" dirty="0" smtClean="0"/>
          </a:p>
          <a:p>
            <a:pPr marL="320032" lvl="1" indent="-320032" algn="r" rtl="1">
              <a:spcBef>
                <a:spcPts val="700"/>
              </a:spcBef>
              <a:buClr>
                <a:schemeClr val="accent2"/>
              </a:buClr>
              <a:buSzPct val="60000"/>
              <a:buFont typeface="Wingdings"/>
              <a:buChar char=""/>
            </a:pPr>
            <a:r>
              <a:rPr lang="ar-LB" sz="2900" dirty="0"/>
              <a:t>اللاجئين</a:t>
            </a:r>
            <a:endParaRPr lang="en-US" sz="2900" dirty="0"/>
          </a:p>
          <a:p>
            <a:pPr lvl="1" algn="r" rtl="1"/>
            <a:r>
              <a:rPr lang="ar-LB" dirty="0"/>
              <a:t>نسبة أعلى من النساء والأطفال بين اللاجئين ونسبة أعلى من الأشخاص الذين يقعون ضحية المعاناة النفسية.</a:t>
            </a:r>
            <a:endParaRPr lang="en-US" dirty="0"/>
          </a:p>
          <a:p>
            <a:pPr lvl="1" algn="r" rtl="1"/>
            <a:r>
              <a:rPr lang="ar-LB" dirty="0"/>
              <a:t>تنتشر علامات الضعف المبكرة والاستراتيجيات السلبية للتغلب على الصعاب (</a:t>
            </a:r>
            <a:r>
              <a:rPr lang="ar-SA" dirty="0"/>
              <a:t>التنقل، والديون، وبيع الأصول، وعمالة الأطفال، والزواج المبكر، والتسول إلخ.</a:t>
            </a:r>
            <a:r>
              <a:rPr lang="ar-LB" dirty="0"/>
              <a:t>) بين السوريين.</a:t>
            </a:r>
            <a:endParaRPr lang="en-US" dirty="0"/>
          </a:p>
          <a:p>
            <a:pPr lvl="1" algn="r" rtl="1"/>
            <a:r>
              <a:rPr lang="ar-LB" dirty="0"/>
              <a:t>بحسب معدل الفقر اللبناني، هنالك 9 من أصل 10 لاجئين يعيشون تحت خط الفقر</a:t>
            </a:r>
            <a:endParaRPr lang="en-US" dirty="0"/>
          </a:p>
          <a:p>
            <a:pPr lvl="1" algn="r" rtl="1"/>
            <a:r>
              <a:rPr lang="ar-SA" dirty="0"/>
              <a:t>من المرجح أن </a:t>
            </a:r>
            <a:r>
              <a:rPr lang="ar-LB" dirty="0"/>
              <a:t>يلجأ </a:t>
            </a:r>
            <a:r>
              <a:rPr lang="ar-SA" dirty="0"/>
              <a:t>الشباب إلى العنف، بما في ذلك العنف الجنسي، والأنشطة الإجرامية، أو إساءة استعمال المواد المخدرة</a:t>
            </a:r>
            <a:endParaRPr lang="ar-LB" dirty="0"/>
          </a:p>
          <a:p>
            <a:pPr marL="365751" lvl="1" indent="0" algn="r" rtl="1">
              <a:buNone/>
            </a:pPr>
            <a:endParaRPr lang="en-US" dirty="0"/>
          </a:p>
        </p:txBody>
      </p:sp>
    </p:spTree>
    <p:extLst>
      <p:ext uri="{BB962C8B-B14F-4D97-AF65-F5344CB8AC3E}">
        <p14:creationId xmlns:p14="http://schemas.microsoft.com/office/powerpoint/2010/main" val="36306129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pPr algn="ctr"/>
            <a:r>
              <a:rPr lang="ar-LB" spc="-100" dirty="0">
                <a:solidFill>
                  <a:schemeClr val="accent6"/>
                </a:solidFill>
              </a:rPr>
              <a:t>التقويم الاجتماعي: اللاجئين وغير اللاجئين</a:t>
            </a:r>
            <a:endParaRPr lang="en-US" spc="-100" dirty="0">
              <a:solidFill>
                <a:schemeClr val="accent6"/>
              </a:solidFill>
            </a:endParaRPr>
          </a:p>
        </p:txBody>
      </p:sp>
      <p:sp>
        <p:nvSpPr>
          <p:cNvPr id="3" name="Content Placeholder 2"/>
          <p:cNvSpPr>
            <a:spLocks noGrp="1"/>
          </p:cNvSpPr>
          <p:nvPr>
            <p:ph sz="quarter" idx="1"/>
          </p:nvPr>
        </p:nvSpPr>
        <p:spPr>
          <a:xfrm>
            <a:off x="612648" y="1600200"/>
            <a:ext cx="8153400" cy="5097780"/>
          </a:xfrm>
        </p:spPr>
        <p:txBody>
          <a:bodyPr>
            <a:noAutofit/>
          </a:bodyPr>
          <a:lstStyle/>
          <a:p>
            <a:pPr algn="r" rtl="1"/>
            <a:r>
              <a:rPr lang="ar-LB" sz="2200" dirty="0" smtClean="0"/>
              <a:t>يعاني اللاجئون السوريون أيضاً من نقاط ضعف معينة:</a:t>
            </a:r>
            <a:endParaRPr lang="en-US" sz="2200" dirty="0" smtClean="0"/>
          </a:p>
          <a:p>
            <a:pPr lvl="1" algn="r" rtl="1"/>
            <a:r>
              <a:rPr lang="ar-LB" sz="2100" dirty="0" smtClean="0"/>
              <a:t>يأتون في غالبيتهم من مناطق في سوريا تعتبر مستويات الفقر فيها أدنى من المعدل مقارنةً بالمجتمع المضيف</a:t>
            </a:r>
            <a:endParaRPr lang="en-US" sz="2100" dirty="0" smtClean="0"/>
          </a:p>
          <a:p>
            <a:pPr lvl="1" algn="r" rtl="1"/>
            <a:r>
              <a:rPr lang="ar-LB" sz="2100" dirty="0" smtClean="0"/>
              <a:t>تميل عائلات اللاجئين السوريين إلى أن تكون أكبر حجماً</a:t>
            </a:r>
            <a:endParaRPr lang="en-US" sz="2100" dirty="0" smtClean="0"/>
          </a:p>
          <a:p>
            <a:pPr lvl="1" algn="r" rtl="1"/>
            <a:r>
              <a:rPr lang="ar-LB" sz="2100" dirty="0" smtClean="0"/>
              <a:t>يتمتعون بمستويات تعليم أدنى من المعدل</a:t>
            </a:r>
            <a:endParaRPr lang="en-US" sz="2100" dirty="0" smtClean="0"/>
          </a:p>
          <a:p>
            <a:pPr lvl="1" algn="r" rtl="1"/>
            <a:r>
              <a:rPr lang="ar-LB" sz="2100" dirty="0" smtClean="0"/>
              <a:t>يملكون أصولاً أقل</a:t>
            </a:r>
            <a:endParaRPr lang="en-US" sz="2100" dirty="0" smtClean="0"/>
          </a:p>
          <a:p>
            <a:pPr lvl="1" algn="r" rtl="1"/>
            <a:r>
              <a:rPr lang="ar-LB" sz="2100" dirty="0" smtClean="0"/>
              <a:t>نسبة النساء والأطفال بين اللاجئين أكبر</a:t>
            </a:r>
            <a:endParaRPr lang="en-US" sz="2100" dirty="0" smtClean="0"/>
          </a:p>
          <a:p>
            <a:pPr lvl="1" algn="r" rtl="1"/>
            <a:r>
              <a:rPr lang="ar-LB" sz="2100" dirty="0" smtClean="0"/>
              <a:t>نسبة أكبر من الناس الذين يعانون من الضغوط النفسية</a:t>
            </a:r>
            <a:endParaRPr lang="en-US" sz="2100" dirty="0" smtClean="0"/>
          </a:p>
          <a:p>
            <a:pPr lvl="1" algn="r" rtl="1"/>
            <a:r>
              <a:rPr lang="ar-LB" sz="2000" dirty="0" smtClean="0"/>
              <a:t>استراتيجيات سلبية </a:t>
            </a:r>
            <a:r>
              <a:rPr lang="ar-LB" sz="2000" dirty="0"/>
              <a:t>للتغلب على الصعاب (</a:t>
            </a:r>
            <a:r>
              <a:rPr lang="ar-SA" sz="2000" dirty="0"/>
              <a:t>التنقل، والديون، وبيع الأصول، وعمالة الأطفال، والزواج المبكر، والتسول إلخ.</a:t>
            </a:r>
            <a:r>
              <a:rPr lang="ar-LB" sz="2000" dirty="0"/>
              <a:t>) </a:t>
            </a:r>
            <a:r>
              <a:rPr lang="ar-LB" sz="2000" dirty="0" smtClean="0"/>
              <a:t>منتشرة بين </a:t>
            </a:r>
            <a:r>
              <a:rPr lang="ar-LB" sz="2000" dirty="0"/>
              <a:t>السوريين.</a:t>
            </a:r>
            <a:endParaRPr lang="en-US" sz="2000" dirty="0"/>
          </a:p>
          <a:p>
            <a:pPr lvl="1"/>
            <a:endParaRPr lang="ar-LB" sz="2100" dirty="0" smtClean="0"/>
          </a:p>
          <a:p>
            <a:pPr lvl="1"/>
            <a:endParaRPr lang="en-US" sz="2100" dirty="0"/>
          </a:p>
        </p:txBody>
      </p:sp>
    </p:spTree>
    <p:extLst>
      <p:ext uri="{BB962C8B-B14F-4D97-AF65-F5344CB8AC3E}">
        <p14:creationId xmlns:p14="http://schemas.microsoft.com/office/powerpoint/2010/main" val="10247300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pPr algn="ctr"/>
            <a:r>
              <a:rPr lang="ar-LB" spc="-100" dirty="0" smtClean="0">
                <a:solidFill>
                  <a:schemeClr val="accent6"/>
                </a:solidFill>
              </a:rPr>
              <a:t>المخاطر الاجتماعية: الصراع والتوترات الاجتماعية</a:t>
            </a:r>
            <a:endParaRPr lang="en-US" spc="-100" dirty="0">
              <a:solidFill>
                <a:schemeClr val="accent6"/>
              </a:solidFill>
            </a:endParaRPr>
          </a:p>
        </p:txBody>
      </p:sp>
      <p:sp>
        <p:nvSpPr>
          <p:cNvPr id="3" name="Content Placeholder 2"/>
          <p:cNvSpPr>
            <a:spLocks noGrp="1"/>
          </p:cNvSpPr>
          <p:nvPr>
            <p:ph sz="quarter" idx="1"/>
          </p:nvPr>
        </p:nvSpPr>
        <p:spPr>
          <a:xfrm>
            <a:off x="94129" y="1600200"/>
            <a:ext cx="8671919" cy="5257800"/>
          </a:xfrm>
        </p:spPr>
        <p:txBody>
          <a:bodyPr>
            <a:normAutofit/>
          </a:bodyPr>
          <a:lstStyle/>
          <a:p>
            <a:pPr algn="r" rtl="1"/>
            <a:r>
              <a:rPr lang="ar-LB" dirty="0" smtClean="0"/>
              <a:t>أثر الصراع بشكل كبير على المجتمع اللبناني منذ الحرب الأهلية عام 1975</a:t>
            </a:r>
            <a:endParaRPr lang="en-US" dirty="0" smtClean="0"/>
          </a:p>
          <a:p>
            <a:pPr algn="r" rtl="1"/>
            <a:r>
              <a:rPr lang="ar-LB" dirty="0" smtClean="0"/>
              <a:t>الصراع السوري يقسم أيضاً المجموعات الاجتماعية في لبنان بما أن الطوائف اللبنانية المتعارضة تدعم أطرافاً مختلفة في الصراع اللبناني</a:t>
            </a:r>
            <a:endParaRPr lang="en-US" dirty="0" smtClean="0"/>
          </a:p>
          <a:p>
            <a:pPr algn="r" rtl="1"/>
            <a:r>
              <a:rPr lang="ar-LB" dirty="0" smtClean="0"/>
              <a:t>تدهور البيئة الأمنية</a:t>
            </a:r>
            <a:endParaRPr lang="en-US" dirty="0" smtClean="0"/>
          </a:p>
          <a:p>
            <a:pPr algn="r" rtl="1"/>
            <a:r>
              <a:rPr lang="ar-LB" dirty="0" smtClean="0"/>
              <a:t>الربط بين اللاجئين والاضطراب الاجتماعي في المجتمعات المحلية</a:t>
            </a:r>
            <a:endParaRPr lang="en-US" dirty="0" smtClean="0"/>
          </a:p>
          <a:p>
            <a:pPr algn="r" rtl="1"/>
            <a:r>
              <a:rPr lang="ar-LB" dirty="0"/>
              <a:t>الضغوط على قدرات البنى الأساسية بما في ذلك المياه والصحة العامة والكهرباء وإدارة النفايات الصلبة والخدمات البلدية بما في ذلك في مجال </a:t>
            </a:r>
            <a:r>
              <a:rPr lang="ar-LB" dirty="0">
                <a:solidFill>
                  <a:schemeClr val="accent2"/>
                </a:solidFill>
              </a:rPr>
              <a:t>الحصول</a:t>
            </a:r>
            <a:r>
              <a:rPr lang="ar-LB" dirty="0"/>
              <a:t> على الخدمات و</a:t>
            </a:r>
            <a:r>
              <a:rPr lang="ar-LB" dirty="0">
                <a:solidFill>
                  <a:schemeClr val="accent2"/>
                </a:solidFill>
              </a:rPr>
              <a:t>تقديمها</a:t>
            </a:r>
            <a:r>
              <a:rPr lang="ar-LB" dirty="0"/>
              <a:t> و</a:t>
            </a:r>
            <a:r>
              <a:rPr lang="ar-LB" b="1" i="1" dirty="0">
                <a:solidFill>
                  <a:schemeClr val="accent2"/>
                </a:solidFill>
              </a:rPr>
              <a:t>نوعيتها</a:t>
            </a:r>
            <a:endParaRPr lang="en-US" b="1" i="1" dirty="0">
              <a:solidFill>
                <a:schemeClr val="accent2"/>
              </a:solidFill>
            </a:endParaRPr>
          </a:p>
          <a:p>
            <a:pPr algn="r" rtl="1"/>
            <a:endParaRPr lang="en-US" dirty="0"/>
          </a:p>
        </p:txBody>
      </p:sp>
    </p:spTree>
    <p:extLst>
      <p:ext uri="{BB962C8B-B14F-4D97-AF65-F5344CB8AC3E}">
        <p14:creationId xmlns:p14="http://schemas.microsoft.com/office/powerpoint/2010/main" val="6499277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pPr algn="ctr" rtl="1"/>
            <a:r>
              <a:rPr lang="ar-LB" spc="-100" dirty="0">
                <a:solidFill>
                  <a:schemeClr val="accent6"/>
                </a:solidFill>
              </a:rPr>
              <a:t>التقويم الاجتماعي: التعليم</a:t>
            </a:r>
            <a:endParaRPr lang="en-US" dirty="0"/>
          </a:p>
        </p:txBody>
      </p:sp>
      <p:sp>
        <p:nvSpPr>
          <p:cNvPr id="3" name="Content Placeholder 2"/>
          <p:cNvSpPr>
            <a:spLocks noGrp="1"/>
          </p:cNvSpPr>
          <p:nvPr>
            <p:ph sz="quarter" idx="1"/>
          </p:nvPr>
        </p:nvSpPr>
        <p:spPr>
          <a:xfrm>
            <a:off x="612648" y="1600200"/>
            <a:ext cx="8153400" cy="4994910"/>
          </a:xfrm>
        </p:spPr>
        <p:txBody>
          <a:bodyPr>
            <a:normAutofit fontScale="92500" lnSpcReduction="10000"/>
          </a:bodyPr>
          <a:lstStyle/>
          <a:p>
            <a:pPr algn="r" rtl="1"/>
            <a:r>
              <a:rPr lang="ar-LB" dirty="0" smtClean="0"/>
              <a:t>أدى العدد الكبير من الأطفال اللاجئين السوريين (1 من أصل 10 أشخاص في لبنان هو طفل لاجئ سوري) إلى </a:t>
            </a:r>
            <a:r>
              <a:rPr lang="ar-LB" i="1" dirty="0" smtClean="0">
                <a:solidFill>
                  <a:schemeClr val="accent2"/>
                </a:solidFill>
              </a:rPr>
              <a:t>الاكتظاظ</a:t>
            </a:r>
            <a:r>
              <a:rPr lang="ar-LB" dirty="0" smtClean="0"/>
              <a:t> في بعض المدارس الرسمية وإلى اعتماد </a:t>
            </a:r>
            <a:r>
              <a:rPr lang="ar-LB" i="1" dirty="0" smtClean="0">
                <a:solidFill>
                  <a:schemeClr val="accent2"/>
                </a:solidFill>
              </a:rPr>
              <a:t>مناهج مختلفة </a:t>
            </a:r>
            <a:r>
              <a:rPr lang="ar-LB" dirty="0" smtClean="0"/>
              <a:t>لتلبية احتياجات الأطفال اللبنانيين والسوريين</a:t>
            </a:r>
            <a:endParaRPr lang="en-US" dirty="0" smtClean="0"/>
          </a:p>
          <a:p>
            <a:pPr algn="r" rtl="1"/>
            <a:r>
              <a:rPr lang="ar-LB" dirty="0" smtClean="0"/>
              <a:t>تأثرت </a:t>
            </a:r>
            <a:r>
              <a:rPr lang="ar-LB" i="1" dirty="0" smtClean="0">
                <a:solidFill>
                  <a:schemeClr val="accent2"/>
                </a:solidFill>
              </a:rPr>
              <a:t>نوعية التعليم </a:t>
            </a:r>
            <a:r>
              <a:rPr lang="ar-LB" dirty="0" smtClean="0"/>
              <a:t>للأطفال جميعهم بصورة سلبية</a:t>
            </a:r>
            <a:endParaRPr lang="en-US" dirty="0" smtClean="0"/>
          </a:p>
          <a:p>
            <a:pPr algn="r" rtl="1"/>
            <a:r>
              <a:rPr lang="ar-LB" dirty="0" smtClean="0"/>
              <a:t>تحدث </a:t>
            </a:r>
            <a:r>
              <a:rPr lang="ar-LB" i="1" dirty="0" smtClean="0">
                <a:solidFill>
                  <a:schemeClr val="accent2"/>
                </a:solidFill>
              </a:rPr>
              <a:t>البلطجة</a:t>
            </a:r>
            <a:r>
              <a:rPr lang="ar-LB" dirty="0" smtClean="0">
                <a:solidFill>
                  <a:schemeClr val="accent2"/>
                </a:solidFill>
              </a:rPr>
              <a:t> </a:t>
            </a:r>
            <a:r>
              <a:rPr lang="ar-LB" dirty="0" smtClean="0"/>
              <a:t>عندما يحضر اللاجئون الدوام الصباحي وغير اللاجئين الدوام الثاني</a:t>
            </a:r>
            <a:endParaRPr lang="en-US" dirty="0" smtClean="0"/>
          </a:p>
          <a:p>
            <a:pPr lvl="1" algn="r" rtl="1"/>
            <a:r>
              <a:rPr lang="ar-LB" dirty="0" smtClean="0"/>
              <a:t>الخوف </a:t>
            </a:r>
            <a:r>
              <a:rPr lang="ar-LB" dirty="0"/>
              <a:t>من العنف </a:t>
            </a:r>
            <a:r>
              <a:rPr lang="ar-LB" dirty="0" smtClean="0"/>
              <a:t>وتحديات في مجال القبول الاجتماعي </a:t>
            </a:r>
            <a:endParaRPr lang="en-US" dirty="0" smtClean="0"/>
          </a:p>
          <a:p>
            <a:pPr algn="r" rtl="1"/>
            <a:r>
              <a:rPr lang="ar-LB" dirty="0" smtClean="0"/>
              <a:t>العوائق التي تحول دون الذهاب إلى المدرسة:</a:t>
            </a:r>
            <a:endParaRPr lang="en-US" dirty="0" smtClean="0"/>
          </a:p>
          <a:p>
            <a:pPr lvl="1" algn="r" rtl="1"/>
            <a:r>
              <a:rPr lang="ar-LB" dirty="0" smtClean="0"/>
              <a:t>إفادات التسجيل</a:t>
            </a:r>
            <a:endParaRPr lang="en-US" dirty="0"/>
          </a:p>
          <a:p>
            <a:pPr lvl="1" algn="r" rtl="1"/>
            <a:r>
              <a:rPr lang="ar-LB" dirty="0" smtClean="0"/>
              <a:t>إفادات السكن </a:t>
            </a:r>
            <a:endParaRPr lang="en-US" dirty="0" smtClean="0"/>
          </a:p>
          <a:p>
            <a:pPr lvl="1" algn="r" rtl="1"/>
            <a:r>
              <a:rPr lang="ar-LB" dirty="0" smtClean="0"/>
              <a:t>النقل الآمن</a:t>
            </a:r>
            <a:endParaRPr lang="en-US" dirty="0" smtClean="0"/>
          </a:p>
          <a:p>
            <a:endParaRPr lang="en-US" dirty="0"/>
          </a:p>
        </p:txBody>
      </p:sp>
    </p:spTree>
    <p:extLst>
      <p:ext uri="{BB962C8B-B14F-4D97-AF65-F5344CB8AC3E}">
        <p14:creationId xmlns:p14="http://schemas.microsoft.com/office/powerpoint/2010/main" val="38304152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LB" dirty="0" smtClean="0"/>
              <a:t>المخاطر الاجتماعية/المنافع الاجتماعية</a:t>
            </a:r>
            <a:endParaRPr lang="en-US" dirty="0"/>
          </a:p>
        </p:txBody>
      </p:sp>
      <p:sp>
        <p:nvSpPr>
          <p:cNvPr id="3" name="Content Placeholder 2"/>
          <p:cNvSpPr>
            <a:spLocks noGrp="1"/>
          </p:cNvSpPr>
          <p:nvPr>
            <p:ph sz="quarter" idx="1"/>
          </p:nvPr>
        </p:nvSpPr>
        <p:spPr>
          <a:xfrm>
            <a:off x="612648" y="1600200"/>
            <a:ext cx="8153400" cy="4994910"/>
          </a:xfrm>
        </p:spPr>
        <p:txBody>
          <a:bodyPr>
            <a:normAutofit lnSpcReduction="10000"/>
          </a:bodyPr>
          <a:lstStyle/>
          <a:p>
            <a:pPr algn="r" rtl="1"/>
            <a:r>
              <a:rPr lang="ar-LB" dirty="0" smtClean="0"/>
              <a:t>تعتمد الآثار الاجتماعية للبرنامج على آليات وعمليات التنفيذ بما في ذلك التدابير المتعلقة بالشفافية وإشراك المواطن. وتشمل الآثار:</a:t>
            </a:r>
            <a:endParaRPr lang="en-US" dirty="0" smtClean="0"/>
          </a:p>
          <a:p>
            <a:pPr lvl="1" algn="r" rtl="1"/>
            <a:r>
              <a:rPr lang="ar-LB" dirty="0" smtClean="0"/>
              <a:t>التأثير على الثقة بين المواطنين والدولة</a:t>
            </a:r>
            <a:endParaRPr lang="en-US" dirty="0" smtClean="0"/>
          </a:p>
          <a:p>
            <a:pPr lvl="1" algn="r" rtl="1"/>
            <a:r>
              <a:rPr lang="ar-LB" dirty="0" smtClean="0"/>
              <a:t>التأثير على العلاقة بين المجتمعات المضيفة واللاجئة</a:t>
            </a:r>
            <a:endParaRPr lang="en-US" dirty="0" smtClean="0"/>
          </a:p>
          <a:p>
            <a:pPr lvl="1" algn="r" rtl="1"/>
            <a:r>
              <a:rPr lang="ar-LB" dirty="0" smtClean="0"/>
              <a:t>التأثير على شبكات التعينين في الوظائف الحكومية</a:t>
            </a:r>
            <a:endParaRPr lang="en-US" dirty="0"/>
          </a:p>
          <a:p>
            <a:pPr lvl="1" algn="r" rtl="1"/>
            <a:r>
              <a:rPr lang="ar-LB" dirty="0" smtClean="0"/>
              <a:t>التأثير على مستويات الاستثناء بين بعض المجموعات</a:t>
            </a:r>
            <a:endParaRPr lang="en-US" dirty="0" smtClean="0"/>
          </a:p>
          <a:p>
            <a:pPr algn="r" rtl="1"/>
            <a:r>
              <a:rPr lang="ar-LB" dirty="0" smtClean="0"/>
              <a:t>تعتمد التأثيرات على: </a:t>
            </a:r>
            <a:endParaRPr lang="en-US" dirty="0" smtClean="0"/>
          </a:p>
          <a:p>
            <a:pPr lvl="1" algn="r" rtl="1"/>
            <a:r>
              <a:rPr lang="ar-LB" dirty="0" smtClean="0"/>
              <a:t>الاستهداف</a:t>
            </a:r>
            <a:endParaRPr lang="en-US" dirty="0" smtClean="0"/>
          </a:p>
          <a:p>
            <a:pPr lvl="1" algn="r" rtl="1"/>
            <a:r>
              <a:rPr lang="ar-LB" dirty="0" smtClean="0"/>
              <a:t>الشفافية</a:t>
            </a:r>
            <a:endParaRPr lang="en-US" dirty="0" smtClean="0"/>
          </a:p>
          <a:p>
            <a:pPr lvl="1" algn="r" rtl="1"/>
            <a:r>
              <a:rPr lang="ar-LB" dirty="0" smtClean="0"/>
              <a:t>الفعالية</a:t>
            </a:r>
            <a:endParaRPr lang="en-US" dirty="0" smtClean="0"/>
          </a:p>
          <a:p>
            <a:pPr lvl="1" algn="r" rtl="1"/>
            <a:r>
              <a:rPr lang="ar-LB" dirty="0" smtClean="0"/>
              <a:t>الأنشطة المدعومة</a:t>
            </a:r>
            <a:endParaRPr lang="en-US" dirty="0"/>
          </a:p>
          <a:p>
            <a:endParaRPr lang="en-US" dirty="0" smtClean="0"/>
          </a:p>
          <a:p>
            <a:endParaRPr lang="en-US" dirty="0"/>
          </a:p>
        </p:txBody>
      </p:sp>
    </p:spTree>
    <p:extLst>
      <p:ext uri="{BB962C8B-B14F-4D97-AF65-F5344CB8AC3E}">
        <p14:creationId xmlns:p14="http://schemas.microsoft.com/office/powerpoint/2010/main" val="21153590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LB" dirty="0" smtClean="0"/>
              <a:t>المخاطر الاجتماعية: حيازة الأراضي</a:t>
            </a:r>
            <a:endParaRPr lang="en-US" dirty="0"/>
          </a:p>
        </p:txBody>
      </p:sp>
      <p:sp>
        <p:nvSpPr>
          <p:cNvPr id="3" name="Content Placeholder 2"/>
          <p:cNvSpPr>
            <a:spLocks noGrp="1"/>
          </p:cNvSpPr>
          <p:nvPr>
            <p:ph sz="quarter" idx="1"/>
          </p:nvPr>
        </p:nvSpPr>
        <p:spPr/>
        <p:txBody>
          <a:bodyPr>
            <a:normAutofit/>
          </a:bodyPr>
          <a:lstStyle/>
          <a:p>
            <a:pPr algn="r" rtl="1"/>
            <a:r>
              <a:rPr lang="ar-SA" dirty="0" smtClean="0"/>
              <a:t>البنية </a:t>
            </a:r>
            <a:r>
              <a:rPr lang="ar-SA" dirty="0"/>
              <a:t>الأساسية </a:t>
            </a:r>
            <a:r>
              <a:rPr lang="ar-LB" dirty="0" smtClean="0"/>
              <a:t>قد </a:t>
            </a:r>
            <a:r>
              <a:rPr lang="ar-SA" dirty="0" smtClean="0"/>
              <a:t>تتطلب </a:t>
            </a:r>
            <a:r>
              <a:rPr lang="ar-SA" dirty="0"/>
              <a:t>حيازة الأراضي أو التغيير في استخدام الأراضي </a:t>
            </a:r>
            <a:r>
              <a:rPr lang="ar-SA" dirty="0" smtClean="0"/>
              <a:t>والممتلكات</a:t>
            </a:r>
            <a:r>
              <a:rPr lang="ar-LB" dirty="0" smtClean="0"/>
              <a:t> من أجل بناء المدارس</a:t>
            </a:r>
            <a:endParaRPr lang="en-US" dirty="0" smtClean="0"/>
          </a:p>
          <a:p>
            <a:pPr algn="r" rtl="1"/>
            <a:r>
              <a:rPr lang="ar-SA" dirty="0"/>
              <a:t>وذلك قد يؤثر على الأشخاص الذين سوف يفقدون أصولهم الإنتاجية أو مصادر دخلهم بسبب إعادة التوطين </a:t>
            </a:r>
            <a:r>
              <a:rPr lang="ar-SA" dirty="0" smtClean="0"/>
              <a:t>القسري</a:t>
            </a:r>
            <a:endParaRPr lang="ar-LB" dirty="0" smtClean="0"/>
          </a:p>
          <a:p>
            <a:pPr algn="r" rtl="1"/>
            <a:r>
              <a:rPr lang="ar-SA" dirty="0" smtClean="0"/>
              <a:t> </a:t>
            </a:r>
            <a:r>
              <a:rPr lang="ar-LB" dirty="0" smtClean="0"/>
              <a:t>لن تكون إعادة التوطين مسموحة بموجب البرنامج</a:t>
            </a:r>
            <a:endParaRPr lang="en-US" dirty="0"/>
          </a:p>
        </p:txBody>
      </p:sp>
    </p:spTree>
    <p:extLst>
      <p:ext uri="{BB962C8B-B14F-4D97-AF65-F5344CB8AC3E}">
        <p14:creationId xmlns:p14="http://schemas.microsoft.com/office/powerpoint/2010/main" val="23851498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pPr algn="ctr"/>
            <a:r>
              <a:rPr lang="ar-LB" spc="-100" dirty="0" smtClean="0">
                <a:solidFill>
                  <a:schemeClr val="accent6"/>
                </a:solidFill>
              </a:rPr>
              <a:t>الفوائد البيئية والاجتماعية</a:t>
            </a:r>
            <a:endParaRPr lang="en-US" spc="-100" dirty="0">
              <a:solidFill>
                <a:schemeClr val="accent6"/>
              </a:solidFill>
            </a:endParaRPr>
          </a:p>
        </p:txBody>
      </p:sp>
      <p:sp>
        <p:nvSpPr>
          <p:cNvPr id="3" name="Content Placeholder 2"/>
          <p:cNvSpPr>
            <a:spLocks noGrp="1"/>
          </p:cNvSpPr>
          <p:nvPr>
            <p:ph sz="quarter" idx="1"/>
          </p:nvPr>
        </p:nvSpPr>
        <p:spPr>
          <a:xfrm>
            <a:off x="612648" y="1600200"/>
            <a:ext cx="8417052" cy="5052060"/>
          </a:xfrm>
        </p:spPr>
        <p:txBody>
          <a:bodyPr>
            <a:normAutofit/>
          </a:bodyPr>
          <a:lstStyle/>
          <a:p>
            <a:pPr algn="r" rtl="1"/>
            <a:r>
              <a:rPr lang="ar-LB" dirty="0" smtClean="0"/>
              <a:t>تتمثل فوائد الصحة البيئية في تحسين الصحة المهنية للعمل خلال البناء وتحسين البيئة المحيطة (الصحية) للمدراء والمدرسين والطلاب في مجال انتقال الأمراض التقليدية (تحسين التدفئة والمياه والصحة العامة وإدارة النفايات الصلبة والعمليات المرتبطة بها) وذلك خلال فترة إعادة تأهيل المدارس و/أو بنائها.</a:t>
            </a:r>
            <a:endParaRPr lang="en-US" dirty="0" smtClean="0"/>
          </a:p>
          <a:p>
            <a:pPr algn="r" rtl="1"/>
            <a:r>
              <a:rPr lang="ar-LB" dirty="0" smtClean="0"/>
              <a:t>تتمثل الفوائد البيئية في تخفيف الضغوط (الهواء والضجيج والنفايات السائلة/الصلبة) على البيئة </a:t>
            </a:r>
            <a:r>
              <a:rPr lang="ar-LB" dirty="0"/>
              <a:t>خلال فترة إعادة تأهيل المدارس و/أو بنائها.</a:t>
            </a:r>
            <a:endParaRPr lang="en-US" dirty="0"/>
          </a:p>
        </p:txBody>
      </p:sp>
    </p:spTree>
    <p:extLst>
      <p:ext uri="{BB962C8B-B14F-4D97-AF65-F5344CB8AC3E}">
        <p14:creationId xmlns:p14="http://schemas.microsoft.com/office/powerpoint/2010/main" val="2492269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1725" y="1700853"/>
            <a:ext cx="8580549" cy="5051637"/>
          </a:xfrm>
        </p:spPr>
        <p:txBody>
          <a:bodyPr>
            <a:normAutofit/>
          </a:bodyPr>
          <a:lstStyle/>
          <a:p>
            <a:pPr marL="320032" lvl="1" indent="-320032" algn="r" rtl="1">
              <a:spcBef>
                <a:spcPts val="700"/>
              </a:spcBef>
              <a:buClr>
                <a:schemeClr val="accent2"/>
              </a:buClr>
              <a:buSzPct val="60000"/>
              <a:buFont typeface="Wingdings"/>
              <a:buChar char=""/>
            </a:pPr>
            <a:r>
              <a:rPr lang="ar-LB" sz="2800" b="1" dirty="0" smtClean="0"/>
              <a:t>يتمثل </a:t>
            </a:r>
            <a:r>
              <a:rPr lang="ar-SA" sz="2800" b="1" dirty="0" smtClean="0"/>
              <a:t>الهدف </a:t>
            </a:r>
            <a:r>
              <a:rPr lang="ar-SA" sz="2800" b="1" dirty="0"/>
              <a:t>الإنمائي للمشروع </a:t>
            </a:r>
            <a:r>
              <a:rPr lang="ar-SA" sz="2800" b="1" dirty="0" smtClean="0"/>
              <a:t>في </a:t>
            </a:r>
            <a:r>
              <a:rPr lang="ar-SA" sz="2800" b="1" dirty="0"/>
              <a:t>دعم البرنامج الثاني لمبادرة الوصول إلى جميع الأطفال بالتعليم</a:t>
            </a:r>
            <a:r>
              <a:rPr lang="ar-SA" sz="2800" dirty="0"/>
              <a:t> </a:t>
            </a:r>
            <a:r>
              <a:rPr lang="ar-SA" sz="2800" b="1" u="sng" dirty="0"/>
              <a:t>في تقديم الخدمات التعليمية ذات النوعية </a:t>
            </a:r>
            <a:r>
              <a:rPr lang="ar-LB" sz="2800" b="1" u="sng" dirty="0" smtClean="0"/>
              <a:t>لجميع الأطفال والشباب</a:t>
            </a:r>
            <a:r>
              <a:rPr lang="ar-LB" sz="2800" b="1" u="sng" dirty="0"/>
              <a:t> </a:t>
            </a:r>
            <a:r>
              <a:rPr lang="ar-LB" sz="2800" b="1" u="sng" dirty="0" smtClean="0"/>
              <a:t>على </a:t>
            </a:r>
            <a:r>
              <a:rPr lang="ar-LB" sz="2800" b="1" u="sng" dirty="0"/>
              <a:t>قدم </a:t>
            </a:r>
            <a:r>
              <a:rPr lang="ar-LB" sz="2800" b="1" u="sng" dirty="0" smtClean="0"/>
              <a:t>المساواة.</a:t>
            </a:r>
            <a:endParaRPr lang="ar-LB" sz="2800" b="1" dirty="0"/>
          </a:p>
          <a:p>
            <a:pPr marL="594345" lvl="2" indent="-320032" algn="r" rtl="1">
              <a:spcBef>
                <a:spcPts val="700"/>
              </a:spcBef>
              <a:buSzPct val="60000"/>
              <a:buFont typeface="Wingdings"/>
              <a:buChar char=""/>
            </a:pPr>
            <a:r>
              <a:rPr lang="ar-LB" sz="2500" dirty="0"/>
              <a:t>يتم تحقيق ذلك من خلال ثلاثة ركائز:</a:t>
            </a:r>
            <a:endParaRPr lang="en-US" sz="2500" dirty="0"/>
          </a:p>
          <a:p>
            <a:pPr marL="594345" lvl="2" indent="-320032" algn="r" rtl="1">
              <a:spcBef>
                <a:spcPts val="700"/>
              </a:spcBef>
              <a:buSzPct val="60000"/>
              <a:buFont typeface="Wingdings"/>
              <a:buChar char=""/>
            </a:pPr>
            <a:r>
              <a:rPr lang="ar-LB" sz="2500" dirty="0" smtClean="0"/>
              <a:t>تحسين الحصول على فرص التعليم</a:t>
            </a:r>
            <a:endParaRPr lang="en-US" sz="2500" dirty="0" smtClean="0"/>
          </a:p>
          <a:p>
            <a:pPr marL="594345" lvl="2" indent="-320032" algn="r" rtl="1">
              <a:spcBef>
                <a:spcPts val="700"/>
              </a:spcBef>
              <a:buSzPct val="60000"/>
              <a:buFont typeface="Wingdings"/>
              <a:buChar char=""/>
            </a:pPr>
            <a:r>
              <a:rPr lang="ar-LB" sz="2500" dirty="0" smtClean="0"/>
              <a:t>تحسين نوعية الخدمات التعليمية</a:t>
            </a:r>
            <a:endParaRPr lang="en-US" sz="2500" dirty="0" smtClean="0"/>
          </a:p>
          <a:p>
            <a:pPr marL="594345" lvl="2" indent="-320032" algn="r" rtl="1">
              <a:spcBef>
                <a:spcPts val="700"/>
              </a:spcBef>
              <a:buSzPct val="60000"/>
              <a:buFont typeface="Wingdings"/>
              <a:buChar char=""/>
            </a:pPr>
            <a:r>
              <a:rPr lang="ar-LB" sz="2500" dirty="0" smtClean="0"/>
              <a:t>أنظمة التعليم المحسنة</a:t>
            </a:r>
            <a:endParaRPr lang="en-GB" sz="2500" dirty="0" smtClean="0"/>
          </a:p>
        </p:txBody>
      </p:sp>
      <p:sp>
        <p:nvSpPr>
          <p:cNvPr id="6" name="Title 1"/>
          <p:cNvSpPr>
            <a:spLocks noGrp="1"/>
          </p:cNvSpPr>
          <p:nvPr>
            <p:ph type="title"/>
          </p:nvPr>
        </p:nvSpPr>
        <p:spPr>
          <a:xfrm>
            <a:off x="612648" y="228600"/>
            <a:ext cx="8153400" cy="990600"/>
          </a:xfrm>
        </p:spPr>
        <p:txBody>
          <a:bodyPr/>
          <a:lstStyle/>
          <a:p>
            <a:pPr algn="r" rtl="1"/>
            <a:r>
              <a:rPr lang="ar-LB" dirty="0" smtClean="0"/>
              <a:t>هدف البرنامج</a:t>
            </a:r>
            <a:endParaRPr lang="en-US" dirty="0"/>
          </a:p>
        </p:txBody>
      </p:sp>
    </p:spTree>
    <p:extLst>
      <p:ext uri="{BB962C8B-B14F-4D97-AF65-F5344CB8AC3E}">
        <p14:creationId xmlns:p14="http://schemas.microsoft.com/office/powerpoint/2010/main" val="20821780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pPr algn="ctr"/>
            <a:r>
              <a:rPr lang="ar-LB" spc="-100" dirty="0" smtClean="0">
                <a:solidFill>
                  <a:schemeClr val="accent6"/>
                </a:solidFill>
              </a:rPr>
              <a:t>إطار العمل السياسي والقانوني: الآثار البيئية</a:t>
            </a:r>
            <a:endParaRPr lang="en-US" spc="-100" dirty="0">
              <a:solidFill>
                <a:schemeClr val="accent6"/>
              </a:solidFill>
            </a:endParaRPr>
          </a:p>
        </p:txBody>
      </p:sp>
      <p:sp>
        <p:nvSpPr>
          <p:cNvPr id="3" name="Content Placeholder 2"/>
          <p:cNvSpPr>
            <a:spLocks noGrp="1"/>
          </p:cNvSpPr>
          <p:nvPr>
            <p:ph sz="quarter" idx="1"/>
          </p:nvPr>
        </p:nvSpPr>
        <p:spPr>
          <a:xfrm>
            <a:off x="612648" y="1600200"/>
            <a:ext cx="8264652" cy="5257800"/>
          </a:xfrm>
        </p:spPr>
        <p:txBody>
          <a:bodyPr>
            <a:normAutofit/>
          </a:bodyPr>
          <a:lstStyle/>
          <a:p>
            <a:pPr algn="r" rtl="1"/>
            <a:r>
              <a:rPr lang="ar-LB" dirty="0" smtClean="0"/>
              <a:t>يضم قانون حماية البيئة 444/2002 </a:t>
            </a:r>
            <a:r>
              <a:rPr lang="ar-SA" dirty="0" smtClean="0"/>
              <a:t>نظام </a:t>
            </a:r>
            <a:r>
              <a:rPr lang="ar-SA" dirty="0"/>
              <a:t>تقييم الأثر البيئي </a:t>
            </a:r>
            <a:r>
              <a:rPr lang="ar-LB" dirty="0" smtClean="0"/>
              <a:t>(المرسوم 8633/2012) الذي يشمل أداة وقائية لتوقع الآثار السلبية في المشاريع وتخفيفها.</a:t>
            </a:r>
          </a:p>
          <a:p>
            <a:pPr algn="r" rtl="1"/>
            <a:r>
              <a:rPr lang="en-US" dirty="0" smtClean="0"/>
              <a:t> </a:t>
            </a:r>
            <a:r>
              <a:rPr lang="ar-LB" dirty="0" smtClean="0"/>
              <a:t>تقع إعادة تأهيل و/أو بناء المدارس في إطار الفحص البيئي المبدئي.</a:t>
            </a:r>
            <a:endParaRPr lang="en-US" dirty="0" smtClean="0"/>
          </a:p>
          <a:p>
            <a:pPr algn="r" rtl="1"/>
            <a:r>
              <a:rPr lang="ar-LB" dirty="0"/>
              <a:t>لوزارة البيئة خط ساخن وعنوان بريدي للشكاوى:</a:t>
            </a:r>
            <a:endParaRPr lang="en-US" dirty="0"/>
          </a:p>
          <a:p>
            <a:pPr lvl="1" algn="r" rtl="1"/>
            <a:r>
              <a:rPr lang="ar-LB" b="1" dirty="0"/>
              <a:t>الخط الساخن للشكاوى: 1789</a:t>
            </a:r>
            <a:endParaRPr lang="en-US" dirty="0"/>
          </a:p>
          <a:p>
            <a:pPr lvl="1" algn="r" rtl="1"/>
            <a:r>
              <a:rPr lang="ar-LB" dirty="0"/>
              <a:t>البريد الإلكتروني للشكاوى: </a:t>
            </a:r>
            <a:r>
              <a:rPr lang="en-US" b="1" dirty="0"/>
              <a:t>complaints@moe.gov.lb</a:t>
            </a:r>
            <a:r>
              <a:rPr lang="en-US" dirty="0"/>
              <a:t> </a:t>
            </a:r>
            <a:endParaRPr lang="ar-LB" dirty="0"/>
          </a:p>
          <a:p>
            <a:pPr algn="r" rtl="1"/>
            <a:endParaRPr lang="en-US" dirty="0" smtClean="0"/>
          </a:p>
        </p:txBody>
      </p:sp>
    </p:spTree>
    <p:extLst>
      <p:ext uri="{BB962C8B-B14F-4D97-AF65-F5344CB8AC3E}">
        <p14:creationId xmlns:p14="http://schemas.microsoft.com/office/powerpoint/2010/main" val="9658366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pPr algn="ctr"/>
            <a:r>
              <a:rPr lang="ar-LB" spc="-100" dirty="0">
                <a:solidFill>
                  <a:schemeClr val="accent6"/>
                </a:solidFill>
              </a:rPr>
              <a:t>إطار العمل السياسي والقانوني: الآثار البيئية</a:t>
            </a:r>
            <a:endParaRPr lang="en-US" spc="-100" dirty="0">
              <a:solidFill>
                <a:schemeClr val="accent6"/>
              </a:solidFill>
            </a:endParaRPr>
          </a:p>
        </p:txBody>
      </p:sp>
      <p:sp>
        <p:nvSpPr>
          <p:cNvPr id="3" name="Content Placeholder 2"/>
          <p:cNvSpPr>
            <a:spLocks noGrp="1"/>
          </p:cNvSpPr>
          <p:nvPr>
            <p:ph sz="quarter" idx="1"/>
          </p:nvPr>
        </p:nvSpPr>
        <p:spPr>
          <a:xfrm>
            <a:off x="612648" y="1600200"/>
            <a:ext cx="8264652" cy="5003800"/>
          </a:xfrm>
        </p:spPr>
        <p:txBody>
          <a:bodyPr>
            <a:normAutofit/>
          </a:bodyPr>
          <a:lstStyle/>
          <a:p>
            <a:pPr algn="r" rtl="1"/>
            <a:r>
              <a:rPr lang="ar-LB" dirty="0" smtClean="0"/>
              <a:t>تتمتع وزارة التربية من خلال أنشطة تكنولوجيا البيئة بصلاحية رصد ومراجعة ومراقبة ومتابعة عملية </a:t>
            </a:r>
            <a:r>
              <a:rPr lang="ar-LB" dirty="0"/>
              <a:t>الفحص البيئي </a:t>
            </a:r>
            <a:r>
              <a:rPr lang="ar-LB" dirty="0" smtClean="0"/>
              <a:t>المبدئي/</a:t>
            </a:r>
            <a:r>
              <a:rPr lang="ar-SA" dirty="0" smtClean="0"/>
              <a:t>تقييم </a:t>
            </a:r>
            <a:r>
              <a:rPr lang="ar-SA" dirty="0"/>
              <a:t>الأثر </a:t>
            </a:r>
            <a:r>
              <a:rPr lang="ar-SA" dirty="0" smtClean="0"/>
              <a:t>البيئي</a:t>
            </a:r>
            <a:r>
              <a:rPr lang="ar-LB" dirty="0" smtClean="0"/>
              <a:t> وتنفيذها. وتُعتبر الموافقة على </a:t>
            </a:r>
            <a:r>
              <a:rPr lang="ar-SA" dirty="0" smtClean="0"/>
              <a:t>تقييم </a:t>
            </a:r>
            <a:r>
              <a:rPr lang="ar-SA" dirty="0"/>
              <a:t>الأثر </a:t>
            </a:r>
            <a:r>
              <a:rPr lang="ar-SA" dirty="0" smtClean="0"/>
              <a:t>البيئي</a:t>
            </a:r>
            <a:r>
              <a:rPr lang="ar-LB" dirty="0" smtClean="0"/>
              <a:t> شرطاً مسبقاً لصدور أي ترخيص مطلوب قبل البناء عن أي من السلطات المعنية الأخرى أو جميعها</a:t>
            </a:r>
            <a:endParaRPr lang="en-US" dirty="0" smtClean="0"/>
          </a:p>
          <a:p>
            <a:pPr algn="r" rtl="1"/>
            <a:r>
              <a:rPr lang="ar-LB" dirty="0" smtClean="0"/>
              <a:t>بموجب المرسوم 8633/2012، لا يتطلب </a:t>
            </a:r>
            <a:r>
              <a:rPr lang="ar-LB" dirty="0"/>
              <a:t>الفحص البيئي </a:t>
            </a:r>
            <a:r>
              <a:rPr lang="ar-LB" dirty="0" smtClean="0"/>
              <a:t>المبدئي أي استشارات على خلاف تقييم الأثر البيئي.</a:t>
            </a:r>
            <a:endParaRPr lang="en-US" dirty="0" smtClean="0"/>
          </a:p>
          <a:p>
            <a:endParaRPr lang="en-US" dirty="0" smtClean="0"/>
          </a:p>
        </p:txBody>
      </p:sp>
    </p:spTree>
    <p:extLst>
      <p:ext uri="{BB962C8B-B14F-4D97-AF65-F5344CB8AC3E}">
        <p14:creationId xmlns:p14="http://schemas.microsoft.com/office/powerpoint/2010/main" val="34804854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pPr algn="ctr"/>
            <a:r>
              <a:rPr lang="ar-LB" spc="-100" dirty="0">
                <a:solidFill>
                  <a:schemeClr val="accent6"/>
                </a:solidFill>
              </a:rPr>
              <a:t>إطار العمل السياسي والقانوني: الآثار </a:t>
            </a:r>
            <a:r>
              <a:rPr lang="ar-LB" spc="-100" dirty="0" smtClean="0">
                <a:solidFill>
                  <a:schemeClr val="accent6"/>
                </a:solidFill>
              </a:rPr>
              <a:t>الاجتماعية</a:t>
            </a:r>
            <a:endParaRPr lang="en-US" spc="-100" dirty="0">
              <a:solidFill>
                <a:schemeClr val="accent6"/>
              </a:solidFill>
            </a:endParaRPr>
          </a:p>
        </p:txBody>
      </p:sp>
      <p:sp>
        <p:nvSpPr>
          <p:cNvPr id="3" name="Content Placeholder 2"/>
          <p:cNvSpPr>
            <a:spLocks noGrp="1"/>
          </p:cNvSpPr>
          <p:nvPr>
            <p:ph sz="quarter" idx="1"/>
          </p:nvPr>
        </p:nvSpPr>
        <p:spPr>
          <a:xfrm>
            <a:off x="612648" y="1600200"/>
            <a:ext cx="8153400" cy="5029200"/>
          </a:xfrm>
        </p:spPr>
        <p:txBody>
          <a:bodyPr>
            <a:normAutofit fontScale="92500" lnSpcReduction="10000"/>
          </a:bodyPr>
          <a:lstStyle/>
          <a:p>
            <a:pPr algn="r" rtl="1"/>
            <a:r>
              <a:rPr lang="ar-LB" i="1" dirty="0" smtClean="0"/>
              <a:t>القانون 422 لعام 2002</a:t>
            </a:r>
            <a:endParaRPr lang="en-US" dirty="0"/>
          </a:p>
          <a:p>
            <a:pPr lvl="1" algn="r" rtl="1"/>
            <a:r>
              <a:rPr lang="ar-LB" dirty="0" smtClean="0"/>
              <a:t>يعطي الطفل الحق في الحصول على الحماية القانونية في حال مواجهته التهديدات أو المخاطر؛</a:t>
            </a:r>
            <a:endParaRPr lang="en-US" dirty="0" smtClean="0"/>
          </a:p>
          <a:p>
            <a:pPr lvl="1" algn="r" rtl="1"/>
            <a:r>
              <a:rPr lang="ar-LB" dirty="0" smtClean="0"/>
              <a:t>في حال كان الطفل في وضع يعرضه للاستغلال أو يهدد صحته أو سلامته أو أخلاقه أو تنشئته؛</a:t>
            </a:r>
            <a:endParaRPr lang="en-US" dirty="0"/>
          </a:p>
          <a:p>
            <a:pPr lvl="1" algn="r" rtl="1"/>
            <a:r>
              <a:rPr lang="ar-LB" dirty="0" smtClean="0"/>
              <a:t>في حال تعرض الطفل للإيذاء الجنسي أو العنف الجسدي الذي يتخطى كونه ضرباً غير مؤذٍ أو مقبول ثقافياً غايته التأديب؛</a:t>
            </a:r>
            <a:endParaRPr lang="en-US" dirty="0"/>
          </a:p>
          <a:p>
            <a:pPr marL="365751" lvl="1" indent="0">
              <a:buNone/>
            </a:pPr>
            <a:endParaRPr lang="en-US" dirty="0" smtClean="0"/>
          </a:p>
          <a:p>
            <a:pPr algn="r" rtl="1"/>
            <a:r>
              <a:rPr lang="ar-LB" i="1" dirty="0" smtClean="0"/>
              <a:t>المادة 41 من القرار 1130 لعام 2001</a:t>
            </a:r>
            <a:endParaRPr lang="en-US" dirty="0"/>
          </a:p>
          <a:p>
            <a:pPr lvl="1" algn="r" rtl="1"/>
            <a:r>
              <a:rPr lang="ar-LB" dirty="0" smtClean="0"/>
              <a:t>الذي ينظم رياض الأطفال والتعليم الأساسي في المدارس الرسمية، تحظر </a:t>
            </a:r>
            <a:r>
              <a:rPr lang="ar-LB" dirty="0"/>
              <a:t>على كل من موظفي </a:t>
            </a:r>
            <a:r>
              <a:rPr lang="ar-LB" dirty="0" smtClean="0"/>
              <a:t>التعليم إنزال </a:t>
            </a:r>
            <a:r>
              <a:rPr lang="ar-LB" dirty="0"/>
              <a:t>أي عقاب جسدي بتلامذتهم، كما </a:t>
            </a:r>
            <a:r>
              <a:rPr lang="ar-LB" dirty="0" smtClean="0"/>
              <a:t>تحظر </a:t>
            </a:r>
            <a:r>
              <a:rPr lang="ar-LB" dirty="0"/>
              <a:t>عليهم تأنيبهم بكلام مهين تأباه التربية والكرامة الشخصية".</a:t>
            </a:r>
            <a:endParaRPr lang="en-US" dirty="0"/>
          </a:p>
          <a:p>
            <a:pPr lvl="1"/>
            <a:endParaRPr lang="en-US" dirty="0"/>
          </a:p>
          <a:p>
            <a:endParaRPr lang="en-US" dirty="0"/>
          </a:p>
        </p:txBody>
      </p:sp>
    </p:spTree>
    <p:extLst>
      <p:ext uri="{BB962C8B-B14F-4D97-AF65-F5344CB8AC3E}">
        <p14:creationId xmlns:p14="http://schemas.microsoft.com/office/powerpoint/2010/main" val="300786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pPr algn="ctr"/>
            <a:r>
              <a:rPr lang="ar-LB" spc="-100" dirty="0">
                <a:solidFill>
                  <a:schemeClr val="accent6"/>
                </a:solidFill>
              </a:rPr>
              <a:t>إطار العمل السياسي والقانوني: الآثار الاجتماعية</a:t>
            </a:r>
            <a:endParaRPr lang="en-US" spc="-100" dirty="0">
              <a:solidFill>
                <a:schemeClr val="accent6"/>
              </a:solidFill>
            </a:endParaRPr>
          </a:p>
        </p:txBody>
      </p:sp>
      <p:sp>
        <p:nvSpPr>
          <p:cNvPr id="3" name="Content Placeholder 2"/>
          <p:cNvSpPr>
            <a:spLocks noGrp="1"/>
          </p:cNvSpPr>
          <p:nvPr>
            <p:ph sz="quarter" idx="1"/>
          </p:nvPr>
        </p:nvSpPr>
        <p:spPr>
          <a:xfrm>
            <a:off x="612648" y="1600200"/>
            <a:ext cx="8153400" cy="4869180"/>
          </a:xfrm>
        </p:spPr>
        <p:txBody>
          <a:bodyPr>
            <a:normAutofit/>
          </a:bodyPr>
          <a:lstStyle/>
          <a:p>
            <a:pPr algn="r" rtl="1"/>
            <a:r>
              <a:rPr lang="ar-LB" i="1" dirty="0" smtClean="0"/>
              <a:t>قانون الاستملاك رقم 58 المؤرخ في 29 مايو 1991 (المعدل في 8 ديسمبر 2006):</a:t>
            </a:r>
            <a:endParaRPr lang="en-US" i="1" dirty="0" smtClean="0"/>
          </a:p>
          <a:p>
            <a:pPr lvl="1" algn="r" rtl="1"/>
            <a:r>
              <a:rPr lang="ar-LB" dirty="0" smtClean="0"/>
              <a:t>يجوز للدولة استملاك الحقوق فقط عندما يكون </a:t>
            </a:r>
            <a:r>
              <a:rPr lang="ar-SA" dirty="0" smtClean="0"/>
              <a:t>ذلك ل</a:t>
            </a:r>
            <a:r>
              <a:rPr lang="ar-LB" dirty="0" smtClean="0"/>
              <a:t>أ</a:t>
            </a:r>
            <a:r>
              <a:rPr lang="ar-SA" dirty="0" smtClean="0"/>
              <a:t>جل </a:t>
            </a:r>
            <a:r>
              <a:rPr lang="ar-SA" dirty="0"/>
              <a:t>منفعة عامة ولقاء تعويض عادل </a:t>
            </a:r>
            <a:r>
              <a:rPr lang="ar-LB" dirty="0" smtClean="0"/>
              <a:t>يُدفع مسبقاً. يكون التعويض مالياً ويتم بناءً على تقييم قانوني ولا يمكن وقف عملية الاستملاك بحد ذاتها إلا في حال الاحتجاج على صلاحية مرسوم المصلحة العامة</a:t>
            </a:r>
          </a:p>
          <a:p>
            <a:pPr lvl="1" algn="r" rtl="1"/>
            <a:r>
              <a:rPr lang="ar-LB" i="1" dirty="0" smtClean="0"/>
              <a:t>يُحدد</a:t>
            </a:r>
            <a:r>
              <a:rPr lang="ar-LB" i="1" dirty="0" smtClean="0">
                <a:solidFill>
                  <a:srgbClr val="FFAD1C"/>
                </a:solidFill>
              </a:rPr>
              <a:t> </a:t>
            </a:r>
            <a:r>
              <a:rPr lang="ar-LB" i="1" dirty="0" smtClean="0">
                <a:solidFill>
                  <a:schemeClr val="accent2"/>
                </a:solidFill>
              </a:rPr>
              <a:t>التعويض</a:t>
            </a:r>
            <a:r>
              <a:rPr lang="ar-LB" i="1" dirty="0" smtClean="0">
                <a:solidFill>
                  <a:srgbClr val="FFAD1C"/>
                </a:solidFill>
              </a:rPr>
              <a:t> </a:t>
            </a:r>
            <a:r>
              <a:rPr lang="ar-LB" i="1" dirty="0" smtClean="0"/>
              <a:t>من قبل لجنة الاستملاك التي أُنشئت بموجب مرسوم بناءً على اقتراح الوزراء المعنيين ويمكن استئناف قرارات اللجنة المبدئية لدى لجنة الاستئناف من قبل وزارة التربية والتعليم العالي أو المالك الفردي ويجب أن يتمثل المستأنِف من قبل محامٍ.</a:t>
            </a:r>
            <a:endParaRPr lang="en-US" i="1" dirty="0">
              <a:solidFill>
                <a:srgbClr val="FF0000"/>
              </a:solidFill>
            </a:endParaRPr>
          </a:p>
          <a:p>
            <a:endParaRPr lang="en-US" dirty="0"/>
          </a:p>
        </p:txBody>
      </p:sp>
    </p:spTree>
    <p:extLst>
      <p:ext uri="{BB962C8B-B14F-4D97-AF65-F5344CB8AC3E}">
        <p14:creationId xmlns:p14="http://schemas.microsoft.com/office/powerpoint/2010/main" val="14940851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pPr algn="ctr"/>
            <a:r>
              <a:rPr lang="ar-LB" spc="-100" dirty="0">
                <a:solidFill>
                  <a:schemeClr val="accent6"/>
                </a:solidFill>
              </a:rPr>
              <a:t>إطار العمل السياسي والقانوني: الآثار الاجتماعية</a:t>
            </a:r>
            <a:endParaRPr lang="en-US" spc="-100" dirty="0">
              <a:solidFill>
                <a:schemeClr val="accent6"/>
              </a:solidFill>
            </a:endParaRPr>
          </a:p>
        </p:txBody>
      </p:sp>
      <p:sp>
        <p:nvSpPr>
          <p:cNvPr id="3" name="Content Placeholder 2"/>
          <p:cNvSpPr>
            <a:spLocks noGrp="1"/>
          </p:cNvSpPr>
          <p:nvPr>
            <p:ph sz="quarter" idx="1"/>
          </p:nvPr>
        </p:nvSpPr>
        <p:spPr>
          <a:xfrm>
            <a:off x="612648" y="1600200"/>
            <a:ext cx="8153400" cy="4903470"/>
          </a:xfrm>
        </p:spPr>
        <p:txBody>
          <a:bodyPr>
            <a:normAutofit fontScale="92500" lnSpcReduction="10000"/>
          </a:bodyPr>
          <a:lstStyle/>
          <a:p>
            <a:pPr algn="r" rtl="1"/>
            <a:r>
              <a:rPr lang="ar-LB" dirty="0" smtClean="0"/>
              <a:t>قانون الإيجار:</a:t>
            </a:r>
            <a:endParaRPr lang="en-US" dirty="0"/>
          </a:p>
          <a:p>
            <a:pPr lvl="1" algn="r" rtl="1"/>
            <a:r>
              <a:rPr lang="ar-LB" dirty="0" smtClean="0"/>
              <a:t>يمنح قانون الإيجار الذي دخل حيز التنفيذ في عام 1991 مالك الأرض الحق في استعادة ملكيته مع نهاية العقد. في الحالات التي يسبب فيها الاستملاك فقدان الإيجار، تقسم لجان الاستملاك منحها بين المالكين والمستأجرين بناءً على القيمة الاقتصادية للإجارة ما يسمح للمستأجرين بتأمين مسكن بديل من خلال الإيجار أو تأمين دفعة أولى للشراء.</a:t>
            </a:r>
            <a:endParaRPr lang="en-US" dirty="0" smtClean="0"/>
          </a:p>
          <a:p>
            <a:pPr algn="r" rtl="1"/>
            <a:r>
              <a:rPr lang="ar-LB" i="1" dirty="0" smtClean="0"/>
              <a:t>ملكية الأراضي</a:t>
            </a:r>
            <a:endParaRPr lang="en-US" i="1" dirty="0"/>
          </a:p>
          <a:p>
            <a:pPr algn="r" rtl="1"/>
            <a:r>
              <a:rPr lang="ar-LB" dirty="0" smtClean="0"/>
              <a:t>النزاعات محدودة بشأن ملكية الأراضي والحقوق القانونية المرتبطة به وحدودها وذلك لأن قطع الأراضي تكون عادةً ممسوحة بشكل جيد كما أن ملكيتها مسجلة في دائرة مركزها وزارة المالية (باستثناء المناطق المتأثرة بتحركات وإسكان خارج عن السيطرة بسبب الحرب الأهلية)؛ يمكن تحديد قيمة الأراضي الصحيحة. </a:t>
            </a:r>
            <a:endParaRPr lang="en-US" dirty="0"/>
          </a:p>
        </p:txBody>
      </p:sp>
    </p:spTree>
    <p:extLst>
      <p:ext uri="{BB962C8B-B14F-4D97-AF65-F5344CB8AC3E}">
        <p14:creationId xmlns:p14="http://schemas.microsoft.com/office/powerpoint/2010/main" val="16871027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LB" spc="-100" dirty="0">
                <a:solidFill>
                  <a:schemeClr val="accent6"/>
                </a:solidFill>
              </a:rPr>
              <a:t>إطار العمل السياسي والقانوني: الآثار الاجتماعية</a:t>
            </a:r>
            <a:endParaRPr lang="en-US" dirty="0"/>
          </a:p>
        </p:txBody>
      </p:sp>
      <p:sp>
        <p:nvSpPr>
          <p:cNvPr id="3" name="Content Placeholder 2"/>
          <p:cNvSpPr>
            <a:spLocks noGrp="1"/>
          </p:cNvSpPr>
          <p:nvPr>
            <p:ph sz="quarter" idx="1"/>
          </p:nvPr>
        </p:nvSpPr>
        <p:spPr/>
        <p:txBody>
          <a:bodyPr>
            <a:normAutofit/>
          </a:bodyPr>
          <a:lstStyle/>
          <a:p>
            <a:pPr algn="r" rtl="1"/>
            <a:r>
              <a:rPr lang="ar-LB" i="1" dirty="0" smtClean="0"/>
              <a:t>التعامل مع الشكاوى في وزارة التربية</a:t>
            </a:r>
            <a:endParaRPr lang="en-US" dirty="0" smtClean="0"/>
          </a:p>
          <a:p>
            <a:pPr lvl="1" algn="r" rtl="1"/>
            <a:r>
              <a:rPr lang="ar-LB" dirty="0" smtClean="0"/>
              <a:t>خصصت وزارة التربية والتعليم العالي خطاً ساخناً (الرقم 01772101) لتلقي الشكاوى التي تتم إحالتها إلى المدير العام للوزارة التي يعمل على معالجتها وتسويتها.</a:t>
            </a:r>
            <a:endParaRPr lang="en-US" dirty="0"/>
          </a:p>
          <a:p>
            <a:endParaRPr lang="en-US" dirty="0"/>
          </a:p>
        </p:txBody>
      </p:sp>
    </p:spTree>
    <p:extLst>
      <p:ext uri="{BB962C8B-B14F-4D97-AF65-F5344CB8AC3E}">
        <p14:creationId xmlns:p14="http://schemas.microsoft.com/office/powerpoint/2010/main" val="32407148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LB" spc="-100" dirty="0">
                <a:solidFill>
                  <a:schemeClr val="accent6"/>
                </a:solidFill>
              </a:rPr>
              <a:t>إطار العمل السياسي والقانوني: الآثار الاجتماعية</a:t>
            </a:r>
            <a:endParaRPr lang="en-US" dirty="0"/>
          </a:p>
        </p:txBody>
      </p:sp>
      <p:sp>
        <p:nvSpPr>
          <p:cNvPr id="3" name="Content Placeholder 2"/>
          <p:cNvSpPr>
            <a:spLocks noGrp="1"/>
          </p:cNvSpPr>
          <p:nvPr>
            <p:ph sz="quarter" idx="1"/>
          </p:nvPr>
        </p:nvSpPr>
        <p:spPr>
          <a:xfrm>
            <a:off x="612648" y="1600200"/>
            <a:ext cx="8153400" cy="4972050"/>
          </a:xfrm>
        </p:spPr>
        <p:txBody>
          <a:bodyPr>
            <a:normAutofit lnSpcReduction="10000"/>
          </a:bodyPr>
          <a:lstStyle/>
          <a:p>
            <a:pPr algn="r" rtl="1"/>
            <a:r>
              <a:rPr lang="ar-LB" dirty="0" smtClean="0"/>
              <a:t>نظام الآثار القديمة:</a:t>
            </a:r>
            <a:endParaRPr lang="en-US" dirty="0"/>
          </a:p>
          <a:p>
            <a:pPr lvl="1" algn="r" rtl="1"/>
            <a:r>
              <a:rPr lang="ar-LB" dirty="0" smtClean="0"/>
              <a:t>بحسب نظام الآثار القديمة لعام 1933، فإن الآثار التاريخية وحتى تلك المدرجة في لائحة الجرد العام يمكن تملكها ملكية عامة أو فردية. وعلى الرغم من أن الاكتشافات الأثرية تُعتبر مملوكة للدولة، تبقى قطع الأرض التي تجري فيها هذه الاكتشافات الأثرية ملكية الأفراد أو المؤسسات الخاصة.</a:t>
            </a:r>
          </a:p>
          <a:p>
            <a:pPr lvl="1" algn="r" rtl="1"/>
            <a:endParaRPr lang="en-US" dirty="0" smtClean="0"/>
          </a:p>
          <a:p>
            <a:pPr algn="r" rtl="1"/>
            <a:r>
              <a:rPr lang="ar-LB" dirty="0" smtClean="0"/>
              <a:t>الأملاك العامة البحرية:</a:t>
            </a:r>
            <a:endParaRPr lang="en-US" dirty="0"/>
          </a:p>
          <a:p>
            <a:pPr lvl="1" algn="r" rtl="1"/>
            <a:r>
              <a:rPr lang="ar-LB" dirty="0" smtClean="0"/>
              <a:t>ينص القانون اللبناني على أن نطاق المد يندرج في إطار الأملاك العامة. لم يتم إنفاذ هذا القانون بشكل تام. وفي حال تم إنشاء عدد من البنى التجارية غير الرسمية وشبه الدائمة، ستتم مساعدة المالكين في نقل بناهم إلى خارج مناطق الارتفاق.</a:t>
            </a:r>
            <a:endParaRPr lang="en-US" dirty="0"/>
          </a:p>
          <a:p>
            <a:endParaRPr lang="en-US" dirty="0"/>
          </a:p>
        </p:txBody>
      </p:sp>
    </p:spTree>
    <p:extLst>
      <p:ext uri="{BB962C8B-B14F-4D97-AF65-F5344CB8AC3E}">
        <p14:creationId xmlns:p14="http://schemas.microsoft.com/office/powerpoint/2010/main" val="1641958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pPr algn="ctr"/>
            <a:r>
              <a:rPr lang="ar-LB" spc="-100" dirty="0" smtClean="0">
                <a:solidFill>
                  <a:schemeClr val="accent6"/>
                </a:solidFill>
              </a:rPr>
              <a:t>تقييم قدرات المؤسسات: البيئة</a:t>
            </a:r>
            <a:endParaRPr lang="en-US" spc="-100" dirty="0">
              <a:solidFill>
                <a:schemeClr val="accent6"/>
              </a:solidFill>
            </a:endParaRPr>
          </a:p>
        </p:txBody>
      </p:sp>
      <p:sp>
        <p:nvSpPr>
          <p:cNvPr id="3" name="Content Placeholder 2"/>
          <p:cNvSpPr>
            <a:spLocks noGrp="1"/>
          </p:cNvSpPr>
          <p:nvPr>
            <p:ph sz="quarter" idx="1"/>
          </p:nvPr>
        </p:nvSpPr>
        <p:spPr>
          <a:xfrm>
            <a:off x="612648" y="1600200"/>
            <a:ext cx="8153400" cy="5177790"/>
          </a:xfrm>
        </p:spPr>
        <p:txBody>
          <a:bodyPr>
            <a:normAutofit/>
          </a:bodyPr>
          <a:lstStyle/>
          <a:p>
            <a:pPr lvl="0" algn="r" rtl="1"/>
            <a:r>
              <a:rPr lang="ar-LB" dirty="0" smtClean="0"/>
              <a:t>تم تحليل الأنظمة القائمة لإدارة البيئة في لبنان للتحقق من اتساقها مع المبادئ الأساسية </a:t>
            </a:r>
            <a:r>
              <a:rPr lang="ar-SA" dirty="0"/>
              <a:t>لمنشور سياسات العمليات/إجراءات البنك الدولي رقم 9. </a:t>
            </a:r>
            <a:endParaRPr lang="ar-LB" dirty="0" smtClean="0"/>
          </a:p>
          <a:p>
            <a:pPr algn="r" rtl="1"/>
            <a:r>
              <a:rPr lang="ar-SA" dirty="0" smtClean="0"/>
              <a:t>يتسق </a:t>
            </a:r>
            <a:r>
              <a:rPr lang="ar-SA" dirty="0"/>
              <a:t>نظام تقييم الأثر البيئي في لبنان مع متطلبات البنك باستثناء بعض الفجوات التي يمكن سدها بسهولة عن طريق تحديث الشروط المرجعية </a:t>
            </a:r>
            <a:r>
              <a:rPr lang="ar-SA" dirty="0" smtClean="0"/>
              <a:t>ل</a:t>
            </a:r>
            <a:r>
              <a:rPr lang="ar-LB" dirty="0" smtClean="0"/>
              <a:t>إعادة تأهيل و/أو </a:t>
            </a:r>
            <a:r>
              <a:rPr lang="ar-SA" dirty="0" smtClean="0"/>
              <a:t>بناء </a:t>
            </a:r>
            <a:r>
              <a:rPr lang="ar-SA" dirty="0"/>
              <a:t>المدارس </a:t>
            </a:r>
            <a:r>
              <a:rPr lang="ar-LB" dirty="0" smtClean="0"/>
              <a:t>التي ستقوم على</a:t>
            </a:r>
            <a:r>
              <a:rPr lang="ar-SA" dirty="0" smtClean="0"/>
              <a:t> خطة </a:t>
            </a:r>
            <a:r>
              <a:rPr lang="ar-SA" dirty="0"/>
              <a:t>الإدارة البيئية والمبادئ التوجيهية لمشروع البنك الدولي الثاني لتطوير </a:t>
            </a:r>
            <a:r>
              <a:rPr lang="ar-SA" dirty="0" smtClean="0"/>
              <a:t>التعليم</a:t>
            </a:r>
            <a:r>
              <a:rPr lang="ar-LB" dirty="0" smtClean="0"/>
              <a:t>/</a:t>
            </a:r>
            <a:r>
              <a:rPr lang="ar-LB" dirty="0"/>
              <a:t>  مشروع وقف تدهور النظام التعليمي في حالة الطوارئ</a:t>
            </a:r>
            <a:r>
              <a:rPr lang="ar-SA" dirty="0" smtClean="0"/>
              <a:t> و</a:t>
            </a:r>
            <a:r>
              <a:rPr lang="ar-LB" dirty="0" smtClean="0"/>
              <a:t>عن طريق </a:t>
            </a:r>
            <a:r>
              <a:rPr lang="ar-SA" dirty="0" smtClean="0"/>
              <a:t>الكشف </a:t>
            </a:r>
            <a:r>
              <a:rPr lang="ar-SA" dirty="0"/>
              <a:t>عن ملخص تقييم الأثر البيئي للجمهور على موقع وزارة التربية والتعليم العالي.</a:t>
            </a:r>
            <a:endParaRPr lang="en-US" dirty="0"/>
          </a:p>
          <a:p>
            <a:pPr lvl="0" algn="r" rtl="1"/>
            <a:endParaRPr lang="en-US" dirty="0"/>
          </a:p>
        </p:txBody>
      </p:sp>
    </p:spTree>
    <p:extLst>
      <p:ext uri="{BB962C8B-B14F-4D97-AF65-F5344CB8AC3E}">
        <p14:creationId xmlns:p14="http://schemas.microsoft.com/office/powerpoint/2010/main" val="1957586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pPr algn="ctr"/>
            <a:r>
              <a:rPr lang="ar-LB" spc="-100" dirty="0">
                <a:solidFill>
                  <a:schemeClr val="accent6"/>
                </a:solidFill>
              </a:rPr>
              <a:t>تقييم قدرات المؤسسات: البيئة</a:t>
            </a:r>
            <a:endParaRPr lang="en-US" spc="-100" dirty="0">
              <a:solidFill>
                <a:schemeClr val="accent6"/>
              </a:solidFill>
            </a:endParaRPr>
          </a:p>
        </p:txBody>
      </p:sp>
      <p:sp>
        <p:nvSpPr>
          <p:cNvPr id="3" name="Content Placeholder 2"/>
          <p:cNvSpPr>
            <a:spLocks noGrp="1"/>
          </p:cNvSpPr>
          <p:nvPr>
            <p:ph sz="quarter" idx="1"/>
          </p:nvPr>
        </p:nvSpPr>
        <p:spPr>
          <a:xfrm>
            <a:off x="612648" y="1600200"/>
            <a:ext cx="8153400" cy="5177790"/>
          </a:xfrm>
        </p:spPr>
        <p:txBody>
          <a:bodyPr>
            <a:normAutofit/>
          </a:bodyPr>
          <a:lstStyle/>
          <a:p>
            <a:pPr lvl="0" algn="r" rtl="1"/>
            <a:r>
              <a:rPr lang="ar-LB" dirty="0" smtClean="0"/>
              <a:t>تتمتع وزارة البيئة بالقدرة الكافية لرصد </a:t>
            </a:r>
            <a:r>
              <a:rPr lang="ar-LB" dirty="0"/>
              <a:t>ومراجعة </a:t>
            </a:r>
            <a:r>
              <a:rPr lang="ar-LB" dirty="0" smtClean="0"/>
              <a:t>الفحص </a:t>
            </a:r>
            <a:r>
              <a:rPr lang="ar-LB" dirty="0"/>
              <a:t>البيئي المبدئي/</a:t>
            </a:r>
            <a:r>
              <a:rPr lang="ar-SA" dirty="0"/>
              <a:t>تقييم الأثر </a:t>
            </a:r>
            <a:r>
              <a:rPr lang="ar-SA" dirty="0" smtClean="0"/>
              <a:t>البيئي</a:t>
            </a:r>
            <a:r>
              <a:rPr lang="ar-LB" dirty="0" smtClean="0"/>
              <a:t>، ولكنها تفتقر إلى الموارد المناسبة لمراقبة الفحص </a:t>
            </a:r>
            <a:r>
              <a:rPr lang="ar-LB" dirty="0"/>
              <a:t>البيئي المبدئي/</a:t>
            </a:r>
            <a:r>
              <a:rPr lang="ar-SA" dirty="0"/>
              <a:t>تقييم الأثر </a:t>
            </a:r>
            <a:r>
              <a:rPr lang="ar-SA" dirty="0" smtClean="0"/>
              <a:t>البيئي</a:t>
            </a:r>
            <a:r>
              <a:rPr lang="ar-LB" dirty="0" smtClean="0"/>
              <a:t> خلال إعادة التأهيل و/أو البناء</a:t>
            </a:r>
            <a:endParaRPr lang="en-US" dirty="0"/>
          </a:p>
        </p:txBody>
      </p:sp>
    </p:spTree>
    <p:extLst>
      <p:ext uri="{BB962C8B-B14F-4D97-AF65-F5344CB8AC3E}">
        <p14:creationId xmlns:p14="http://schemas.microsoft.com/office/powerpoint/2010/main" val="30473758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pPr algn="ctr"/>
            <a:r>
              <a:rPr lang="ar-LB" spc="-100" dirty="0">
                <a:solidFill>
                  <a:schemeClr val="accent6"/>
                </a:solidFill>
              </a:rPr>
              <a:t>تقييم قدرات المؤسسات: البيئة</a:t>
            </a:r>
            <a:endParaRPr lang="en-US" spc="-100" dirty="0">
              <a:solidFill>
                <a:schemeClr val="accent6"/>
              </a:solidFill>
            </a:endParaRPr>
          </a:p>
        </p:txBody>
      </p:sp>
      <p:sp>
        <p:nvSpPr>
          <p:cNvPr id="3" name="Content Placeholder 2"/>
          <p:cNvSpPr>
            <a:spLocks noGrp="1"/>
          </p:cNvSpPr>
          <p:nvPr>
            <p:ph sz="quarter" idx="1"/>
          </p:nvPr>
        </p:nvSpPr>
        <p:spPr>
          <a:xfrm>
            <a:off x="422910" y="1600200"/>
            <a:ext cx="8721090" cy="5257800"/>
          </a:xfrm>
        </p:spPr>
        <p:txBody>
          <a:bodyPr>
            <a:normAutofit fontScale="92500"/>
          </a:bodyPr>
          <a:lstStyle/>
          <a:p>
            <a:pPr marL="320032" lvl="1" indent="-320032" algn="r" rtl="1">
              <a:spcBef>
                <a:spcPts val="700"/>
              </a:spcBef>
              <a:buClr>
                <a:schemeClr val="accent2"/>
              </a:buClr>
              <a:buSzPct val="60000"/>
              <a:buFont typeface="Wingdings"/>
              <a:buChar char=""/>
            </a:pPr>
            <a:r>
              <a:rPr lang="ar-LB" sz="2900" dirty="0" smtClean="0"/>
              <a:t>بموجب </a:t>
            </a:r>
            <a:r>
              <a:rPr lang="ar-LB" sz="2900" dirty="0"/>
              <a:t>المشروع الثاني لمبادرة الوصول إلى جميع الأطفال بالتعليم:</a:t>
            </a:r>
            <a:endParaRPr lang="en-US" sz="2900" dirty="0"/>
          </a:p>
          <a:p>
            <a:pPr lvl="1" algn="r" rtl="1"/>
            <a:r>
              <a:rPr lang="ar-LB" sz="2900" dirty="0" smtClean="0"/>
              <a:t>يتعين أن يتم تنفيذ</a:t>
            </a:r>
            <a:r>
              <a:rPr lang="ar-SA" sz="2800" dirty="0"/>
              <a:t> تقييم </a:t>
            </a:r>
            <a:r>
              <a:rPr lang="ar-LB" sz="2800" dirty="0" smtClean="0"/>
              <a:t>ل</a:t>
            </a:r>
            <a:r>
              <a:rPr lang="ar-SA" sz="2800" dirty="0" smtClean="0"/>
              <a:t>لأثر البيئي</a:t>
            </a:r>
            <a:r>
              <a:rPr lang="ar-LB" sz="2900" dirty="0"/>
              <a:t> </a:t>
            </a:r>
            <a:r>
              <a:rPr lang="ar-LB" sz="2900" dirty="0" smtClean="0"/>
              <a:t>لجميع عمليات إعادة تأهيل المدارس وأن تُنشر نتائجه على موقع وزارة التربية والتعليم العالي على شبكة الإنترنت. وكل مادة خطيرة (مثل الإترنيت للسطوح) يتم العثور عليها في الرصد الأولي تفترض إعداد فحص بيئي مبدئي كامل.</a:t>
            </a:r>
          </a:p>
          <a:p>
            <a:pPr lvl="1" algn="r" rtl="1"/>
            <a:r>
              <a:rPr lang="ar-LB" sz="2800" dirty="0" smtClean="0"/>
              <a:t>يتعين </a:t>
            </a:r>
            <a:r>
              <a:rPr lang="ar-LB" sz="2800" dirty="0"/>
              <a:t>أن يتم تنفيذ</a:t>
            </a:r>
            <a:r>
              <a:rPr lang="ar-SA" sz="2400" dirty="0"/>
              <a:t> تقييم </a:t>
            </a:r>
            <a:r>
              <a:rPr lang="ar-LB" sz="2400" dirty="0"/>
              <a:t>ل</a:t>
            </a:r>
            <a:r>
              <a:rPr lang="ar-SA" sz="2400" dirty="0"/>
              <a:t>لأثر البيئي</a:t>
            </a:r>
            <a:r>
              <a:rPr lang="ar-LB" sz="2800" dirty="0"/>
              <a:t> لجميع عمليات إعادة تأهيل المدارس وأن تُنشر نتائجه على موقع وزارة التربية والتعليم العالي على شبكة </a:t>
            </a:r>
            <a:r>
              <a:rPr lang="ar-LB" sz="2800" dirty="0" smtClean="0"/>
              <a:t>الإنترنت.</a:t>
            </a:r>
            <a:endParaRPr lang="en-US" sz="2800" dirty="0" smtClean="0"/>
          </a:p>
          <a:p>
            <a:pPr lvl="1" algn="r" rtl="1"/>
            <a:r>
              <a:rPr lang="ar-LB" sz="2800" dirty="0" smtClean="0"/>
              <a:t>في إعادة التأهيل، سيتم إجراء زيارات ميدانية للتحقق من أن المراحيض والمختبرات وإدارة النفايات والمولد والمدافئ كلها متماشية مع معايير النوعية البيئية ومعايير النظافة. </a:t>
            </a:r>
            <a:endParaRPr lang="en-US" sz="2800" dirty="0" smtClean="0"/>
          </a:p>
          <a:p>
            <a:pPr lvl="1" algn="r" rtl="1"/>
            <a:r>
              <a:rPr lang="ar-LB" sz="2800" dirty="0" smtClean="0"/>
              <a:t>يجب أن تغطي </a:t>
            </a:r>
            <a:r>
              <a:rPr lang="ar-SA" sz="2800" dirty="0"/>
              <a:t>وحدة إدارة البرنامج </a:t>
            </a:r>
            <a:r>
              <a:rPr lang="ar-LB" sz="2800" dirty="0" smtClean="0"/>
              <a:t>رصد تقييم الأثر البيئي خلال إعادة التأهيل والفحص البيئي المبدئي خلال البناء.</a:t>
            </a:r>
            <a:endParaRPr lang="en-US" sz="2800" dirty="0"/>
          </a:p>
          <a:p>
            <a:pPr marL="365751" lvl="1" indent="0">
              <a:buNone/>
            </a:pPr>
            <a:endParaRPr lang="en-US" sz="2800" dirty="0"/>
          </a:p>
        </p:txBody>
      </p:sp>
    </p:spTree>
    <p:extLst>
      <p:ext uri="{BB962C8B-B14F-4D97-AF65-F5344CB8AC3E}">
        <p14:creationId xmlns:p14="http://schemas.microsoft.com/office/powerpoint/2010/main" val="28365127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LB" dirty="0" smtClean="0"/>
              <a:t>ركائز </a:t>
            </a:r>
            <a:r>
              <a:rPr lang="ar-SA" b="1" dirty="0"/>
              <a:t>البرنامج الثاني لمبادرة الوصول إلى جميع الأطفال بالتعليم</a:t>
            </a:r>
            <a:r>
              <a:rPr lang="ar-SA" dirty="0"/>
              <a:t> </a:t>
            </a:r>
            <a:endParaRPr lang="en-US" dirty="0"/>
          </a:p>
        </p:txBody>
      </p:sp>
      <p:sp>
        <p:nvSpPr>
          <p:cNvPr id="3" name="Content Placeholder 2"/>
          <p:cNvSpPr>
            <a:spLocks noGrp="1"/>
          </p:cNvSpPr>
          <p:nvPr>
            <p:ph sz="quarter" idx="1"/>
          </p:nvPr>
        </p:nvSpPr>
        <p:spPr>
          <a:xfrm>
            <a:off x="612648" y="1600200"/>
            <a:ext cx="8229557" cy="4800600"/>
          </a:xfrm>
        </p:spPr>
        <p:txBody>
          <a:bodyPr>
            <a:normAutofit lnSpcReduction="10000"/>
          </a:bodyPr>
          <a:lstStyle/>
          <a:p>
            <a:pPr algn="r" rtl="1"/>
            <a:r>
              <a:rPr lang="ar-LB" b="1" dirty="0">
                <a:solidFill>
                  <a:schemeClr val="accent2"/>
                </a:solidFill>
              </a:rPr>
              <a:t>الالتحاق بالتعليم:</a:t>
            </a:r>
            <a:endParaRPr lang="en-US" b="1" dirty="0">
              <a:solidFill>
                <a:schemeClr val="accent2"/>
              </a:solidFill>
            </a:endParaRPr>
          </a:p>
          <a:p>
            <a:pPr marL="0" indent="0" algn="r" rtl="1">
              <a:buNone/>
            </a:pPr>
            <a:r>
              <a:rPr lang="ar-LB" dirty="0" smtClean="0"/>
              <a:t>تعزيز الالتحاق وطلب الالتحاق من الأطفال ومقدمي الرعاية لهم بسبل التعليم الرسمي وغير الرسمي</a:t>
            </a:r>
            <a:endParaRPr lang="en-US" dirty="0"/>
          </a:p>
          <a:p>
            <a:pPr algn="r" rtl="1"/>
            <a:r>
              <a:rPr lang="ar-LB" b="1" dirty="0">
                <a:solidFill>
                  <a:schemeClr val="accent2"/>
                </a:solidFill>
              </a:rPr>
              <a:t>النوعية:</a:t>
            </a:r>
            <a:endParaRPr lang="en-US" b="1" dirty="0">
              <a:solidFill>
                <a:schemeClr val="accent2"/>
              </a:solidFill>
            </a:endParaRPr>
          </a:p>
          <a:p>
            <a:pPr marL="0" indent="0" algn="r" rtl="1">
              <a:buNone/>
            </a:pPr>
            <a:r>
              <a:rPr lang="ar-LB" i="1" dirty="0" smtClean="0"/>
              <a:t>تعزيز نوعية خدمات </a:t>
            </a:r>
            <a:r>
              <a:rPr lang="ar-SA" i="1" dirty="0" smtClean="0"/>
              <a:t>التعليم </a:t>
            </a:r>
            <a:r>
              <a:rPr lang="ar-LB" i="1" dirty="0" smtClean="0"/>
              <a:t>وبيئات التعلم الموفرة</a:t>
            </a:r>
            <a:r>
              <a:rPr lang="ar-LB" dirty="0" smtClean="0"/>
              <a:t>، لضمان نتائج مناسبة وملائمة من حيث العمر للأطفال في مجال التعلم</a:t>
            </a:r>
            <a:endParaRPr lang="en-US" dirty="0"/>
          </a:p>
          <a:p>
            <a:pPr marL="0" indent="0" algn="r" rtl="1">
              <a:buNone/>
            </a:pPr>
            <a:r>
              <a:rPr lang="ar-SA" dirty="0"/>
              <a:t> </a:t>
            </a:r>
            <a:r>
              <a:rPr lang="ar-LB" b="1" i="1" dirty="0" smtClean="0">
                <a:solidFill>
                  <a:schemeClr val="accent2"/>
                </a:solidFill>
              </a:rPr>
              <a:t>تعزيز </a:t>
            </a:r>
            <a:r>
              <a:rPr lang="ar-LB" b="1" i="1" dirty="0">
                <a:solidFill>
                  <a:schemeClr val="accent2"/>
                </a:solidFill>
              </a:rPr>
              <a:t>النظام:</a:t>
            </a:r>
            <a:endParaRPr lang="en-US" b="1" i="1" dirty="0">
              <a:solidFill>
                <a:schemeClr val="accent2"/>
              </a:solidFill>
            </a:endParaRPr>
          </a:p>
          <a:p>
            <a:pPr marL="0" indent="0" algn="r" rtl="1">
              <a:buNone/>
            </a:pPr>
            <a:r>
              <a:rPr lang="ar-LB" dirty="0" smtClean="0"/>
              <a:t>تعزيز قدرات الحوكمة والإدارة في وزارة التربية والتعليم العالي ومؤسساتها لتخطيط ووضع الميزانيات وتقديم ومراقبة وتقويم خدمات التعليم</a:t>
            </a:r>
            <a:endParaRPr lang="en-US" dirty="0"/>
          </a:p>
        </p:txBody>
      </p:sp>
    </p:spTree>
    <p:extLst>
      <p:ext uri="{BB962C8B-B14F-4D97-AF65-F5344CB8AC3E}">
        <p14:creationId xmlns:p14="http://schemas.microsoft.com/office/powerpoint/2010/main" val="16926945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pPr algn="ctr"/>
            <a:r>
              <a:rPr lang="ar-LB" spc="-100" dirty="0">
                <a:solidFill>
                  <a:schemeClr val="accent6"/>
                </a:solidFill>
              </a:rPr>
              <a:t>تقييم قدرات المؤسسات: </a:t>
            </a:r>
            <a:r>
              <a:rPr lang="ar-LB" spc="-100" dirty="0" smtClean="0">
                <a:solidFill>
                  <a:schemeClr val="accent6"/>
                </a:solidFill>
              </a:rPr>
              <a:t>الاجتماعية</a:t>
            </a:r>
            <a:endParaRPr lang="en-US" spc="-100" dirty="0">
              <a:solidFill>
                <a:schemeClr val="accent6"/>
              </a:solidFill>
            </a:endParaRPr>
          </a:p>
        </p:txBody>
      </p:sp>
      <p:sp>
        <p:nvSpPr>
          <p:cNvPr id="3" name="Content Placeholder 2"/>
          <p:cNvSpPr>
            <a:spLocks noGrp="1"/>
          </p:cNvSpPr>
          <p:nvPr>
            <p:ph sz="quarter" idx="1"/>
          </p:nvPr>
        </p:nvSpPr>
        <p:spPr/>
        <p:txBody>
          <a:bodyPr>
            <a:normAutofit fontScale="92500" lnSpcReduction="20000"/>
          </a:bodyPr>
          <a:lstStyle/>
          <a:p>
            <a:pPr algn="r" rtl="1"/>
            <a:r>
              <a:rPr lang="ar-LB" i="1" dirty="0" smtClean="0"/>
              <a:t>القانون اللبناني رقم 422 لعام 2002</a:t>
            </a:r>
            <a:endParaRPr lang="en-US" dirty="0"/>
          </a:p>
          <a:p>
            <a:pPr lvl="1" algn="r" rtl="1"/>
            <a:r>
              <a:rPr lang="ar-LB" dirty="0" smtClean="0"/>
              <a:t>في القانون 422 عدد من القيود المهمة. أولاً، يعتبر القانون قانوناً للأحداث بشكل أساسي لا قانوناً شاملاً لحماية الطفل وهو لا يطبق بالتالي إلا نادراً على الضحايا من الأطفال. ثانياً، لا ينص القانون على سلسلة من تدابير خدمات الرفاه بل يضع آلية استجابة أخيرة للأطفال الذين يعانون من الأزمات.</a:t>
            </a:r>
            <a:endParaRPr lang="en-US" dirty="0"/>
          </a:p>
          <a:p>
            <a:pPr algn="r" rtl="1"/>
            <a:r>
              <a:rPr lang="ar-LB" i="1" dirty="0" smtClean="0"/>
              <a:t>المادة 41 من القرار 1130/م/2001</a:t>
            </a:r>
            <a:endParaRPr lang="en-US" dirty="0"/>
          </a:p>
          <a:p>
            <a:pPr algn="r" rtl="1">
              <a:buClr>
                <a:srgbClr val="548BB7"/>
              </a:buClr>
            </a:pPr>
            <a:r>
              <a:rPr lang="ar-LB" dirty="0" smtClean="0"/>
              <a:t>لا ينص القرار على أي تفاصيل بشأن حقوق الطلاب ولا بشأن مساءلة المعلمين وطاقمهم التعليمي. و</a:t>
            </a:r>
            <a:r>
              <a:rPr lang="ar-SA" sz="3200" dirty="0" smtClean="0"/>
              <a:t>يشكل الافتقار </a:t>
            </a:r>
            <a:r>
              <a:rPr lang="ar-SA" sz="3200" dirty="0"/>
              <a:t>إلى الوضوح </a:t>
            </a:r>
            <a:r>
              <a:rPr lang="ar-SA" sz="3200" dirty="0" smtClean="0"/>
              <a:t>في</a:t>
            </a:r>
            <a:r>
              <a:rPr lang="ar-LB" sz="3200" dirty="0" smtClean="0"/>
              <a:t> </a:t>
            </a:r>
            <a:r>
              <a:rPr lang="ar-SA" sz="3200" dirty="0" smtClean="0"/>
              <a:t>ما </a:t>
            </a:r>
            <a:r>
              <a:rPr lang="ar-SA" sz="3200" dirty="0"/>
              <a:t>يتعلق بآليات رفع المظالم على المستوى المدرسي، ووجود نظام شفاف للثواب والعقاب لسوء السلوك </a:t>
            </a:r>
            <a:r>
              <a:rPr lang="ar-SA" sz="3200" dirty="0" smtClean="0"/>
              <a:t>تحديا </a:t>
            </a:r>
            <a:r>
              <a:rPr lang="ar-SA" sz="3200" dirty="0"/>
              <a:t>للديناميات الاجتماعية على المستوى المدرسي.</a:t>
            </a:r>
            <a:endParaRPr lang="en-US" sz="2800" dirty="0"/>
          </a:p>
          <a:p>
            <a:endParaRPr lang="en-US" dirty="0"/>
          </a:p>
        </p:txBody>
      </p:sp>
    </p:spTree>
    <p:extLst>
      <p:ext uri="{BB962C8B-B14F-4D97-AF65-F5344CB8AC3E}">
        <p14:creationId xmlns:p14="http://schemas.microsoft.com/office/powerpoint/2010/main" val="23753204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LB" spc="-100" dirty="0">
                <a:solidFill>
                  <a:schemeClr val="accent6"/>
                </a:solidFill>
              </a:rPr>
              <a:t>تقييم قدرات المؤسسات: الاجتماعية</a:t>
            </a:r>
            <a:endParaRPr lang="en-US" dirty="0"/>
          </a:p>
        </p:txBody>
      </p:sp>
      <p:sp>
        <p:nvSpPr>
          <p:cNvPr id="3" name="Content Placeholder 2"/>
          <p:cNvSpPr>
            <a:spLocks noGrp="1"/>
          </p:cNvSpPr>
          <p:nvPr>
            <p:ph sz="quarter" idx="1"/>
          </p:nvPr>
        </p:nvSpPr>
        <p:spPr/>
        <p:txBody>
          <a:bodyPr/>
          <a:lstStyle/>
          <a:p>
            <a:pPr algn="r" rtl="1"/>
            <a:r>
              <a:rPr lang="ar-LB" i="1" dirty="0" smtClean="0"/>
              <a:t>معالجة الشكاوى في وزارة التربية</a:t>
            </a:r>
            <a:endParaRPr lang="en-US" dirty="0" smtClean="0"/>
          </a:p>
          <a:p>
            <a:pPr lvl="1" algn="r" rtl="1"/>
            <a:r>
              <a:rPr lang="ar-LB" dirty="0" smtClean="0"/>
              <a:t>عدم وجود نظام إدارة معلومات من أجل تسجيل الشكاوى لذا فإن المعالجة النظامية (التسجيل والمتابعة والرد والاستئناف والحل) غائبة.</a:t>
            </a:r>
            <a:endParaRPr lang="en-US" dirty="0" smtClean="0"/>
          </a:p>
          <a:p>
            <a:pPr lvl="1" algn="r" rtl="1"/>
            <a:r>
              <a:rPr lang="ar-LB" dirty="0" smtClean="0"/>
              <a:t>ما من معلومات معيارية تتيح تقييم الأداء وما من عملية قابلة للمتابعة والحل.</a:t>
            </a:r>
            <a:endParaRPr lang="en-US" dirty="0"/>
          </a:p>
        </p:txBody>
      </p:sp>
    </p:spTree>
    <p:extLst>
      <p:ext uri="{BB962C8B-B14F-4D97-AF65-F5344CB8AC3E}">
        <p14:creationId xmlns:p14="http://schemas.microsoft.com/office/powerpoint/2010/main" val="2796177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pPr algn="ctr"/>
            <a:r>
              <a:rPr lang="ar-LB" spc="-100" dirty="0" smtClean="0">
                <a:solidFill>
                  <a:schemeClr val="accent6"/>
                </a:solidFill>
              </a:rPr>
              <a:t/>
            </a:r>
            <a:br>
              <a:rPr lang="ar-LB" spc="-100" dirty="0" smtClean="0">
                <a:solidFill>
                  <a:schemeClr val="accent6"/>
                </a:solidFill>
              </a:rPr>
            </a:br>
            <a:r>
              <a:rPr lang="ar-LB" spc="-100" dirty="0" smtClean="0">
                <a:solidFill>
                  <a:schemeClr val="accent6"/>
                </a:solidFill>
              </a:rPr>
              <a:t>تقييم قدرات المؤسسات: الاجتماعية</a:t>
            </a:r>
            <a:endParaRPr lang="en-US" spc="-100" dirty="0">
              <a:solidFill>
                <a:schemeClr val="accent6"/>
              </a:solidFill>
            </a:endParaRPr>
          </a:p>
        </p:txBody>
      </p:sp>
      <p:sp>
        <p:nvSpPr>
          <p:cNvPr id="3" name="Content Placeholder 2"/>
          <p:cNvSpPr>
            <a:spLocks noGrp="1"/>
          </p:cNvSpPr>
          <p:nvPr>
            <p:ph sz="quarter" idx="1"/>
          </p:nvPr>
        </p:nvSpPr>
        <p:spPr/>
        <p:txBody>
          <a:bodyPr>
            <a:normAutofit/>
          </a:bodyPr>
          <a:lstStyle/>
          <a:p>
            <a:pPr algn="just" rtl="1"/>
            <a:r>
              <a:rPr lang="ar-LB" dirty="0" smtClean="0"/>
              <a:t>هناك فجوات بين قانون الاستملاك رقم 58 المؤرخ في 29/5/1991 (المعدل في 8/12/2006) وسياسة البنك الدولي </a:t>
            </a:r>
            <a:r>
              <a:rPr lang="en-US" sz="2800" dirty="0"/>
              <a:t>OP 4.12 </a:t>
            </a:r>
            <a:r>
              <a:rPr lang="ar-LB" sz="2800" dirty="0" smtClean="0"/>
              <a:t> في المجالات التالية:</a:t>
            </a:r>
            <a:endParaRPr lang="en-US" dirty="0" smtClean="0"/>
          </a:p>
          <a:p>
            <a:pPr algn="just" rtl="1"/>
            <a:r>
              <a:rPr lang="ar-LB" sz="3200" dirty="0" smtClean="0"/>
              <a:t>مدى استشارة/مشاركة أصحاب المصالح في عملية إعادة التوطين (غياب أي حوار عام سابق في النظام اللبناني)؛</a:t>
            </a:r>
            <a:endParaRPr lang="en-US" sz="3200" dirty="0" smtClean="0"/>
          </a:p>
          <a:p>
            <a:pPr algn="just" rtl="1"/>
            <a:r>
              <a:rPr lang="ar-LB" sz="3200" dirty="0" smtClean="0"/>
              <a:t>دفع التعويضات (يتم تسديد دفعة كاملة بعد أذخ الأرض)؛</a:t>
            </a:r>
            <a:endParaRPr lang="en-US" sz="3200" dirty="0" smtClean="0"/>
          </a:p>
          <a:p>
            <a:pPr algn="just" rtl="1"/>
            <a:r>
              <a:rPr lang="ar-LB" sz="3200" dirty="0" smtClean="0"/>
              <a:t>النزلاء وشاغلي الأملاك من دون حق قانوني (المتمتعون بالحقوق هم وحدهم الذين يحصلون على التعويض)</a:t>
            </a:r>
            <a:endParaRPr lang="en-US" sz="3200" dirty="0"/>
          </a:p>
        </p:txBody>
      </p:sp>
    </p:spTree>
    <p:extLst>
      <p:ext uri="{BB962C8B-B14F-4D97-AF65-F5344CB8AC3E}">
        <p14:creationId xmlns:p14="http://schemas.microsoft.com/office/powerpoint/2010/main" val="5679027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pPr algn="ctr"/>
            <a:r>
              <a:rPr lang="ar-LB" spc="-100" dirty="0" smtClean="0">
                <a:solidFill>
                  <a:schemeClr val="accent6"/>
                </a:solidFill>
              </a:rPr>
              <a:t/>
            </a:r>
            <a:br>
              <a:rPr lang="ar-LB" spc="-100" dirty="0" smtClean="0">
                <a:solidFill>
                  <a:schemeClr val="accent6"/>
                </a:solidFill>
              </a:rPr>
            </a:br>
            <a:r>
              <a:rPr lang="ar-LB" spc="-100" dirty="0" smtClean="0">
                <a:solidFill>
                  <a:schemeClr val="accent6"/>
                </a:solidFill>
              </a:rPr>
              <a:t>التوصيات وخطة العمل المقترحة: البيئة</a:t>
            </a:r>
            <a:br>
              <a:rPr lang="ar-LB" spc="-100" dirty="0" smtClean="0">
                <a:solidFill>
                  <a:schemeClr val="accent6"/>
                </a:solidFill>
              </a:rPr>
            </a:br>
            <a:endParaRPr lang="en-US" spc="-100" dirty="0">
              <a:solidFill>
                <a:schemeClr val="accent6"/>
              </a:solidFill>
            </a:endParaRPr>
          </a:p>
        </p:txBody>
      </p:sp>
      <p:sp>
        <p:nvSpPr>
          <p:cNvPr id="3" name="Content Placeholder 2"/>
          <p:cNvSpPr>
            <a:spLocks noGrp="1"/>
          </p:cNvSpPr>
          <p:nvPr>
            <p:ph sz="quarter" idx="1"/>
          </p:nvPr>
        </p:nvSpPr>
        <p:spPr>
          <a:xfrm>
            <a:off x="452628" y="1497330"/>
            <a:ext cx="8405622" cy="5554980"/>
          </a:xfrm>
        </p:spPr>
        <p:txBody>
          <a:bodyPr>
            <a:noAutofit/>
          </a:bodyPr>
          <a:lstStyle/>
          <a:p>
            <a:pPr algn="r" rtl="1"/>
            <a:r>
              <a:rPr lang="ar-LB" sz="2800" dirty="0" smtClean="0"/>
              <a:t>ستقوم </a:t>
            </a:r>
            <a:r>
              <a:rPr lang="ar-SA" sz="2800" dirty="0" smtClean="0"/>
              <a:t>تدابير </a:t>
            </a:r>
            <a:r>
              <a:rPr lang="ar-SA" sz="2800" dirty="0"/>
              <a:t>التخفيف والرصد </a:t>
            </a:r>
            <a:r>
              <a:rPr lang="ar-LB" sz="2800" dirty="0" smtClean="0"/>
              <a:t>على خطط الإدارة البيئية القائمة وعلى إرشادات </a:t>
            </a:r>
            <a:r>
              <a:rPr lang="ar-SA" sz="2800" dirty="0" smtClean="0"/>
              <a:t>مشروع </a:t>
            </a:r>
            <a:r>
              <a:rPr lang="ar-SA" sz="2800" dirty="0"/>
              <a:t>البنك الدولي الثاني لتطوير </a:t>
            </a:r>
            <a:r>
              <a:rPr lang="ar-SA" sz="2800" dirty="0" smtClean="0"/>
              <a:t>التعليم</a:t>
            </a:r>
            <a:r>
              <a:rPr lang="ar-LB" sz="2800" dirty="0" smtClean="0"/>
              <a:t> ومشروع</a:t>
            </a:r>
            <a:r>
              <a:rPr lang="ar-LB" sz="2800" dirty="0"/>
              <a:t> وقف تدهور النظام التعليمي في حالة </a:t>
            </a:r>
            <a:r>
              <a:rPr lang="ar-LB" sz="2800" dirty="0" smtClean="0"/>
              <a:t>الطوارئ.</a:t>
            </a:r>
            <a:endParaRPr lang="en-US" sz="2800" dirty="0" smtClean="0"/>
          </a:p>
          <a:p>
            <a:pPr algn="r" rtl="1"/>
            <a:r>
              <a:rPr lang="ar-SA" sz="2800" dirty="0" smtClean="0"/>
              <a:t>يتم </a:t>
            </a:r>
            <a:r>
              <a:rPr lang="ar-SA" sz="2800" dirty="0"/>
              <a:t>النظر في </a:t>
            </a:r>
            <a:r>
              <a:rPr lang="ar-SA" sz="2800" dirty="0" smtClean="0"/>
              <a:t>تدابير </a:t>
            </a:r>
            <a:r>
              <a:rPr lang="ar-SA" sz="2800" dirty="0"/>
              <a:t>الرصد بالنسبة للفئات التي تقع في إطار </a:t>
            </a:r>
            <a:r>
              <a:rPr lang="ar-SA" sz="2800" dirty="0" smtClean="0"/>
              <a:t>التخفيف</a:t>
            </a:r>
            <a:r>
              <a:rPr lang="ar-LB" sz="2800" dirty="0" smtClean="0"/>
              <a:t> وذلك للمعايير التالية: ماذا، أين، كيف، متى وكم.</a:t>
            </a:r>
            <a:endParaRPr lang="en-US" sz="2800" dirty="0" smtClean="0"/>
          </a:p>
          <a:p>
            <a:pPr lvl="0" algn="r" rtl="1"/>
            <a:r>
              <a:rPr lang="ar-SA" sz="2800" dirty="0"/>
              <a:t>يتم النظر في خطط التعزيز المؤسسي من </a:t>
            </a:r>
            <a:r>
              <a:rPr lang="ar-SA" sz="2800" dirty="0" smtClean="0"/>
              <a:t>أجل </a:t>
            </a:r>
            <a:r>
              <a:rPr lang="ar-SA" sz="2800" dirty="0"/>
              <a:t>تجنب الآثار البيئية السلبية من قبل المهندسين المعماريين والمهندسين؛ وسيتم إعداد وثائق المشروعات </a:t>
            </a:r>
            <a:r>
              <a:rPr lang="ar-SA" sz="2800" dirty="0" smtClean="0"/>
              <a:t>المعمارية/البناء</a:t>
            </a:r>
            <a:r>
              <a:rPr lang="ar-LB" sz="2800" dirty="0" smtClean="0"/>
              <a:t>؛ وسيتم توفير التدريب لمهندسي وزارة التربية والتعليم العالي على البدء.</a:t>
            </a:r>
            <a:endParaRPr lang="en-US" sz="2800" dirty="0"/>
          </a:p>
        </p:txBody>
      </p:sp>
    </p:spTree>
    <p:extLst>
      <p:ext uri="{BB962C8B-B14F-4D97-AF65-F5344CB8AC3E}">
        <p14:creationId xmlns:p14="http://schemas.microsoft.com/office/powerpoint/2010/main" val="19293529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pPr algn="ctr"/>
            <a:r>
              <a:rPr lang="ar-LB" spc="-100" dirty="0">
                <a:solidFill>
                  <a:schemeClr val="accent6"/>
                </a:solidFill>
              </a:rPr>
              <a:t/>
            </a:r>
            <a:br>
              <a:rPr lang="ar-LB" spc="-100" dirty="0">
                <a:solidFill>
                  <a:schemeClr val="accent6"/>
                </a:solidFill>
              </a:rPr>
            </a:br>
            <a:r>
              <a:rPr lang="ar-LB" spc="-100" dirty="0">
                <a:solidFill>
                  <a:schemeClr val="accent6"/>
                </a:solidFill>
              </a:rPr>
              <a:t>التوصيات وخطة العمل المقترحة: </a:t>
            </a:r>
            <a:r>
              <a:rPr lang="ar-LB" spc="-100" dirty="0" smtClean="0">
                <a:solidFill>
                  <a:schemeClr val="accent6"/>
                </a:solidFill>
              </a:rPr>
              <a:t>البيئية</a:t>
            </a:r>
            <a:r>
              <a:rPr lang="ar-LB" spc="-100" dirty="0">
                <a:solidFill>
                  <a:schemeClr val="accent6"/>
                </a:solidFill>
              </a:rPr>
              <a:t/>
            </a:r>
            <a:br>
              <a:rPr lang="ar-LB" spc="-100" dirty="0">
                <a:solidFill>
                  <a:schemeClr val="accent6"/>
                </a:solidFill>
              </a:rPr>
            </a:br>
            <a:endParaRPr lang="en-US" spc="-100" dirty="0">
              <a:solidFill>
                <a:schemeClr val="accent6"/>
              </a:solidFill>
            </a:endParaRPr>
          </a:p>
        </p:txBody>
      </p:sp>
      <p:sp>
        <p:nvSpPr>
          <p:cNvPr id="3" name="Content Placeholder 2"/>
          <p:cNvSpPr>
            <a:spLocks noGrp="1"/>
          </p:cNvSpPr>
          <p:nvPr>
            <p:ph sz="quarter" idx="1"/>
          </p:nvPr>
        </p:nvSpPr>
        <p:spPr>
          <a:xfrm>
            <a:off x="452628" y="1497330"/>
            <a:ext cx="8519922" cy="5554980"/>
          </a:xfrm>
        </p:spPr>
        <p:txBody>
          <a:bodyPr>
            <a:noAutofit/>
          </a:bodyPr>
          <a:lstStyle/>
          <a:p>
            <a:pPr algn="r" rtl="1"/>
            <a:r>
              <a:rPr lang="ar-LB" sz="2800" dirty="0" smtClean="0"/>
              <a:t>لإعادة التأهيل: سيشمل الاتفاق خصائص بشأن البيئة والصحة (سلامة العاملين في الموقع، إلخ..) وخططاً للإدارة البيئية والاجتماعية لتخفيف الآثار السلبية البيئية والاجتماعية خلال إعادة التأهيل.</a:t>
            </a:r>
            <a:endParaRPr lang="en-US" sz="2800" dirty="0" smtClean="0"/>
          </a:p>
          <a:p>
            <a:pPr algn="r" rtl="1"/>
            <a:r>
              <a:rPr lang="ar-LB" sz="2800" dirty="0" smtClean="0"/>
              <a:t>للبناء: ستشمل الشروط المرجعية ل</a:t>
            </a:r>
            <a:r>
              <a:rPr lang="ar-SA" sz="2800" dirty="0" smtClean="0"/>
              <a:t>تقييم </a:t>
            </a:r>
            <a:r>
              <a:rPr lang="ar-SA" sz="2800" dirty="0"/>
              <a:t>الأثر </a:t>
            </a:r>
            <a:r>
              <a:rPr lang="ar-SA" sz="2800" dirty="0" smtClean="0"/>
              <a:t>البيئي</a:t>
            </a:r>
            <a:r>
              <a:rPr lang="ar-LB" sz="2800" dirty="0" smtClean="0"/>
              <a:t> خطة للإدارة البيئية والاجتماعية </a:t>
            </a:r>
            <a:r>
              <a:rPr lang="ar-LB" sz="2800" dirty="0"/>
              <a:t>لتخفيف الآثار السلبية البيئية والاجتماعية خلال </a:t>
            </a:r>
            <a:r>
              <a:rPr lang="ar-LB" sz="2800" dirty="0" smtClean="0"/>
              <a:t>البناء. سيشمل الاتفاق </a:t>
            </a:r>
            <a:r>
              <a:rPr lang="ar-LB" sz="2800" dirty="0"/>
              <a:t>خصائص بشأن البيئة والصحة </a:t>
            </a:r>
            <a:r>
              <a:rPr lang="ar-LB" sz="2800" dirty="0" smtClean="0"/>
              <a:t>وخطة </a:t>
            </a:r>
            <a:r>
              <a:rPr lang="ar-LB" sz="2800" dirty="0"/>
              <a:t>للإدارة البيئية والاجتماعية لتخفيف الآثار السلبية البيئية والاجتماعية خلال </a:t>
            </a:r>
            <a:r>
              <a:rPr lang="ar-LB" sz="2800" dirty="0" smtClean="0"/>
              <a:t>إعادة التأهيل.</a:t>
            </a:r>
            <a:endParaRPr lang="en-US" sz="2800" dirty="0"/>
          </a:p>
        </p:txBody>
      </p:sp>
    </p:spTree>
    <p:extLst>
      <p:ext uri="{BB962C8B-B14F-4D97-AF65-F5344CB8AC3E}">
        <p14:creationId xmlns:p14="http://schemas.microsoft.com/office/powerpoint/2010/main" val="18297210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515155" cy="2318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592428" y="0"/>
            <a:ext cx="8551572" cy="2318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0" y="447597"/>
            <a:ext cx="3572761" cy="6078828"/>
          </a:xfrm>
          <a:prstGeom prst="rect">
            <a:avLst/>
          </a:prstGeom>
        </p:spPr>
        <p:txBody>
          <a:bodyPr anchor="ct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r>
              <a:rPr lang="ar-LB" sz="3000" spc="-100" dirty="0" smtClean="0">
                <a:solidFill>
                  <a:schemeClr val="accent1">
                    <a:lumMod val="75000"/>
                  </a:schemeClr>
                </a:solidFill>
              </a:rPr>
              <a:t>التوصيات وخطة عمل البرنامج: البيئية</a:t>
            </a:r>
            <a:endParaRPr lang="en-US" sz="3000" spc="-100" dirty="0">
              <a:solidFill>
                <a:schemeClr val="accent1">
                  <a:lumMod val="75000"/>
                </a:schemeClr>
              </a:solidFill>
            </a:endParaRPr>
          </a:p>
        </p:txBody>
      </p:sp>
      <p:graphicFrame>
        <p:nvGraphicFramePr>
          <p:cNvPr id="5" name="Content Placeholder 6"/>
          <p:cNvGraphicFramePr>
            <a:graphicFrameLocks/>
          </p:cNvGraphicFramePr>
          <p:nvPr>
            <p:extLst>
              <p:ext uri="{D42A27DB-BD31-4B8C-83A1-F6EECF244321}">
                <p14:modId xmlns:p14="http://schemas.microsoft.com/office/powerpoint/2010/main" val="3471900034"/>
              </p:ext>
            </p:extLst>
          </p:nvPr>
        </p:nvGraphicFramePr>
        <p:xfrm>
          <a:off x="2678806" y="296329"/>
          <a:ext cx="6465194" cy="63813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886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pPr algn="ctr"/>
            <a:r>
              <a:rPr lang="ar-LB" spc="-100" dirty="0">
                <a:solidFill>
                  <a:schemeClr val="accent6"/>
                </a:solidFill>
              </a:rPr>
              <a:t/>
            </a:r>
            <a:br>
              <a:rPr lang="ar-LB" spc="-100" dirty="0">
                <a:solidFill>
                  <a:schemeClr val="accent6"/>
                </a:solidFill>
              </a:rPr>
            </a:br>
            <a:r>
              <a:rPr lang="ar-LB" spc="-100" dirty="0">
                <a:solidFill>
                  <a:schemeClr val="accent6"/>
                </a:solidFill>
              </a:rPr>
              <a:t>التوصيات وخطة العمل المقترحة: </a:t>
            </a:r>
            <a:r>
              <a:rPr lang="ar-LB" spc="-100" dirty="0" smtClean="0">
                <a:solidFill>
                  <a:schemeClr val="accent6"/>
                </a:solidFill>
              </a:rPr>
              <a:t>الاجتماعية</a:t>
            </a:r>
            <a:r>
              <a:rPr lang="ar-LB" spc="-100" dirty="0">
                <a:solidFill>
                  <a:schemeClr val="accent6"/>
                </a:solidFill>
              </a:rPr>
              <a:t/>
            </a:r>
            <a:br>
              <a:rPr lang="ar-LB" spc="-100" dirty="0">
                <a:solidFill>
                  <a:schemeClr val="accent6"/>
                </a:solidFill>
              </a:rPr>
            </a:br>
            <a:endParaRPr lang="en-US" spc="-100" dirty="0">
              <a:solidFill>
                <a:schemeClr val="accent6"/>
              </a:solidFill>
            </a:endParaRPr>
          </a:p>
        </p:txBody>
      </p:sp>
      <p:sp>
        <p:nvSpPr>
          <p:cNvPr id="3" name="Content Placeholder 2"/>
          <p:cNvSpPr>
            <a:spLocks noGrp="1"/>
          </p:cNvSpPr>
          <p:nvPr>
            <p:ph sz="quarter" idx="1"/>
          </p:nvPr>
        </p:nvSpPr>
        <p:spPr/>
        <p:txBody>
          <a:bodyPr>
            <a:normAutofit/>
          </a:bodyPr>
          <a:lstStyle/>
          <a:p>
            <a:pPr algn="r" rtl="1"/>
            <a:r>
              <a:rPr lang="ar-LB" b="1" dirty="0" smtClean="0"/>
              <a:t>وضع نظام لرفع المظالم</a:t>
            </a:r>
            <a:endParaRPr lang="en-US" b="1" dirty="0" smtClean="0"/>
          </a:p>
          <a:p>
            <a:pPr lvl="1" algn="r" rtl="1"/>
            <a:r>
              <a:rPr lang="ar-LB" dirty="0" smtClean="0"/>
              <a:t>تعزيز نظام رفع المظالم في وزارة التربية والتعليم العالي</a:t>
            </a:r>
            <a:endParaRPr lang="en-US" dirty="0" smtClean="0"/>
          </a:p>
          <a:p>
            <a:pPr lvl="1" algn="r" rtl="1"/>
            <a:r>
              <a:rPr lang="ar-LB" dirty="0" smtClean="0"/>
              <a:t>الاستعانة بمسؤول عن رفع المظالم على مستوى وحدة إدارة المشاريع</a:t>
            </a:r>
            <a:endParaRPr lang="en-US" dirty="0" smtClean="0"/>
          </a:p>
          <a:p>
            <a:pPr lvl="1" algn="r" rtl="1"/>
            <a:r>
              <a:rPr lang="ar-LB" dirty="0" smtClean="0"/>
              <a:t>تعزيز معالجة شكاوى العنف القائم على نوع الجنس</a:t>
            </a:r>
            <a:endParaRPr lang="en-US" dirty="0" smtClean="0"/>
          </a:p>
          <a:p>
            <a:pPr lvl="1" algn="r" rtl="1"/>
            <a:r>
              <a:rPr lang="ar-LB" dirty="0" smtClean="0"/>
              <a:t>زيادة قنوات استقبل الشكاوى من خلال المسؤولين الميدانيين والمستشارين الاجتماعيين والنفسيين ومسؤول رفع المظالم</a:t>
            </a:r>
            <a:endParaRPr lang="en-US" dirty="0"/>
          </a:p>
        </p:txBody>
      </p:sp>
    </p:spTree>
    <p:extLst>
      <p:ext uri="{BB962C8B-B14F-4D97-AF65-F5344CB8AC3E}">
        <p14:creationId xmlns:p14="http://schemas.microsoft.com/office/powerpoint/2010/main" val="8853323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pPr algn="ctr"/>
            <a:r>
              <a:rPr lang="ar-LB" spc="-100" dirty="0">
                <a:solidFill>
                  <a:schemeClr val="accent6"/>
                </a:solidFill>
              </a:rPr>
              <a:t/>
            </a:r>
            <a:br>
              <a:rPr lang="ar-LB" spc="-100" dirty="0">
                <a:solidFill>
                  <a:schemeClr val="accent6"/>
                </a:solidFill>
              </a:rPr>
            </a:br>
            <a:r>
              <a:rPr lang="ar-LB" spc="-100" dirty="0">
                <a:solidFill>
                  <a:schemeClr val="accent6"/>
                </a:solidFill>
              </a:rPr>
              <a:t>التوصيات وخطة العمل المقترحة: الاجتماعية</a:t>
            </a:r>
            <a:br>
              <a:rPr lang="ar-LB" spc="-100" dirty="0">
                <a:solidFill>
                  <a:schemeClr val="accent6"/>
                </a:solidFill>
              </a:rPr>
            </a:br>
            <a:endParaRPr lang="en-US" spc="-100" dirty="0">
              <a:solidFill>
                <a:schemeClr val="accent6"/>
              </a:solidFill>
            </a:endParaRPr>
          </a:p>
        </p:txBody>
      </p:sp>
      <p:sp>
        <p:nvSpPr>
          <p:cNvPr id="3" name="Content Placeholder 2"/>
          <p:cNvSpPr>
            <a:spLocks noGrp="1"/>
          </p:cNvSpPr>
          <p:nvPr>
            <p:ph sz="quarter" idx="1"/>
          </p:nvPr>
        </p:nvSpPr>
        <p:spPr>
          <a:xfrm>
            <a:off x="612648" y="1600200"/>
            <a:ext cx="8153400" cy="4949190"/>
          </a:xfrm>
        </p:spPr>
        <p:txBody>
          <a:bodyPr>
            <a:normAutofit/>
          </a:bodyPr>
          <a:lstStyle/>
          <a:p>
            <a:pPr lvl="0" algn="r" rtl="1"/>
            <a:r>
              <a:rPr lang="ar-LB" sz="3200" b="1" dirty="0"/>
              <a:t>الشفافية بشأن قواعد البرنامج ونطاقه وأنشطة التواصل ضمن أنشطته:</a:t>
            </a:r>
            <a:endParaRPr lang="en-US" sz="3200" b="1" dirty="0"/>
          </a:p>
          <a:p>
            <a:pPr lvl="1" algn="r" rtl="1"/>
            <a:r>
              <a:rPr lang="ar-LB" dirty="0" smtClean="0"/>
              <a:t>استراتيجيات تواصل فعالة على المستويين الوطني والمحلي حول 1) أهداف البرنامج، 2) طرق الاستهداف، 3) توزيع الموارد، 4) أنظمة رفع المظالم</a:t>
            </a:r>
            <a:endParaRPr lang="en-US" dirty="0" smtClean="0"/>
          </a:p>
          <a:p>
            <a:pPr lvl="1" algn="r" rtl="1"/>
            <a:r>
              <a:rPr lang="ar-LB" dirty="0" smtClean="0"/>
              <a:t>نشر المعلومات بانتظام وتوفيرها للأطفال ومقدمي الرعاية وقادة المجتمع لاتخاذ القرارات بشأن فرص التعليم بناءً على المعلومات</a:t>
            </a:r>
            <a:endParaRPr lang="en-US" dirty="0" smtClean="0"/>
          </a:p>
          <a:p>
            <a:pPr lvl="1" algn="r" rtl="1"/>
            <a:r>
              <a:rPr lang="ar-LB" dirty="0" smtClean="0"/>
              <a:t>توعية جميع موظفي وحدة إدارة المشاريع وموظفي الاتصال المجتمعي والمستشاري النفسيين والاجتماعيين حول معايير الاستهداف وتوزيع الموارد وأنظمة رفع المظالم</a:t>
            </a:r>
            <a:endParaRPr lang="en-US" dirty="0"/>
          </a:p>
        </p:txBody>
      </p:sp>
    </p:spTree>
    <p:extLst>
      <p:ext uri="{BB962C8B-B14F-4D97-AF65-F5344CB8AC3E}">
        <p14:creationId xmlns:p14="http://schemas.microsoft.com/office/powerpoint/2010/main" val="14805085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LB" spc="-100" dirty="0">
                <a:solidFill>
                  <a:schemeClr val="accent6"/>
                </a:solidFill>
              </a:rPr>
              <a:t/>
            </a:r>
            <a:br>
              <a:rPr lang="ar-LB" spc="-100" dirty="0">
                <a:solidFill>
                  <a:schemeClr val="accent6"/>
                </a:solidFill>
              </a:rPr>
            </a:br>
            <a:r>
              <a:rPr lang="ar-LB" spc="-100" dirty="0">
                <a:solidFill>
                  <a:schemeClr val="accent6"/>
                </a:solidFill>
              </a:rPr>
              <a:t>التوصيات وخطة العمل المقترحة: الاجتماعية</a:t>
            </a:r>
            <a:br>
              <a:rPr lang="ar-LB" spc="-100" dirty="0">
                <a:solidFill>
                  <a:schemeClr val="accent6"/>
                </a:solidFill>
              </a:rPr>
            </a:br>
            <a:endParaRPr lang="en-US" dirty="0"/>
          </a:p>
        </p:txBody>
      </p:sp>
      <p:sp>
        <p:nvSpPr>
          <p:cNvPr id="3" name="Content Placeholder 2"/>
          <p:cNvSpPr>
            <a:spLocks noGrp="1"/>
          </p:cNvSpPr>
          <p:nvPr>
            <p:ph sz="quarter" idx="1"/>
          </p:nvPr>
        </p:nvSpPr>
        <p:spPr>
          <a:xfrm>
            <a:off x="612648" y="1600200"/>
            <a:ext cx="8153400" cy="4846320"/>
          </a:xfrm>
        </p:spPr>
        <p:txBody>
          <a:bodyPr>
            <a:normAutofit/>
          </a:bodyPr>
          <a:lstStyle/>
          <a:p>
            <a:pPr algn="r" rtl="1"/>
            <a:r>
              <a:rPr lang="ar-LB" b="1" dirty="0" smtClean="0"/>
              <a:t>وضع خطة عمل لأنشطة إدارة المخاطر الاجتماعية</a:t>
            </a:r>
            <a:endParaRPr lang="en-US" b="1" dirty="0" smtClean="0"/>
          </a:p>
          <a:p>
            <a:pPr lvl="1" algn="r" rtl="1"/>
            <a:r>
              <a:rPr lang="ar-LB" dirty="0" smtClean="0"/>
              <a:t>وضع إرشادات وتدريب المنسقين الميدانيين على إدارة المخاطر الاجتماعية</a:t>
            </a:r>
            <a:endParaRPr lang="en-US" dirty="0" smtClean="0"/>
          </a:p>
          <a:p>
            <a:pPr lvl="1" algn="r" rtl="1"/>
            <a:r>
              <a:rPr lang="ar-LB" dirty="0" smtClean="0"/>
              <a:t>تفعيل السياسات الهادفة إلى إرساء بيئات تعلم آمنة في المدارس ومساحات التعلم غير الرسمية</a:t>
            </a:r>
            <a:endParaRPr lang="en-US" dirty="0" smtClean="0"/>
          </a:p>
          <a:p>
            <a:pPr lvl="1" algn="r" rtl="1"/>
            <a:r>
              <a:rPr lang="ar-LB" dirty="0" smtClean="0"/>
              <a:t>دعم تطوير أطر وطنية لحماية الأطفال وإرساء بيئات تعلم آمنة ومساعدة</a:t>
            </a:r>
            <a:endParaRPr lang="en-US" dirty="0"/>
          </a:p>
          <a:p>
            <a:pPr lvl="1" algn="r" rtl="1"/>
            <a:r>
              <a:rPr lang="ar-LB" dirty="0" smtClean="0"/>
              <a:t>تقديم فرص على مستوى المجتمع للأطفال ومقدمي الرعاية</a:t>
            </a:r>
            <a:endParaRPr lang="en-US" dirty="0" smtClean="0"/>
          </a:p>
          <a:p>
            <a:pPr lvl="1"/>
            <a:endParaRPr lang="en-US" dirty="0"/>
          </a:p>
        </p:txBody>
      </p:sp>
    </p:spTree>
    <p:extLst>
      <p:ext uri="{BB962C8B-B14F-4D97-AF65-F5344CB8AC3E}">
        <p14:creationId xmlns:p14="http://schemas.microsoft.com/office/powerpoint/2010/main" val="14755028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LB" spc="-100" dirty="0">
                <a:solidFill>
                  <a:schemeClr val="accent6"/>
                </a:solidFill>
              </a:rPr>
              <a:t/>
            </a:r>
            <a:br>
              <a:rPr lang="ar-LB" spc="-100" dirty="0">
                <a:solidFill>
                  <a:schemeClr val="accent6"/>
                </a:solidFill>
              </a:rPr>
            </a:br>
            <a:r>
              <a:rPr lang="ar-LB" spc="-100" dirty="0">
                <a:solidFill>
                  <a:schemeClr val="accent6"/>
                </a:solidFill>
              </a:rPr>
              <a:t>التوصيات وخطة العمل المقترحة: الاجتماعية</a:t>
            </a:r>
            <a:br>
              <a:rPr lang="ar-LB" spc="-100" dirty="0">
                <a:solidFill>
                  <a:schemeClr val="accent6"/>
                </a:solidFill>
              </a:rPr>
            </a:br>
            <a:endParaRPr lang="en-US" dirty="0"/>
          </a:p>
        </p:txBody>
      </p:sp>
      <p:sp>
        <p:nvSpPr>
          <p:cNvPr id="3" name="Content Placeholder 2"/>
          <p:cNvSpPr>
            <a:spLocks noGrp="1"/>
          </p:cNvSpPr>
          <p:nvPr>
            <p:ph sz="quarter" idx="1"/>
          </p:nvPr>
        </p:nvSpPr>
        <p:spPr>
          <a:xfrm>
            <a:off x="612648" y="1600200"/>
            <a:ext cx="8153400" cy="4937760"/>
          </a:xfrm>
        </p:spPr>
        <p:txBody>
          <a:bodyPr>
            <a:normAutofit lnSpcReduction="10000"/>
          </a:bodyPr>
          <a:lstStyle/>
          <a:p>
            <a:pPr algn="r" rtl="1"/>
            <a:r>
              <a:rPr lang="ar-LB" b="1" dirty="0" smtClean="0"/>
              <a:t>تعزيز قدرة وحدة إدارة المشاريع في مجال الإدارة البيئية والاجتماعية وفي مجال الرصد</a:t>
            </a:r>
            <a:endParaRPr lang="en-US" b="1" dirty="0" smtClean="0"/>
          </a:p>
          <a:p>
            <a:pPr lvl="1" algn="r" rtl="1"/>
            <a:r>
              <a:rPr lang="ar-LB" dirty="0" smtClean="0"/>
              <a:t>وضع إجراءات تشغيلية معيارية لوحدة إدارة المشاريع قبل بدء المشروع من أجل إدارة المخاطر الاجتماعية </a:t>
            </a:r>
            <a:endParaRPr lang="en-US" dirty="0" smtClean="0"/>
          </a:p>
          <a:p>
            <a:pPr lvl="1" algn="r" rtl="1"/>
            <a:r>
              <a:rPr lang="ar-LB" dirty="0" smtClean="0"/>
              <a:t>تكليف أحد موظفي وحدة إدارة المشاريع بوظيفة الإدارة الاجتماعية</a:t>
            </a:r>
            <a:endParaRPr lang="en-US" dirty="0" smtClean="0"/>
          </a:p>
          <a:p>
            <a:pPr lvl="1" algn="r" rtl="1"/>
            <a:r>
              <a:rPr lang="ar-LB" dirty="0" smtClean="0"/>
              <a:t>تطبيق وحدة إدارة المشاريع للتدابير القابلة للتطبيق لوهب الإراضي الطوعي كما عرفه الدليل التشغيلي</a:t>
            </a:r>
            <a:endParaRPr lang="en-US" dirty="0" smtClean="0"/>
          </a:p>
          <a:p>
            <a:pPr lvl="1" algn="r" rtl="1"/>
            <a:r>
              <a:rPr lang="ar-LB" dirty="0" smtClean="0"/>
              <a:t>وضع آلية لرفع المظالم لمعالجة الشكاوى المرتبطة بحيازة الأراضي وإعادة التوطين</a:t>
            </a:r>
            <a:endParaRPr lang="en-US" dirty="0" smtClean="0"/>
          </a:p>
          <a:p>
            <a:pPr lvl="1" algn="r" rtl="1"/>
            <a:r>
              <a:rPr lang="ar-LB" dirty="0" smtClean="0"/>
              <a:t>رصد الشكاوى وحيازة الأراضي</a:t>
            </a:r>
            <a:endParaRPr lang="en-US" dirty="0" smtClean="0"/>
          </a:p>
          <a:p>
            <a:pPr lvl="1" algn="r" rtl="1"/>
            <a:r>
              <a:rPr lang="ar-LB" dirty="0" smtClean="0"/>
              <a:t>رفع التقارير البيئية والاجتماعية</a:t>
            </a:r>
            <a:endParaRPr lang="en-US" dirty="0"/>
          </a:p>
        </p:txBody>
      </p:sp>
    </p:spTree>
    <p:extLst>
      <p:ext uri="{BB962C8B-B14F-4D97-AF65-F5344CB8AC3E}">
        <p14:creationId xmlns:p14="http://schemas.microsoft.com/office/powerpoint/2010/main" val="28110482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LB" dirty="0" smtClean="0"/>
              <a:t>نتائج </a:t>
            </a:r>
            <a:r>
              <a:rPr lang="ar-SA" b="1" dirty="0" smtClean="0"/>
              <a:t>البرنامج </a:t>
            </a:r>
            <a:r>
              <a:rPr lang="ar-SA" b="1" dirty="0"/>
              <a:t>الثاني لمبادرة الوصول إلى جميع الأطفال بالتعليم</a:t>
            </a:r>
            <a:r>
              <a:rPr lang="ar-SA" dirty="0"/>
              <a:t> </a:t>
            </a:r>
            <a:endParaRPr lang="en-US" dirty="0"/>
          </a:p>
        </p:txBody>
      </p:sp>
      <p:sp>
        <p:nvSpPr>
          <p:cNvPr id="3" name="Content Placeholder 2"/>
          <p:cNvSpPr>
            <a:spLocks noGrp="1"/>
          </p:cNvSpPr>
          <p:nvPr>
            <p:ph sz="quarter" idx="1"/>
          </p:nvPr>
        </p:nvSpPr>
        <p:spPr>
          <a:xfrm>
            <a:off x="512164" y="1720779"/>
            <a:ext cx="8153400" cy="4770455"/>
          </a:xfrm>
        </p:spPr>
        <p:txBody>
          <a:bodyPr>
            <a:normAutofit/>
          </a:bodyPr>
          <a:lstStyle/>
          <a:p>
            <a:pPr marL="0" lvl="0" indent="0" algn="r" rtl="1">
              <a:buNone/>
            </a:pPr>
            <a:r>
              <a:rPr lang="ar-LB" sz="3200" dirty="0" smtClean="0"/>
              <a:t>أ. </a:t>
            </a:r>
            <a:r>
              <a:rPr lang="ar-LB" sz="3200" dirty="0" smtClean="0">
                <a:solidFill>
                  <a:schemeClr val="accent2"/>
                </a:solidFill>
              </a:rPr>
              <a:t>الالتحاق بالتعليم</a:t>
            </a:r>
            <a:endParaRPr lang="en-GB" sz="3200" b="1" i="1" dirty="0" smtClean="0">
              <a:solidFill>
                <a:schemeClr val="accent2"/>
              </a:solidFill>
            </a:endParaRPr>
          </a:p>
          <a:p>
            <a:pPr lvl="0" algn="r" rtl="1"/>
            <a:r>
              <a:rPr lang="ar-LB" sz="2800" dirty="0" smtClean="0"/>
              <a:t>أ.1: يُمنح الفتية والفتيات ومقدمو الرعاية لهم الدعم المناسب لتعزيز طلبهم للتعليم الرسمي ولفرص الحصول على التعليم غير الرسمي</a:t>
            </a:r>
            <a:endParaRPr lang="en-GB" sz="2800" dirty="0" smtClean="0"/>
          </a:p>
          <a:p>
            <a:pPr algn="r" rtl="1"/>
            <a:r>
              <a:rPr lang="ar-LB" sz="2800" dirty="0" smtClean="0"/>
              <a:t>أ.2 تأمين الوصول المعزز للفتية والفتيات على قدم المساواة إلى المدارس الرسمية المجهزة بشكل مناسب وإلى مساحات التعلم غير الرسمي</a:t>
            </a:r>
            <a:endParaRPr lang="en-US" sz="2800" dirty="0"/>
          </a:p>
          <a:p>
            <a:pPr marL="0" lvl="0" indent="0">
              <a:buNone/>
            </a:pPr>
            <a:endParaRPr lang="en-US" sz="2800" dirty="0"/>
          </a:p>
          <a:p>
            <a:endParaRPr lang="en-US" dirty="0"/>
          </a:p>
        </p:txBody>
      </p:sp>
    </p:spTree>
    <p:extLst>
      <p:ext uri="{BB962C8B-B14F-4D97-AF65-F5344CB8AC3E}">
        <p14:creationId xmlns:p14="http://schemas.microsoft.com/office/powerpoint/2010/main" val="16523276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90626"/>
          </a:xfrm>
        </p:spPr>
        <p:txBody>
          <a:bodyPr>
            <a:noAutofit/>
          </a:bodyPr>
          <a:lstStyle/>
          <a:p>
            <a:pPr algn="ctr"/>
            <a:r>
              <a:rPr lang="en-US" spc="-100" dirty="0" smtClean="0">
                <a:solidFill>
                  <a:schemeClr val="accent6"/>
                </a:solidFill>
              </a:rPr>
              <a:t>Questions for Discussion</a:t>
            </a:r>
            <a:endParaRPr lang="en-US" spc="-100" dirty="0">
              <a:solidFill>
                <a:schemeClr val="accent6"/>
              </a:solidFill>
            </a:endParaRPr>
          </a:p>
        </p:txBody>
      </p:sp>
      <p:sp>
        <p:nvSpPr>
          <p:cNvPr id="5" name="Slide Number Placeholder 4"/>
          <p:cNvSpPr>
            <a:spLocks noGrp="1"/>
          </p:cNvSpPr>
          <p:nvPr>
            <p:ph type="sldNum" sz="quarter" idx="12"/>
          </p:nvPr>
        </p:nvSpPr>
        <p:spPr/>
        <p:txBody>
          <a:bodyPr>
            <a:normAutofit fontScale="85000" lnSpcReduction="20000"/>
          </a:bodyPr>
          <a:lstStyle/>
          <a:p>
            <a:fld id="{1CC825AC-6E99-4B45-9EFB-1A21A6CB78D0}" type="slidenum">
              <a:rPr lang="en-US" smtClean="0">
                <a:solidFill>
                  <a:srgbClr val="F07F09"/>
                </a:solidFill>
              </a:rPr>
              <a:pPr/>
              <a:t>40</a:t>
            </a:fld>
            <a:endParaRPr lang="en-US">
              <a:solidFill>
                <a:srgbClr val="F07F09"/>
              </a:solidFill>
            </a:endParaRPr>
          </a:p>
        </p:txBody>
      </p:sp>
      <p:sp>
        <p:nvSpPr>
          <p:cNvPr id="3" name="Content Placeholder 2"/>
          <p:cNvSpPr>
            <a:spLocks noGrp="1"/>
          </p:cNvSpPr>
          <p:nvPr>
            <p:ph sz="quarter" idx="1"/>
          </p:nvPr>
        </p:nvSpPr>
        <p:spPr>
          <a:xfrm>
            <a:off x="533400" y="1722072"/>
            <a:ext cx="8458200" cy="4972051"/>
          </a:xfrm>
        </p:spPr>
        <p:txBody>
          <a:bodyPr>
            <a:normAutofit/>
          </a:bodyPr>
          <a:lstStyle/>
          <a:p>
            <a:pPr marL="0" indent="0">
              <a:spcBef>
                <a:spcPts val="0"/>
              </a:spcBef>
              <a:buClr>
                <a:srgbClr val="F07F09"/>
              </a:buClr>
              <a:buNone/>
            </a:pPr>
            <a:endParaRPr lang="en-US" dirty="0">
              <a:solidFill>
                <a:prstClr val="black"/>
              </a:solidFill>
            </a:endParaRPr>
          </a:p>
          <a:p>
            <a:pPr>
              <a:spcBef>
                <a:spcPts val="0"/>
              </a:spcBef>
            </a:pPr>
            <a:endParaRPr lang="en-US" dirty="0" smtClean="0">
              <a:ea typeface="Calibri"/>
            </a:endParaRPr>
          </a:p>
          <a:p>
            <a:pPr marL="0" indent="0">
              <a:spcBef>
                <a:spcPts val="0"/>
              </a:spcBef>
              <a:buNone/>
            </a:pPr>
            <a:endParaRPr lang="en-US" dirty="0" smtClean="0">
              <a:ea typeface="Calibri"/>
            </a:endParaRPr>
          </a:p>
        </p:txBody>
      </p:sp>
    </p:spTree>
    <p:extLst>
      <p:ext uri="{BB962C8B-B14F-4D97-AF65-F5344CB8AC3E}">
        <p14:creationId xmlns:p14="http://schemas.microsoft.com/office/powerpoint/2010/main" val="241816337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272222"/>
          </a:xfrm>
        </p:spPr>
        <p:txBody>
          <a:bodyPr>
            <a:noAutofit/>
          </a:bodyPr>
          <a:lstStyle/>
          <a:p>
            <a:pPr algn="ctr"/>
            <a:r>
              <a:rPr lang="en-US" sz="4000" dirty="0" smtClean="0"/>
              <a:t>Questions for Discussion</a:t>
            </a:r>
            <a:endParaRPr lang="en-US" sz="6000" spc="-100" dirty="0">
              <a:solidFill>
                <a:schemeClr val="accent6"/>
              </a:solidFill>
            </a:endParaRPr>
          </a:p>
        </p:txBody>
      </p:sp>
      <p:sp>
        <p:nvSpPr>
          <p:cNvPr id="5" name="Slide Number Placeholder 4"/>
          <p:cNvSpPr>
            <a:spLocks noGrp="1"/>
          </p:cNvSpPr>
          <p:nvPr>
            <p:ph type="sldNum" sz="quarter" idx="12"/>
          </p:nvPr>
        </p:nvSpPr>
        <p:spPr/>
        <p:txBody>
          <a:bodyPr>
            <a:normAutofit fontScale="85000" lnSpcReduction="20000"/>
          </a:bodyPr>
          <a:lstStyle/>
          <a:p>
            <a:fld id="{1CC825AC-6E99-4B45-9EFB-1A21A6CB78D0}" type="slidenum">
              <a:rPr lang="en-US" smtClean="0">
                <a:solidFill>
                  <a:srgbClr val="F07F09"/>
                </a:solidFill>
              </a:rPr>
              <a:pPr/>
              <a:t>41</a:t>
            </a:fld>
            <a:endParaRPr lang="en-US">
              <a:solidFill>
                <a:srgbClr val="F07F09"/>
              </a:solidFill>
            </a:endParaRPr>
          </a:p>
        </p:txBody>
      </p:sp>
      <p:sp>
        <p:nvSpPr>
          <p:cNvPr id="3" name="Content Placeholder 2"/>
          <p:cNvSpPr>
            <a:spLocks noGrp="1"/>
          </p:cNvSpPr>
          <p:nvPr>
            <p:ph sz="quarter" idx="1"/>
          </p:nvPr>
        </p:nvSpPr>
        <p:spPr>
          <a:xfrm>
            <a:off x="86061" y="1619728"/>
            <a:ext cx="9057939" cy="4845465"/>
          </a:xfrm>
        </p:spPr>
        <p:txBody>
          <a:bodyPr>
            <a:normAutofit/>
          </a:bodyPr>
          <a:lstStyle/>
          <a:p>
            <a:pPr marL="0" indent="0">
              <a:spcBef>
                <a:spcPts val="0"/>
              </a:spcBef>
              <a:spcAft>
                <a:spcPts val="600"/>
              </a:spcAft>
              <a:buNone/>
            </a:pPr>
            <a:endParaRPr lang="en-US" sz="2000" dirty="0"/>
          </a:p>
        </p:txBody>
      </p:sp>
    </p:spTree>
    <p:extLst>
      <p:ext uri="{BB962C8B-B14F-4D97-AF65-F5344CB8AC3E}">
        <p14:creationId xmlns:p14="http://schemas.microsoft.com/office/powerpoint/2010/main" val="19141127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sz="quarter" idx="1"/>
          </p:nvPr>
        </p:nvSpPr>
        <p:spPr>
          <a:xfrm>
            <a:off x="512164" y="1720779"/>
            <a:ext cx="8153400" cy="4770455"/>
          </a:xfrm>
        </p:spPr>
        <p:txBody>
          <a:bodyPr>
            <a:normAutofit lnSpcReduction="10000"/>
          </a:bodyPr>
          <a:lstStyle/>
          <a:p>
            <a:pPr marL="0" lvl="0" indent="0" algn="r" rtl="1">
              <a:buNone/>
            </a:pPr>
            <a:r>
              <a:rPr lang="ar-LB" sz="3200" dirty="0" smtClean="0"/>
              <a:t>ب. </a:t>
            </a:r>
            <a:r>
              <a:rPr lang="ar-LB" sz="3200" dirty="0" smtClean="0">
                <a:solidFill>
                  <a:schemeClr val="accent2"/>
                </a:solidFill>
              </a:rPr>
              <a:t>النوعية</a:t>
            </a:r>
            <a:endParaRPr lang="en-GB" sz="3200" b="1" i="1" dirty="0">
              <a:solidFill>
                <a:schemeClr val="accent2"/>
              </a:solidFill>
            </a:endParaRPr>
          </a:p>
          <a:p>
            <a:pPr lvl="0" algn="r" rtl="1"/>
            <a:r>
              <a:rPr lang="ar-LB" sz="2800" dirty="0" smtClean="0"/>
              <a:t>ب.1 تحسين قدرات المعلمين والموظفين في مجال التعليم على تأمين التعليم المتمحور حول المتعلمين في المدارس الرسمية أو المساحات غير الرسمية</a:t>
            </a:r>
            <a:endParaRPr lang="en-US" sz="2800" dirty="0"/>
          </a:p>
          <a:p>
            <a:pPr lvl="0" algn="r" rtl="1"/>
            <a:r>
              <a:rPr lang="ar-LB" sz="2800" dirty="0" smtClean="0"/>
              <a:t>ب.2 تمكين الموظفين في مجال التعليم في المدارس لتوفير بيئات تعلم آمنة وممكّنة</a:t>
            </a:r>
            <a:endParaRPr lang="en-US" sz="2800" dirty="0"/>
          </a:p>
          <a:p>
            <a:pPr lvl="0" algn="r" rtl="1"/>
            <a:r>
              <a:rPr lang="ar-LB" sz="2800" dirty="0" smtClean="0"/>
              <a:t>ب.3 تمكين المجتمعات من المشاركة الفاعلة في تعزيز التعلم ورفاه الطلاب والأطفال في مساحات التعلم</a:t>
            </a:r>
            <a:endParaRPr lang="en-US" sz="2800" dirty="0"/>
          </a:p>
          <a:p>
            <a:pPr lvl="0" algn="r" rtl="1"/>
            <a:r>
              <a:rPr lang="ar-LB" sz="2800" dirty="0" smtClean="0"/>
              <a:t>ب.4 وشع الأنظمة المناسبة لتحسين مراقبة وتقييم نوعية التعليم ونتائج التعلم وبيئات التعلم</a:t>
            </a:r>
            <a:endParaRPr lang="en-US" sz="2800" dirty="0"/>
          </a:p>
          <a:p>
            <a:pPr marL="0" lvl="0" indent="0">
              <a:buNone/>
            </a:pPr>
            <a:endParaRPr lang="en-US" sz="2800" dirty="0"/>
          </a:p>
          <a:p>
            <a:endParaRPr lang="en-US" dirty="0"/>
          </a:p>
        </p:txBody>
      </p:sp>
      <p:sp>
        <p:nvSpPr>
          <p:cNvPr id="8" name="Title 1"/>
          <p:cNvSpPr>
            <a:spLocks noGrp="1"/>
          </p:cNvSpPr>
          <p:nvPr>
            <p:ph type="title"/>
          </p:nvPr>
        </p:nvSpPr>
        <p:spPr>
          <a:xfrm>
            <a:off x="612648" y="228600"/>
            <a:ext cx="8153400" cy="990600"/>
          </a:xfrm>
        </p:spPr>
        <p:txBody>
          <a:bodyPr>
            <a:normAutofit fontScale="90000"/>
          </a:bodyPr>
          <a:lstStyle/>
          <a:p>
            <a:pPr algn="r" rtl="1"/>
            <a:r>
              <a:rPr lang="ar-LB" dirty="0"/>
              <a:t>نتائج </a:t>
            </a:r>
            <a:r>
              <a:rPr lang="ar-SA" b="1" dirty="0"/>
              <a:t>البرنامج الثاني لمبادرة الوصول إلى جميع الأطفال بالتعليم</a:t>
            </a:r>
            <a:r>
              <a:rPr lang="ar-SA" dirty="0"/>
              <a:t> </a:t>
            </a:r>
            <a:endParaRPr lang="en-US" dirty="0"/>
          </a:p>
        </p:txBody>
      </p:sp>
    </p:spTree>
    <p:extLst>
      <p:ext uri="{BB962C8B-B14F-4D97-AF65-F5344CB8AC3E}">
        <p14:creationId xmlns:p14="http://schemas.microsoft.com/office/powerpoint/2010/main" val="32325665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512164" y="1720779"/>
            <a:ext cx="8153400" cy="4770455"/>
          </a:xfrm>
          <a:prstGeom prst="rect">
            <a:avLst/>
          </a:prstGeom>
        </p:spPr>
        <p:txBody>
          <a:bodyPr vert="horz">
            <a:normAutofit fontScale="92500" lnSpcReduction="10000"/>
          </a:bodyPr>
          <a:lstStyle>
            <a:lvl1pPr marL="320032" indent="-320032"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64" indent="-274313" algn="l" rtl="0" eaLnBrk="1" latinLnBrk="0" hangingPunct="1">
              <a:spcBef>
                <a:spcPts val="551"/>
              </a:spcBef>
              <a:buClr>
                <a:schemeClr val="accent1"/>
              </a:buClr>
              <a:buSzPct val="70000"/>
              <a:buFont typeface="Wingdings 2"/>
              <a:buChar char=""/>
              <a:defRPr kumimoji="0" sz="2600" kern="1200">
                <a:solidFill>
                  <a:schemeClr val="tx1"/>
                </a:solidFill>
                <a:latin typeface="+mn-lt"/>
                <a:ea typeface="+mn-ea"/>
                <a:cs typeface="+mn-cs"/>
              </a:defRPr>
            </a:lvl2pPr>
            <a:lvl3pPr marL="914377" indent="-228594"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66" indent="-228594"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54" indent="-228594"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67" indent="-228594"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81" indent="-228594"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94" indent="-228594"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07" indent="-228594"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gn="r" rtl="1">
              <a:buNone/>
            </a:pPr>
            <a:r>
              <a:rPr lang="ar-LB" sz="3200" b="1" i="1" dirty="0" smtClean="0"/>
              <a:t>ج. </a:t>
            </a:r>
            <a:r>
              <a:rPr lang="ar-LB" sz="3200" b="1" i="1" dirty="0" smtClean="0">
                <a:solidFill>
                  <a:schemeClr val="accent2"/>
                </a:solidFill>
              </a:rPr>
              <a:t>تعزيز النظام</a:t>
            </a:r>
            <a:endParaRPr lang="en-GB" sz="3200" b="1" i="1" dirty="0" smtClean="0"/>
          </a:p>
          <a:p>
            <a:pPr lvl="0" algn="r" rtl="1"/>
            <a:r>
              <a:rPr lang="ar-LB" sz="2800" dirty="0" smtClean="0"/>
              <a:t>ج.1 تدير وزارة التربية والتعليم العالي نظاماً فعالاً ودقيقاً للمعلومات-الإدارة في مجال التعليم</a:t>
            </a:r>
            <a:endParaRPr lang="en-US" sz="2800" dirty="0"/>
          </a:p>
          <a:p>
            <a:pPr lvl="0" algn="r" rtl="1"/>
            <a:r>
              <a:rPr lang="ar-LB" sz="2800" dirty="0" smtClean="0"/>
              <a:t>ج.2 يتم اعتمد منهج منقح وتفاعلي في المدارس ومساحات التعلم لتحسين التعليم النوعي والمهارات الحياتية وزيادة فرص التوظيف للأطفال والشباب</a:t>
            </a:r>
            <a:endParaRPr lang="en-US" sz="2800" dirty="0"/>
          </a:p>
          <a:p>
            <a:pPr lvl="0" algn="r" rtl="1"/>
            <a:r>
              <a:rPr lang="ar-LB" sz="2800" dirty="0" smtClean="0"/>
              <a:t>المصادقة على السياسات المناسبة وتنفيذها من أجل تنظيم برامج وخدمات التعليم</a:t>
            </a:r>
            <a:r>
              <a:rPr lang="en-GB" sz="2800" dirty="0" smtClean="0"/>
              <a:t> </a:t>
            </a:r>
            <a:r>
              <a:rPr lang="ar-LB" sz="2800" dirty="0" smtClean="0"/>
              <a:t>وتعزيز إدارة المدارس وإضفاء الاحترافية على خدمات التعليم في المدارس الرسمية ومساحات التعلم</a:t>
            </a:r>
            <a:endParaRPr lang="en-US" sz="2800" dirty="0"/>
          </a:p>
          <a:p>
            <a:pPr lvl="0" algn="r" rtl="1"/>
            <a:r>
              <a:rPr lang="ar-LB" sz="2800" dirty="0" smtClean="0"/>
              <a:t>ج.4 تعزيز وزارة التربية والتعليم العالي على المستويين المركزي والمحلي لقيادة وتنسيق تخطيط وتنفيذ وتقويم استراتيجية</a:t>
            </a:r>
            <a:r>
              <a:rPr lang="en-GB" sz="2800" dirty="0" smtClean="0"/>
              <a:t> </a:t>
            </a:r>
            <a:r>
              <a:rPr lang="ar-SA" sz="2400" dirty="0"/>
              <a:t>البرنامج الثاني لمبادرة الوصول إلى جميع الأطفال بالتعليم</a:t>
            </a:r>
            <a:endParaRPr lang="en-US" sz="2800" dirty="0"/>
          </a:p>
          <a:p>
            <a:pPr marL="0" indent="0">
              <a:buFont typeface="Wingdings"/>
              <a:buNone/>
            </a:pPr>
            <a:endParaRPr lang="en-US" sz="2800" dirty="0" smtClean="0"/>
          </a:p>
          <a:p>
            <a:endParaRPr lang="en-US" dirty="0"/>
          </a:p>
        </p:txBody>
      </p:sp>
      <p:sp>
        <p:nvSpPr>
          <p:cNvPr id="7" name="Title 1"/>
          <p:cNvSpPr>
            <a:spLocks noGrp="1"/>
          </p:cNvSpPr>
          <p:nvPr>
            <p:ph type="title"/>
          </p:nvPr>
        </p:nvSpPr>
        <p:spPr>
          <a:xfrm>
            <a:off x="612648" y="228600"/>
            <a:ext cx="8153400" cy="990600"/>
          </a:xfrm>
        </p:spPr>
        <p:txBody>
          <a:bodyPr>
            <a:normAutofit fontScale="90000"/>
          </a:bodyPr>
          <a:lstStyle/>
          <a:p>
            <a:pPr algn="r"/>
            <a:r>
              <a:rPr lang="ar-LB" dirty="0"/>
              <a:t>نتائج </a:t>
            </a:r>
            <a:r>
              <a:rPr lang="ar-SA" b="1" dirty="0"/>
              <a:t>البرنامج الثاني لمبادرة الوصول إلى جميع الأطفال بالتعليم</a:t>
            </a:r>
            <a:r>
              <a:rPr lang="ar-SA" dirty="0"/>
              <a:t> </a:t>
            </a:r>
            <a:endParaRPr lang="en-US" dirty="0"/>
          </a:p>
        </p:txBody>
      </p:sp>
    </p:spTree>
    <p:extLst>
      <p:ext uri="{BB962C8B-B14F-4D97-AF65-F5344CB8AC3E}">
        <p14:creationId xmlns:p14="http://schemas.microsoft.com/office/powerpoint/2010/main" val="3777578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LB" dirty="0" smtClean="0"/>
              <a:t>أهداف تقييم النظم البيئية والاجتماعية</a:t>
            </a:r>
            <a:endParaRPr lang="en-US" dirty="0"/>
          </a:p>
        </p:txBody>
      </p:sp>
      <p:sp>
        <p:nvSpPr>
          <p:cNvPr id="3" name="Content Placeholder 2"/>
          <p:cNvSpPr>
            <a:spLocks noGrp="1"/>
          </p:cNvSpPr>
          <p:nvPr>
            <p:ph sz="quarter" idx="1"/>
          </p:nvPr>
        </p:nvSpPr>
        <p:spPr>
          <a:xfrm>
            <a:off x="341643" y="1600199"/>
            <a:ext cx="8551147" cy="4880987"/>
          </a:xfrm>
        </p:spPr>
        <p:txBody>
          <a:bodyPr>
            <a:normAutofit/>
          </a:bodyPr>
          <a:lstStyle/>
          <a:p>
            <a:pPr marL="320032" lvl="1" indent="-320032" algn="just" rtl="1">
              <a:spcBef>
                <a:spcPts val="700"/>
              </a:spcBef>
              <a:buClr>
                <a:schemeClr val="accent2"/>
              </a:buClr>
              <a:buSzPct val="60000"/>
              <a:buFont typeface="Wingdings"/>
              <a:buChar char=""/>
            </a:pPr>
            <a:r>
              <a:rPr lang="ar-SA" sz="2400" b="1" dirty="0"/>
              <a:t>يعد تقييم النظم البيئية والاجتماعية (</a:t>
            </a:r>
            <a:r>
              <a:rPr lang="en-US" sz="2400" b="1" dirty="0"/>
              <a:t>ESSA</a:t>
            </a:r>
            <a:r>
              <a:rPr lang="ar-SA" sz="2400" b="1" dirty="0"/>
              <a:t>) أمرا بالغ الأهمية لضمان أن عمليات البرنامج من أجل تحقيق النتائج قد تم تصميمها وتنفيذها بطريقة تحقق أقصى قدر من المنافع البيئية والاجتماعية المحتملة.</a:t>
            </a:r>
            <a:r>
              <a:rPr lang="ar-SA" sz="2400" dirty="0"/>
              <a:t> </a:t>
            </a:r>
            <a:r>
              <a:rPr lang="ar-SA" sz="2000" dirty="0"/>
              <a:t>يقوم تقييم النظم البيئية والاجتماعية</a:t>
            </a:r>
            <a:r>
              <a:rPr lang="ar-SA" sz="2000" b="1" dirty="0"/>
              <a:t> </a:t>
            </a:r>
            <a:r>
              <a:rPr lang="ar-SA" sz="2000" dirty="0"/>
              <a:t>بتقييم</a:t>
            </a:r>
            <a:r>
              <a:rPr lang="ar-SA" sz="2000" b="1" dirty="0"/>
              <a:t> </a:t>
            </a:r>
            <a:r>
              <a:rPr lang="ar-SA" sz="2000" dirty="0"/>
              <a:t>سلطة المقترض وقدراته التنظيمية </a:t>
            </a:r>
            <a:r>
              <a:rPr lang="ar-SA" sz="2000" dirty="0" smtClean="0"/>
              <a:t>وأدا</a:t>
            </a:r>
            <a:r>
              <a:rPr lang="ar-LB" sz="2000" dirty="0" smtClean="0"/>
              <a:t>ئ</a:t>
            </a:r>
            <a:r>
              <a:rPr lang="ar-SA" sz="2000" dirty="0" smtClean="0"/>
              <a:t>ه </a:t>
            </a:r>
            <a:r>
              <a:rPr lang="ar-SA" sz="2000" dirty="0"/>
              <a:t>حتى الوقت الحالي، لتحقيق الأهداف الاجتماعية والبيئية المرتبطة بالبرنامج، وينص على الإجراءات التكميلية حسب </a:t>
            </a:r>
            <a:r>
              <a:rPr lang="ar-SA" sz="2000" dirty="0" smtClean="0"/>
              <a:t>الضرورة</a:t>
            </a:r>
            <a:r>
              <a:rPr lang="ar-LB" sz="2000" dirty="0" smtClean="0"/>
              <a:t> من خلال:</a:t>
            </a:r>
            <a:endParaRPr lang="en-US" sz="2000" dirty="0"/>
          </a:p>
          <a:p>
            <a:pPr marL="320032" lvl="1" indent="-320032" algn="r" rtl="1">
              <a:spcBef>
                <a:spcPts val="700"/>
              </a:spcBef>
              <a:buClr>
                <a:schemeClr val="accent2"/>
              </a:buClr>
              <a:buSzPct val="60000"/>
              <a:buFont typeface="Wingdings"/>
              <a:buChar char=""/>
            </a:pPr>
            <a:endParaRPr lang="en-US" sz="2400" dirty="0" smtClean="0"/>
          </a:p>
          <a:p>
            <a:pPr marL="320032" lvl="1" indent="-320032" algn="r" rtl="1">
              <a:spcBef>
                <a:spcPts val="700"/>
              </a:spcBef>
              <a:buClr>
                <a:schemeClr val="accent2"/>
              </a:buClr>
              <a:buSzPct val="60000"/>
              <a:buFont typeface="Wingdings"/>
              <a:buChar char=""/>
            </a:pPr>
            <a:r>
              <a:rPr lang="ar-LB" sz="2800" dirty="0" smtClean="0"/>
              <a:t>(</a:t>
            </a:r>
            <a:r>
              <a:rPr lang="en-US" sz="2800" dirty="0" smtClean="0"/>
              <a:t>i</a:t>
            </a:r>
            <a:r>
              <a:rPr lang="ar-LB" sz="2800" dirty="0" smtClean="0"/>
              <a:t>) تحديد المخاطر البيئة والاجتماعية ذات الصلة وسبب كونها كذلك،</a:t>
            </a:r>
            <a:endParaRPr lang="en-US" sz="2800" dirty="0" smtClean="0"/>
          </a:p>
          <a:p>
            <a:pPr marL="320032" lvl="1" indent="-320032" algn="r" rtl="1">
              <a:spcBef>
                <a:spcPts val="700"/>
              </a:spcBef>
              <a:buClr>
                <a:schemeClr val="accent2"/>
              </a:buClr>
              <a:buSzPct val="60000"/>
              <a:buFont typeface="Wingdings"/>
              <a:buChar char=""/>
            </a:pPr>
            <a:r>
              <a:rPr lang="ar-LB" sz="2800" dirty="0" smtClean="0"/>
              <a:t>(</a:t>
            </a:r>
            <a:r>
              <a:rPr lang="en-US" sz="2800" dirty="0" smtClean="0"/>
              <a:t>ii</a:t>
            </a:r>
            <a:r>
              <a:rPr lang="ar-LB" sz="2800" dirty="0" smtClean="0"/>
              <a:t>) فهم الآثار المحتملة للبرنامج،</a:t>
            </a:r>
            <a:endParaRPr lang="en-US" sz="2800" dirty="0" smtClean="0"/>
          </a:p>
          <a:p>
            <a:pPr marL="320032" lvl="1" indent="-320032" algn="r" rtl="1">
              <a:spcBef>
                <a:spcPts val="700"/>
              </a:spcBef>
              <a:buClr>
                <a:schemeClr val="accent2"/>
              </a:buClr>
              <a:buSzPct val="60000"/>
              <a:buFont typeface="Wingdings"/>
              <a:buChar char=""/>
            </a:pPr>
            <a:r>
              <a:rPr lang="ar-LB" sz="2800" dirty="0" smtClean="0"/>
              <a:t>(</a:t>
            </a:r>
            <a:r>
              <a:rPr lang="en-US" sz="2800" dirty="0" smtClean="0"/>
              <a:t>iii</a:t>
            </a:r>
            <a:r>
              <a:rPr lang="ar-LB" sz="2800" dirty="0" smtClean="0"/>
              <a:t>) تحديد ما إذا كان هنالك أي مشاكل سابقة قد تؤثر على تصميم وتنفيذ البرنامج،</a:t>
            </a:r>
            <a:endParaRPr lang="en-US" sz="2800" dirty="0" smtClean="0"/>
          </a:p>
          <a:p>
            <a:pPr marL="320032" lvl="1" indent="-320032" algn="r" rtl="1">
              <a:spcBef>
                <a:spcPts val="700"/>
              </a:spcBef>
              <a:buClr>
                <a:schemeClr val="accent2"/>
              </a:buClr>
              <a:buSzPct val="60000"/>
              <a:buFont typeface="Wingdings"/>
              <a:buChar char=""/>
            </a:pPr>
            <a:r>
              <a:rPr lang="ar-LB" sz="2800" dirty="0" smtClean="0"/>
              <a:t>(</a:t>
            </a:r>
            <a:r>
              <a:rPr lang="en-US" sz="2800" dirty="0" smtClean="0"/>
              <a:t>iv</a:t>
            </a:r>
            <a:r>
              <a:rPr lang="ar-LB" sz="2800" dirty="0" smtClean="0"/>
              <a:t>) اقتراح تحسينات قابلة للتنفيذ في إدارة هذه الخدمات.</a:t>
            </a:r>
            <a:endParaRPr lang="en-US" sz="2800" dirty="0"/>
          </a:p>
          <a:p>
            <a:endParaRPr lang="en-US" dirty="0"/>
          </a:p>
        </p:txBody>
      </p:sp>
    </p:spTree>
    <p:extLst>
      <p:ext uri="{BB962C8B-B14F-4D97-AF65-F5344CB8AC3E}">
        <p14:creationId xmlns:p14="http://schemas.microsoft.com/office/powerpoint/2010/main" val="22547333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112" y="26670"/>
            <a:ext cx="8964888" cy="910590"/>
          </a:xfrm>
        </p:spPr>
        <p:txBody>
          <a:bodyPr>
            <a:normAutofit/>
          </a:bodyPr>
          <a:lstStyle/>
          <a:p>
            <a:pPr algn="ctr"/>
            <a:r>
              <a:rPr lang="ar-LB" spc="-100" dirty="0" smtClean="0">
                <a:solidFill>
                  <a:schemeClr val="accent6"/>
                </a:solidFill>
              </a:rPr>
              <a:t>المخاطر البيئة والاجتماعية</a:t>
            </a:r>
            <a:endParaRPr lang="en-US" spc="-100" dirty="0">
              <a:solidFill>
                <a:schemeClr val="accent6"/>
              </a:solidFill>
            </a:endParaRPr>
          </a:p>
        </p:txBody>
      </p:sp>
      <p:sp>
        <p:nvSpPr>
          <p:cNvPr id="3" name="Content Placeholder 2"/>
          <p:cNvSpPr>
            <a:spLocks noGrp="1"/>
          </p:cNvSpPr>
          <p:nvPr>
            <p:ph sz="quarter" idx="1"/>
          </p:nvPr>
        </p:nvSpPr>
        <p:spPr>
          <a:xfrm>
            <a:off x="179112" y="937260"/>
            <a:ext cx="8785776" cy="5806440"/>
          </a:xfrm>
        </p:spPr>
        <p:txBody>
          <a:bodyPr>
            <a:normAutofit fontScale="25000" lnSpcReduction="20000"/>
          </a:bodyPr>
          <a:lstStyle/>
          <a:p>
            <a:pPr marL="0" indent="0" algn="r" rtl="1">
              <a:buNone/>
            </a:pPr>
            <a:r>
              <a:rPr lang="ar-LB" sz="9600" b="1" dirty="0" smtClean="0"/>
              <a:t>المخاطر البيئة </a:t>
            </a:r>
            <a:endParaRPr lang="en-US" sz="9600" b="1" dirty="0" smtClean="0"/>
          </a:p>
          <a:p>
            <a:pPr marL="0" indent="0">
              <a:buNone/>
            </a:pPr>
            <a:endParaRPr lang="en-US" sz="6400" b="1" dirty="0" smtClean="0"/>
          </a:p>
          <a:p>
            <a:pPr algn="r" rtl="1"/>
            <a:r>
              <a:rPr lang="ar-LB" sz="7200" dirty="0" smtClean="0"/>
              <a:t>يُعتبر مستوى المخاطر البيئية والاجتماعية المرتبطة بالبرنامج والتي جرى تقييمها معتدلاً.</a:t>
            </a:r>
            <a:endParaRPr lang="en-US" sz="7200" dirty="0" smtClean="0"/>
          </a:p>
          <a:p>
            <a:pPr algn="r" rtl="1"/>
            <a:r>
              <a:rPr lang="ar-LB" sz="7200" dirty="0" smtClean="0"/>
              <a:t>ما من تأثيرات ومخاطر بيئية كبيرة متوقعة. ومن المتوقع ألا يشمل البرنامج أي استثمارات في الفئة أ كما أنه لن يطرح أي مخاطر على الموائل الطبيعية وعلى الموارد الثقافية المادية.</a:t>
            </a:r>
            <a:endParaRPr lang="en-US" sz="7200" dirty="0" smtClean="0"/>
          </a:p>
          <a:p>
            <a:pPr algn="r" rtl="1"/>
            <a:r>
              <a:rPr lang="ar-LB" sz="7200" dirty="0" smtClean="0"/>
              <a:t>لن يشمل البرنامج أنشطة قد تسبب التلوث الكبير في أي من العناصر البيئية أو تطرح أي مخاطر على استعمال الأراضي أو الموارد الطبيعية.</a:t>
            </a:r>
            <a:endParaRPr lang="en-US" sz="2800" dirty="0" smtClean="0"/>
          </a:p>
          <a:p>
            <a:pPr marL="0" indent="0" algn="r" rtl="1">
              <a:buNone/>
            </a:pPr>
            <a:r>
              <a:rPr lang="ar-LB" sz="9600" b="1" dirty="0" smtClean="0"/>
              <a:t>المخاطر الاجتماعية </a:t>
            </a:r>
            <a:endParaRPr lang="en-US" sz="6400" b="1" dirty="0" smtClean="0"/>
          </a:p>
          <a:p>
            <a:pPr algn="r" rtl="1"/>
            <a:r>
              <a:rPr lang="ar-LB" sz="7200" dirty="0" smtClean="0"/>
              <a:t>تُعتبر المخاطر الاجتماعية المرتبطة بحيازة الأراضي والتعويض وإعادة التوطين أيضاً معتدلة.</a:t>
            </a:r>
            <a:endParaRPr lang="en-US" sz="7200" dirty="0" smtClean="0"/>
          </a:p>
          <a:p>
            <a:pPr algn="r" rtl="1"/>
            <a:r>
              <a:rPr lang="ar-LB" sz="7200" dirty="0" smtClean="0"/>
              <a:t>يجب أن يساهم المشروع الثاني لمبادرة الوصول إلى جميع الأطفال بالتعليم في تحسين النظام الوطني للتقييم البيئي والاجتماعي وأنظمة الإبلاغ والاستشارات الوطنية وآليات رفع المظالم وإجراءات حيازة الأراضي والوهب الطوعي للأراضي وإعادة التوطين.</a:t>
            </a:r>
            <a:endParaRPr lang="en-US" sz="7200" dirty="0"/>
          </a:p>
          <a:p>
            <a:pPr algn="r" rtl="1"/>
            <a:r>
              <a:rPr lang="ar-LB" sz="7200" dirty="0" smtClean="0"/>
              <a:t>ولكن المخاطر الاجتماعية المرتبطة بالتمييز والبلطجة والتماسك الاجتماعي الذي يطال اللاجئين بشكل خاص تعتبر كبيرة.</a:t>
            </a:r>
            <a:endParaRPr lang="en-US" sz="7200" dirty="0" smtClean="0"/>
          </a:p>
          <a:p>
            <a:pPr algn="r" rtl="1"/>
            <a:r>
              <a:rPr lang="ar-LB" sz="7200" dirty="0" smtClean="0"/>
              <a:t>وتبرز أيضاً المسائل المرتبطة بالأمن والسلامة التي تطال الشباب والرجال والنساء السوريين والمجموعات الضعيفة الأخرة والعوائق التي تحول دون التسجيل في المدارس. وتهدف توصيات برنامج تقييم النظم البيئية والاجتماعية إلى تقليص المخاطر الاجتماعية من خلال وضع معايير واضحة وموضوعية وشفافة لذلك تنفذ خلال تنفيذ البرنامج.</a:t>
            </a:r>
            <a:endParaRPr lang="en-US" sz="7200" dirty="0"/>
          </a:p>
          <a:p>
            <a:endParaRPr lang="en-US" dirty="0"/>
          </a:p>
        </p:txBody>
      </p:sp>
    </p:spTree>
    <p:extLst>
      <p:ext uri="{BB962C8B-B14F-4D97-AF65-F5344CB8AC3E}">
        <p14:creationId xmlns:p14="http://schemas.microsoft.com/office/powerpoint/2010/main" val="16709278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pPr algn="ctr"/>
            <a:r>
              <a:rPr lang="ar-LB" spc="-100" dirty="0" smtClean="0">
                <a:solidFill>
                  <a:schemeClr val="accent6"/>
                </a:solidFill>
              </a:rPr>
              <a:t>المخاطر البيئية</a:t>
            </a:r>
            <a:endParaRPr lang="en-US" spc="-100" dirty="0">
              <a:solidFill>
                <a:schemeClr val="accent6"/>
              </a:solidFill>
            </a:endParaRPr>
          </a:p>
        </p:txBody>
      </p:sp>
      <p:sp>
        <p:nvSpPr>
          <p:cNvPr id="3" name="Content Placeholder 2"/>
          <p:cNvSpPr>
            <a:spLocks noGrp="1"/>
          </p:cNvSpPr>
          <p:nvPr>
            <p:ph sz="quarter" idx="1"/>
          </p:nvPr>
        </p:nvSpPr>
        <p:spPr/>
        <p:txBody>
          <a:bodyPr>
            <a:normAutofit/>
          </a:bodyPr>
          <a:lstStyle/>
          <a:p>
            <a:pPr algn="r" rtl="1"/>
            <a:r>
              <a:rPr lang="ar-SA" dirty="0"/>
              <a:t>تندرج المخاطر البيئية الرئيسية لاستثمارات البرنامج الثاني لمبادرة الوصول إلى جميع الأطفال </a:t>
            </a:r>
            <a:r>
              <a:rPr lang="ar-SA" dirty="0" smtClean="0"/>
              <a:t>بالتعليم</a:t>
            </a:r>
            <a:r>
              <a:rPr lang="ar-LB" dirty="0" smtClean="0"/>
              <a:t>،</a:t>
            </a:r>
            <a:r>
              <a:rPr lang="ar-SA" dirty="0" smtClean="0"/>
              <a:t> </a:t>
            </a:r>
            <a:r>
              <a:rPr lang="ar-SA" dirty="0"/>
              <a:t>تحت</a:t>
            </a:r>
            <a:r>
              <a:rPr lang="ar-SA" i="1" dirty="0"/>
              <a:t> </a:t>
            </a:r>
            <a:r>
              <a:rPr lang="ar-LB" i="1" dirty="0" smtClean="0"/>
              <a:t>ال</a:t>
            </a:r>
            <a:r>
              <a:rPr lang="ar-SA" i="1" dirty="0" smtClean="0"/>
              <a:t>مكون </a:t>
            </a:r>
            <a:r>
              <a:rPr lang="ar-LB" i="1" dirty="0" smtClean="0"/>
              <a:t>1: </a:t>
            </a:r>
            <a:r>
              <a:rPr lang="ar-SA" dirty="0" smtClean="0"/>
              <a:t>الإلتحاق بالتعليم</a:t>
            </a:r>
            <a:r>
              <a:rPr lang="ar-LB" i="1" dirty="0" smtClean="0"/>
              <a:t>: </a:t>
            </a:r>
            <a:r>
              <a:rPr lang="ar-SA" dirty="0"/>
              <a:t>إعادة تأهيل الفصول الدراسية </a:t>
            </a:r>
            <a:r>
              <a:rPr lang="ar-LB" dirty="0" smtClean="0"/>
              <a:t>و/</a:t>
            </a:r>
            <a:r>
              <a:rPr lang="ar-SA" dirty="0" smtClean="0"/>
              <a:t>أو </a:t>
            </a:r>
            <a:r>
              <a:rPr lang="ar-SA" dirty="0"/>
              <a:t>التوسع في عدد الفصول </a:t>
            </a:r>
            <a:r>
              <a:rPr lang="ar-SA" dirty="0" smtClean="0"/>
              <a:t>الدراسية</a:t>
            </a:r>
            <a:r>
              <a:rPr lang="ar-LB" dirty="0" smtClean="0"/>
              <a:t> خلال التنفيذ.</a:t>
            </a:r>
            <a:endParaRPr lang="en-US" dirty="0" smtClean="0"/>
          </a:p>
          <a:p>
            <a:pPr algn="r" rtl="1"/>
            <a:r>
              <a:rPr lang="ar-LB" i="1" dirty="0" smtClean="0"/>
              <a:t>تندرج المخاطر البيئية البسيطة </a:t>
            </a:r>
            <a:r>
              <a:rPr lang="ar-SA" dirty="0" smtClean="0"/>
              <a:t>لاستثمارات البرنامج الثاني لمبادرة الوصول إلى جميع الأطفال بالتعليم </a:t>
            </a:r>
            <a:r>
              <a:rPr lang="ar-LB" dirty="0" smtClean="0"/>
              <a:t>(المجتمعات/المعلمون/الطلاب) تحت قسم تقييم الاحتياجات والعمليات والحفاظ على المكون 1 الإلتحاق بالتعليم.</a:t>
            </a:r>
            <a:endParaRPr lang="en-US" dirty="0"/>
          </a:p>
        </p:txBody>
      </p:sp>
    </p:spTree>
    <p:extLst>
      <p:ext uri="{BB962C8B-B14F-4D97-AF65-F5344CB8AC3E}">
        <p14:creationId xmlns:p14="http://schemas.microsoft.com/office/powerpoint/2010/main" val="8463466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3_Median">
  <a:themeElements>
    <a:clrScheme name="Custom 12">
      <a:dk1>
        <a:sysClr val="windowText" lastClr="000000"/>
      </a:dk1>
      <a:lt1>
        <a:sysClr val="window" lastClr="FFFFFF"/>
      </a:lt1>
      <a:dk2>
        <a:srgbClr val="775F55"/>
      </a:dk2>
      <a:lt2>
        <a:srgbClr val="EBDDC3"/>
      </a:lt2>
      <a:accent1>
        <a:srgbClr val="548BB7"/>
      </a:accent1>
      <a:accent2>
        <a:srgbClr val="F07F09"/>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2620</TotalTime>
  <Words>4312</Words>
  <Application>Microsoft Office PowerPoint</Application>
  <PresentationFormat>On-screen Show (4:3)</PresentationFormat>
  <Paragraphs>284</Paragraphs>
  <Slides>41</Slides>
  <Notes>26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Arial</vt:lpstr>
      <vt:lpstr>Calibri</vt:lpstr>
      <vt:lpstr>Cambria</vt:lpstr>
      <vt:lpstr>Times New Roman</vt:lpstr>
      <vt:lpstr>Tw Cen MT</vt:lpstr>
      <vt:lpstr>Wingdings</vt:lpstr>
      <vt:lpstr>Wingdings 2</vt:lpstr>
      <vt:lpstr>3_Median</vt:lpstr>
      <vt:lpstr>المشروع الثاني لمبادرة  الوصول إلى جميع الأطفال بالتعليم في لبنان: تقييم النظم البيئية والاجتماعية (ESSA)  ورشة عمل استشارية  بيروت 21 أبريل 2016   </vt:lpstr>
      <vt:lpstr>هدف البرنامج</vt:lpstr>
      <vt:lpstr>ركائز البرنامج الثاني لمبادرة الوصول إلى جميع الأطفال بالتعليم </vt:lpstr>
      <vt:lpstr>نتائج البرنامج الثاني لمبادرة الوصول إلى جميع الأطفال بالتعليم </vt:lpstr>
      <vt:lpstr>نتائج البرنامج الثاني لمبادرة الوصول إلى جميع الأطفال بالتعليم </vt:lpstr>
      <vt:lpstr>نتائج البرنامج الثاني لمبادرة الوصول إلى جميع الأطفال بالتعليم </vt:lpstr>
      <vt:lpstr>أهداف تقييم النظم البيئية والاجتماعية</vt:lpstr>
      <vt:lpstr>المخاطر البيئة والاجتماعية</vt:lpstr>
      <vt:lpstr>المخاطر البيئية</vt:lpstr>
      <vt:lpstr>المخاطر البيئية</vt:lpstr>
      <vt:lpstr>التقويم الاجتماعي</vt:lpstr>
      <vt:lpstr>التقويم الاجتماعي: نوع الجنس والشباب</vt:lpstr>
      <vt:lpstr>التقويم الاجتماعي: اللاجئين وغير اللاجئين</vt:lpstr>
      <vt:lpstr>التقويم الاجتماعي: اللاجئين وغير اللاجئين</vt:lpstr>
      <vt:lpstr>المخاطر الاجتماعية: الصراع والتوترات الاجتماعية</vt:lpstr>
      <vt:lpstr>التقويم الاجتماعي: التعليم</vt:lpstr>
      <vt:lpstr>المخاطر الاجتماعية/المنافع الاجتماعية</vt:lpstr>
      <vt:lpstr>المخاطر الاجتماعية: حيازة الأراضي</vt:lpstr>
      <vt:lpstr>الفوائد البيئية والاجتماعية</vt:lpstr>
      <vt:lpstr>إطار العمل السياسي والقانوني: الآثار البيئية</vt:lpstr>
      <vt:lpstr>إطار العمل السياسي والقانوني: الآثار البيئية</vt:lpstr>
      <vt:lpstr>إطار العمل السياسي والقانوني: الآثار الاجتماعية</vt:lpstr>
      <vt:lpstr>إطار العمل السياسي والقانوني: الآثار الاجتماعية</vt:lpstr>
      <vt:lpstr>إطار العمل السياسي والقانوني: الآثار الاجتماعية</vt:lpstr>
      <vt:lpstr>إطار العمل السياسي والقانوني: الآثار الاجتماعية</vt:lpstr>
      <vt:lpstr>إطار العمل السياسي والقانوني: الآثار الاجتماعية</vt:lpstr>
      <vt:lpstr>تقييم قدرات المؤسسات: البيئة</vt:lpstr>
      <vt:lpstr>تقييم قدرات المؤسسات: البيئة</vt:lpstr>
      <vt:lpstr>تقييم قدرات المؤسسات: البيئة</vt:lpstr>
      <vt:lpstr>تقييم قدرات المؤسسات: الاجتماعية</vt:lpstr>
      <vt:lpstr>تقييم قدرات المؤسسات: الاجتماعية</vt:lpstr>
      <vt:lpstr> تقييم قدرات المؤسسات: الاجتماعية</vt:lpstr>
      <vt:lpstr> التوصيات وخطة العمل المقترحة: البيئة </vt:lpstr>
      <vt:lpstr> التوصيات وخطة العمل المقترحة: البيئية </vt:lpstr>
      <vt:lpstr>PowerPoint Presentation</vt:lpstr>
      <vt:lpstr> التوصيات وخطة العمل المقترحة: الاجتماعية </vt:lpstr>
      <vt:lpstr> التوصيات وخطة العمل المقترحة: الاجتماعية </vt:lpstr>
      <vt:lpstr> التوصيات وخطة العمل المقترحة: الاجتماعية </vt:lpstr>
      <vt:lpstr> التوصيات وخطة العمل المقترحة: الاجتماعية </vt:lpstr>
      <vt:lpstr>Questions for Discussion</vt:lpstr>
      <vt:lpstr>Questions for Discussion</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Ibraaz</dc:creator>
  <cp:lastModifiedBy>Mohamed Yassine</cp:lastModifiedBy>
  <cp:revision>300</cp:revision>
  <cp:lastPrinted>2016-04-20T07:56:33Z</cp:lastPrinted>
  <dcterms:created xsi:type="dcterms:W3CDTF">2014-12-01T12:24:21Z</dcterms:created>
  <dcterms:modified xsi:type="dcterms:W3CDTF">2016-04-20T17:04:38Z</dcterms:modified>
</cp:coreProperties>
</file>