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41"/>
  </p:notesMasterIdLst>
  <p:sldIdLst>
    <p:sldId id="354" r:id="rId2"/>
    <p:sldId id="430" r:id="rId3"/>
    <p:sldId id="431" r:id="rId4"/>
    <p:sldId id="404" r:id="rId5"/>
    <p:sldId id="385" r:id="rId6"/>
    <p:sldId id="403" r:id="rId7"/>
    <p:sldId id="408" r:id="rId8"/>
    <p:sldId id="337" r:id="rId9"/>
    <p:sldId id="410" r:id="rId10"/>
    <p:sldId id="411" r:id="rId11"/>
    <p:sldId id="387" r:id="rId12"/>
    <p:sldId id="391" r:id="rId13"/>
    <p:sldId id="427" r:id="rId14"/>
    <p:sldId id="428" r:id="rId15"/>
    <p:sldId id="426" r:id="rId16"/>
    <p:sldId id="409" r:id="rId17"/>
    <p:sldId id="429" r:id="rId18"/>
    <p:sldId id="420" r:id="rId19"/>
    <p:sldId id="412" r:id="rId20"/>
    <p:sldId id="413" r:id="rId21"/>
    <p:sldId id="414" r:id="rId22"/>
    <p:sldId id="389" r:id="rId23"/>
    <p:sldId id="390" r:id="rId24"/>
    <p:sldId id="394" r:id="rId25"/>
    <p:sldId id="422" r:id="rId26"/>
    <p:sldId id="421" r:id="rId27"/>
    <p:sldId id="415" r:id="rId28"/>
    <p:sldId id="416" r:id="rId29"/>
    <p:sldId id="417" r:id="rId30"/>
    <p:sldId id="397" r:id="rId31"/>
    <p:sldId id="423" r:id="rId32"/>
    <p:sldId id="398" r:id="rId33"/>
    <p:sldId id="418" r:id="rId34"/>
    <p:sldId id="419" r:id="rId35"/>
    <p:sldId id="372" r:id="rId36"/>
    <p:sldId id="401" r:id="rId37"/>
    <p:sldId id="402" r:id="rId38"/>
    <p:sldId id="424" r:id="rId39"/>
    <p:sldId id="42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D1C"/>
    <a:srgbClr val="548BB7"/>
    <a:srgbClr val="3B698D"/>
    <a:srgbClr val="D1DAE6"/>
    <a:srgbClr val="E9EEF3"/>
    <a:srgbClr val="4F2270"/>
    <a:srgbClr val="6FA6BF"/>
    <a:srgbClr val="D863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741" autoAdjust="0"/>
  </p:normalViewPr>
  <p:slideViewPr>
    <p:cSldViewPr snapToGrid="0">
      <p:cViewPr varScale="1">
        <p:scale>
          <a:sx n="84" d="100"/>
          <a:sy n="84" d="100"/>
        </p:scale>
        <p:origin x="1614"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0DBF18-1CC6-4E1F-9A71-C6BACC78E86D}" type="doc">
      <dgm:prSet loTypeId="urn:microsoft.com/office/officeart/2008/layout/VerticalCurvedList" loCatId="list" qsTypeId="urn:microsoft.com/office/officeart/2005/8/quickstyle/simple1" qsCatId="simple" csTypeId="urn:microsoft.com/office/officeart/2005/8/colors/accent2_5" csCatId="accent2" phldr="1"/>
      <dgm:spPr/>
      <dgm:t>
        <a:bodyPr/>
        <a:lstStyle/>
        <a:p>
          <a:endParaRPr lang="en-US"/>
        </a:p>
      </dgm:t>
    </dgm:pt>
    <dgm:pt modelId="{4C803066-71BE-4C06-B8D2-CCC5362770E4}">
      <dgm:prSet phldrT="[Text]" custT="1"/>
      <dgm:spPr/>
      <dgm:t>
        <a:bodyPr anchor="ctr"/>
        <a:lstStyle/>
        <a:p>
          <a:r>
            <a:rPr lang="en-US" sz="1400" dirty="0" smtClean="0"/>
            <a:t>Development of standard operating procedures and assignment of function</a:t>
          </a:r>
          <a:endParaRPr lang="en-US" sz="1400" dirty="0"/>
        </a:p>
      </dgm:t>
    </dgm:pt>
    <dgm:pt modelId="{FFDE37AF-5A70-4586-B901-94D43C68207A}">
      <dgm:prSet phldrT="[Text]" custT="1"/>
      <dgm:spPr/>
      <dgm:t>
        <a:bodyPr anchor="ctr"/>
        <a:lstStyle/>
        <a:p>
          <a:r>
            <a:rPr lang="en-US" sz="1600" b="1" dirty="0" smtClean="0"/>
            <a:t>PMU Capacity of environmental and social management systems</a:t>
          </a:r>
          <a:endParaRPr lang="en-US" sz="1600" b="1" dirty="0"/>
        </a:p>
      </dgm:t>
    </dgm:pt>
    <dgm:pt modelId="{FC569E01-08DB-4022-A84D-1775E502C03C}" type="sibTrans" cxnId="{04B59831-926B-4735-B53B-C6E9A21DDAF0}">
      <dgm:prSet/>
      <dgm:spPr/>
      <dgm:t>
        <a:bodyPr/>
        <a:lstStyle/>
        <a:p>
          <a:endParaRPr lang="en-US"/>
        </a:p>
      </dgm:t>
    </dgm:pt>
    <dgm:pt modelId="{C348EAC9-744E-47E2-AC08-D2C97777E725}" type="parTrans" cxnId="{04B59831-926B-4735-B53B-C6E9A21DDAF0}">
      <dgm:prSet/>
      <dgm:spPr/>
      <dgm:t>
        <a:bodyPr/>
        <a:lstStyle/>
        <a:p>
          <a:endParaRPr lang="en-US"/>
        </a:p>
      </dgm:t>
    </dgm:pt>
    <dgm:pt modelId="{FAE6FB4A-A27A-400B-AE4A-0D4F037BF0F3}" type="sibTrans" cxnId="{E8A9D50D-D2F7-46FB-B26A-E0BE9213D569}">
      <dgm:prSet/>
      <dgm:spPr/>
      <dgm:t>
        <a:bodyPr/>
        <a:lstStyle/>
        <a:p>
          <a:endParaRPr lang="en-US"/>
        </a:p>
      </dgm:t>
    </dgm:pt>
    <dgm:pt modelId="{16E2BA6E-F2EE-4E33-8606-888430DA0ECD}" type="parTrans" cxnId="{E8A9D50D-D2F7-46FB-B26A-E0BE9213D569}">
      <dgm:prSet/>
      <dgm:spPr/>
      <dgm:t>
        <a:bodyPr/>
        <a:lstStyle/>
        <a:p>
          <a:endParaRPr lang="en-US"/>
        </a:p>
      </dgm:t>
    </dgm:pt>
    <dgm:pt modelId="{4242356A-05C3-4776-82B9-B9B70ECA223B}">
      <dgm:prSet phldrT="[Text]" custT="1"/>
      <dgm:spPr/>
      <dgm:t>
        <a:bodyPr anchor="ctr"/>
        <a:lstStyle/>
        <a:p>
          <a:r>
            <a:rPr lang="en-US" sz="1400" dirty="0" smtClean="0"/>
            <a:t>Develop guidelines and policies for improving safe environments</a:t>
          </a:r>
          <a:endParaRPr lang="en-US" sz="1400" dirty="0"/>
        </a:p>
      </dgm:t>
    </dgm:pt>
    <dgm:pt modelId="{BA0D3B60-39E5-476A-809B-C4DF15D70968}">
      <dgm:prSet phldrT="[Text]" custT="1"/>
      <dgm:spPr/>
      <dgm:t>
        <a:bodyPr anchor="ctr"/>
        <a:lstStyle/>
        <a:p>
          <a:r>
            <a:rPr lang="en-US" sz="1600" b="1" dirty="0" smtClean="0"/>
            <a:t>Develop Action Plan for Social Risk Management</a:t>
          </a:r>
          <a:endParaRPr lang="en-US" sz="1600" b="1" dirty="0"/>
        </a:p>
      </dgm:t>
    </dgm:pt>
    <dgm:pt modelId="{1D9FDAAC-14E3-4E22-9DE6-3891CAC9F6E0}" type="sibTrans" cxnId="{6A327E0C-C59D-4E1D-8956-A42441CED512}">
      <dgm:prSet/>
      <dgm:spPr/>
      <dgm:t>
        <a:bodyPr/>
        <a:lstStyle/>
        <a:p>
          <a:endParaRPr lang="en-US"/>
        </a:p>
      </dgm:t>
    </dgm:pt>
    <dgm:pt modelId="{794D1476-1E11-4436-B374-6B7EBF0CE296}" type="parTrans" cxnId="{6A327E0C-C59D-4E1D-8956-A42441CED512}">
      <dgm:prSet/>
      <dgm:spPr/>
      <dgm:t>
        <a:bodyPr/>
        <a:lstStyle/>
        <a:p>
          <a:endParaRPr lang="en-US"/>
        </a:p>
      </dgm:t>
    </dgm:pt>
    <dgm:pt modelId="{F1B800EA-BC60-471F-8F50-DB0B63C1BCE2}" type="sibTrans" cxnId="{2C88DDD9-68DE-4E93-A8C6-2665444D3128}">
      <dgm:prSet/>
      <dgm:spPr/>
      <dgm:t>
        <a:bodyPr/>
        <a:lstStyle/>
        <a:p>
          <a:endParaRPr lang="en-US"/>
        </a:p>
      </dgm:t>
    </dgm:pt>
    <dgm:pt modelId="{03C4BAC5-6EC1-4A82-B887-0D92F215950F}" type="parTrans" cxnId="{2C88DDD9-68DE-4E93-A8C6-2665444D3128}">
      <dgm:prSet/>
      <dgm:spPr/>
      <dgm:t>
        <a:bodyPr/>
        <a:lstStyle/>
        <a:p>
          <a:endParaRPr lang="en-US"/>
        </a:p>
      </dgm:t>
    </dgm:pt>
    <dgm:pt modelId="{502EDF86-A511-4F79-AC1D-FCD9BA23A957}">
      <dgm:prSet phldrT="[Text]" custT="1"/>
      <dgm:spPr/>
      <dgm:t>
        <a:bodyPr/>
        <a:lstStyle/>
        <a:p>
          <a:r>
            <a:rPr lang="en-US" sz="1600" b="1" dirty="0" smtClean="0"/>
            <a:t>Transparency on program rules, outreach, and communication activities in program activities:</a:t>
          </a:r>
          <a:endParaRPr lang="en-US" sz="1600" b="1" dirty="0"/>
        </a:p>
      </dgm:t>
    </dgm:pt>
    <dgm:pt modelId="{A88F63E7-330B-4D6C-9260-F75461E4F3FE}" type="sibTrans" cxnId="{DED1DA4B-AC10-4CA2-ADCE-ED6699C3782B}">
      <dgm:prSet/>
      <dgm:spPr/>
      <dgm:t>
        <a:bodyPr/>
        <a:lstStyle/>
        <a:p>
          <a:endParaRPr lang="en-US"/>
        </a:p>
      </dgm:t>
    </dgm:pt>
    <dgm:pt modelId="{0020D5A6-8121-4788-B8E8-53B359B91735}" type="parTrans" cxnId="{DED1DA4B-AC10-4CA2-ADCE-ED6699C3782B}">
      <dgm:prSet/>
      <dgm:spPr/>
      <dgm:t>
        <a:bodyPr/>
        <a:lstStyle/>
        <a:p>
          <a:endParaRPr lang="en-US"/>
        </a:p>
      </dgm:t>
    </dgm:pt>
    <dgm:pt modelId="{CB039677-EF87-4A7C-B6E8-337D2D375A3A}">
      <dgm:prSet phldrT="[Text]" custT="1"/>
      <dgm:spPr/>
      <dgm:t>
        <a:bodyPr anchor="ctr"/>
        <a:lstStyle/>
        <a:p>
          <a:r>
            <a:rPr lang="en-US" sz="1400" dirty="0" smtClean="0"/>
            <a:t>Strengthen existing channels and establishing complementary channels to address discrimination, bullying and </a:t>
          </a:r>
          <a:r>
            <a:rPr lang="en-US" sz="1400" dirty="0" err="1" smtClean="0"/>
            <a:t>harrassment</a:t>
          </a:r>
          <a:endParaRPr lang="en-US" sz="1400" dirty="0"/>
        </a:p>
      </dgm:t>
    </dgm:pt>
    <dgm:pt modelId="{011BDDC3-3847-487F-A712-57CA73655E46}">
      <dgm:prSet phldrT="[Text]" custT="1"/>
      <dgm:spPr/>
      <dgm:t>
        <a:bodyPr anchor="ctr"/>
        <a:lstStyle/>
        <a:p>
          <a:r>
            <a:rPr lang="en-US" sz="1600" b="1" dirty="0" smtClean="0"/>
            <a:t>Establish a Grievance Redressal System</a:t>
          </a:r>
          <a:endParaRPr lang="en-US" sz="1600" b="1" dirty="0"/>
        </a:p>
      </dgm:t>
    </dgm:pt>
    <dgm:pt modelId="{4365D5DB-E0F8-408D-A5DE-A1CFC8DE5E06}" type="sibTrans" cxnId="{424D0B70-BAD3-4D8E-A462-144CCE964FC4}">
      <dgm:prSet/>
      <dgm:spPr/>
      <dgm:t>
        <a:bodyPr/>
        <a:lstStyle/>
        <a:p>
          <a:endParaRPr lang="en-US"/>
        </a:p>
      </dgm:t>
    </dgm:pt>
    <dgm:pt modelId="{9AC34F41-4D7E-4CBE-9599-0301120FE681}" type="parTrans" cxnId="{424D0B70-BAD3-4D8E-A462-144CCE964FC4}">
      <dgm:prSet/>
      <dgm:spPr/>
      <dgm:t>
        <a:bodyPr/>
        <a:lstStyle/>
        <a:p>
          <a:endParaRPr lang="en-US"/>
        </a:p>
      </dgm:t>
    </dgm:pt>
    <dgm:pt modelId="{E0EDAD7B-B889-432D-BF3B-C831DBDA55A3}" type="sibTrans" cxnId="{254D53BE-4F52-4B7E-9E9B-CA3932671EAC}">
      <dgm:prSet/>
      <dgm:spPr/>
      <dgm:t>
        <a:bodyPr/>
        <a:lstStyle/>
        <a:p>
          <a:endParaRPr lang="en-US" sz="2000"/>
        </a:p>
      </dgm:t>
    </dgm:pt>
    <dgm:pt modelId="{6DCC4E91-807D-445D-A8BD-0DE0F61817D9}" type="parTrans" cxnId="{254D53BE-4F52-4B7E-9E9B-CA3932671EAC}">
      <dgm:prSet/>
      <dgm:spPr/>
      <dgm:t>
        <a:bodyPr/>
        <a:lstStyle/>
        <a:p>
          <a:endParaRPr lang="en-US"/>
        </a:p>
      </dgm:t>
    </dgm:pt>
    <dgm:pt modelId="{D1A19C18-B294-4F00-8A72-5C9F287F4524}">
      <dgm:prSet/>
      <dgm:spPr/>
      <dgm:t>
        <a:bodyPr/>
        <a:lstStyle/>
        <a:p>
          <a:r>
            <a:rPr lang="en-US" sz="1600" b="0" dirty="0" smtClean="0"/>
            <a:t>Systematic dissemination of information of program, services, rights, and grievance systems</a:t>
          </a:r>
          <a:endParaRPr lang="en-US" sz="1600" b="0" dirty="0"/>
        </a:p>
      </dgm:t>
    </dgm:pt>
    <dgm:pt modelId="{6C388F18-F0E0-483B-92B8-0C08A48B54CE}" type="parTrans" cxnId="{39B086A9-C365-4DD7-B61F-3A5199A88F35}">
      <dgm:prSet/>
      <dgm:spPr/>
    </dgm:pt>
    <dgm:pt modelId="{573A8133-572B-49DF-80E0-9D9DFEE0E9D2}" type="sibTrans" cxnId="{39B086A9-C365-4DD7-B61F-3A5199A88F35}">
      <dgm:prSet/>
      <dgm:spPr/>
    </dgm:pt>
    <dgm:pt modelId="{0242DB5C-D2BC-4AC6-B880-D830367E7DB1}" type="pres">
      <dgm:prSet presAssocID="{AC0DBF18-1CC6-4E1F-9A71-C6BACC78E86D}" presName="Name0" presStyleCnt="0">
        <dgm:presLayoutVars>
          <dgm:chMax val="7"/>
          <dgm:chPref val="7"/>
          <dgm:dir/>
        </dgm:presLayoutVars>
      </dgm:prSet>
      <dgm:spPr/>
      <dgm:t>
        <a:bodyPr/>
        <a:lstStyle/>
        <a:p>
          <a:endParaRPr lang="en-US"/>
        </a:p>
      </dgm:t>
    </dgm:pt>
    <dgm:pt modelId="{E473BF92-4545-4615-B92D-F972F79AA2D8}" type="pres">
      <dgm:prSet presAssocID="{AC0DBF18-1CC6-4E1F-9A71-C6BACC78E86D}" presName="Name1" presStyleCnt="0"/>
      <dgm:spPr/>
      <dgm:t>
        <a:bodyPr/>
        <a:lstStyle/>
        <a:p>
          <a:endParaRPr lang="en-US"/>
        </a:p>
      </dgm:t>
    </dgm:pt>
    <dgm:pt modelId="{C13D42AC-2FF7-4D23-8109-BC80348EAF4C}" type="pres">
      <dgm:prSet presAssocID="{AC0DBF18-1CC6-4E1F-9A71-C6BACC78E86D}" presName="cycle" presStyleCnt="0"/>
      <dgm:spPr/>
      <dgm:t>
        <a:bodyPr/>
        <a:lstStyle/>
        <a:p>
          <a:endParaRPr lang="en-US"/>
        </a:p>
      </dgm:t>
    </dgm:pt>
    <dgm:pt modelId="{8EDE38AF-6DE1-4367-BE5A-09D7AB2676AC}" type="pres">
      <dgm:prSet presAssocID="{AC0DBF18-1CC6-4E1F-9A71-C6BACC78E86D}" presName="srcNode" presStyleLbl="node1" presStyleIdx="0" presStyleCnt="4"/>
      <dgm:spPr/>
      <dgm:t>
        <a:bodyPr/>
        <a:lstStyle/>
        <a:p>
          <a:endParaRPr lang="en-US"/>
        </a:p>
      </dgm:t>
    </dgm:pt>
    <dgm:pt modelId="{3E81B909-4A90-445F-A609-BB9F68F02DB5}" type="pres">
      <dgm:prSet presAssocID="{AC0DBF18-1CC6-4E1F-9A71-C6BACC78E86D}" presName="conn" presStyleLbl="parChTrans1D2" presStyleIdx="0" presStyleCnt="1"/>
      <dgm:spPr/>
      <dgm:t>
        <a:bodyPr/>
        <a:lstStyle/>
        <a:p>
          <a:endParaRPr lang="en-US"/>
        </a:p>
      </dgm:t>
    </dgm:pt>
    <dgm:pt modelId="{B1F74FD3-C1CF-4E0F-B6F0-2EDDF13355CA}" type="pres">
      <dgm:prSet presAssocID="{AC0DBF18-1CC6-4E1F-9A71-C6BACC78E86D}" presName="extraNode" presStyleLbl="node1" presStyleIdx="0" presStyleCnt="4"/>
      <dgm:spPr/>
      <dgm:t>
        <a:bodyPr/>
        <a:lstStyle/>
        <a:p>
          <a:endParaRPr lang="en-US"/>
        </a:p>
      </dgm:t>
    </dgm:pt>
    <dgm:pt modelId="{969799AF-903F-49DE-AC1E-6BB5872F124A}" type="pres">
      <dgm:prSet presAssocID="{AC0DBF18-1CC6-4E1F-9A71-C6BACC78E86D}" presName="dstNode" presStyleLbl="node1" presStyleIdx="0" presStyleCnt="4"/>
      <dgm:spPr/>
      <dgm:t>
        <a:bodyPr/>
        <a:lstStyle/>
        <a:p>
          <a:endParaRPr lang="en-US"/>
        </a:p>
      </dgm:t>
    </dgm:pt>
    <dgm:pt modelId="{41CA5AAE-3825-4F58-BF1A-C24CC9128C4A}" type="pres">
      <dgm:prSet presAssocID="{011BDDC3-3847-487F-A712-57CA73655E46}" presName="text_1" presStyleLbl="node1" presStyleIdx="0" presStyleCnt="4" custScaleY="131950">
        <dgm:presLayoutVars>
          <dgm:bulletEnabled val="1"/>
        </dgm:presLayoutVars>
      </dgm:prSet>
      <dgm:spPr/>
      <dgm:t>
        <a:bodyPr/>
        <a:lstStyle/>
        <a:p>
          <a:endParaRPr lang="en-US"/>
        </a:p>
      </dgm:t>
    </dgm:pt>
    <dgm:pt modelId="{0E208305-7B1E-4C57-BA72-161D90297C0A}" type="pres">
      <dgm:prSet presAssocID="{011BDDC3-3847-487F-A712-57CA73655E46}" presName="accent_1" presStyleCnt="0"/>
      <dgm:spPr/>
      <dgm:t>
        <a:bodyPr/>
        <a:lstStyle/>
        <a:p>
          <a:endParaRPr lang="en-US"/>
        </a:p>
      </dgm:t>
    </dgm:pt>
    <dgm:pt modelId="{D060BF30-8E59-4C81-BFD0-A98CFFF556D6}" type="pres">
      <dgm:prSet presAssocID="{011BDDC3-3847-487F-A712-57CA73655E46}" presName="accentRepeatNode" presStyleLbl="solidFgAcc1" presStyleIdx="0" presStyleCnt="4"/>
      <dgm:spPr/>
      <dgm:t>
        <a:bodyPr/>
        <a:lstStyle/>
        <a:p>
          <a:endParaRPr lang="en-US"/>
        </a:p>
      </dgm:t>
    </dgm:pt>
    <dgm:pt modelId="{712DF4EE-FC29-448A-9AFE-C63283FB5BBD}" type="pres">
      <dgm:prSet presAssocID="{502EDF86-A511-4F79-AC1D-FCD9BA23A957}" presName="text_2" presStyleLbl="node1" presStyleIdx="1" presStyleCnt="4" custScaleY="131950">
        <dgm:presLayoutVars>
          <dgm:bulletEnabled val="1"/>
        </dgm:presLayoutVars>
      </dgm:prSet>
      <dgm:spPr/>
      <dgm:t>
        <a:bodyPr/>
        <a:lstStyle/>
        <a:p>
          <a:endParaRPr lang="en-US"/>
        </a:p>
      </dgm:t>
    </dgm:pt>
    <dgm:pt modelId="{0F1B003C-F21C-4879-BD7E-03B69469CDBC}" type="pres">
      <dgm:prSet presAssocID="{502EDF86-A511-4F79-AC1D-FCD9BA23A957}" presName="accent_2" presStyleCnt="0"/>
      <dgm:spPr/>
      <dgm:t>
        <a:bodyPr/>
        <a:lstStyle/>
        <a:p>
          <a:endParaRPr lang="en-US"/>
        </a:p>
      </dgm:t>
    </dgm:pt>
    <dgm:pt modelId="{F04D372A-E6E1-4312-AD9E-59666CC0549D}" type="pres">
      <dgm:prSet presAssocID="{502EDF86-A511-4F79-AC1D-FCD9BA23A957}" presName="accentRepeatNode" presStyleLbl="solidFgAcc1" presStyleIdx="1" presStyleCnt="4"/>
      <dgm:spPr/>
      <dgm:t>
        <a:bodyPr/>
        <a:lstStyle/>
        <a:p>
          <a:endParaRPr lang="en-US"/>
        </a:p>
      </dgm:t>
    </dgm:pt>
    <dgm:pt modelId="{46FCC296-0881-4B36-9E58-2B168188087B}" type="pres">
      <dgm:prSet presAssocID="{BA0D3B60-39E5-476A-809B-C4DF15D70968}" presName="text_3" presStyleLbl="node1" presStyleIdx="2" presStyleCnt="4" custScaleY="131950">
        <dgm:presLayoutVars>
          <dgm:bulletEnabled val="1"/>
        </dgm:presLayoutVars>
      </dgm:prSet>
      <dgm:spPr/>
      <dgm:t>
        <a:bodyPr/>
        <a:lstStyle/>
        <a:p>
          <a:endParaRPr lang="en-US"/>
        </a:p>
      </dgm:t>
    </dgm:pt>
    <dgm:pt modelId="{DB251406-87FF-41BB-A1CE-AE1857186EBC}" type="pres">
      <dgm:prSet presAssocID="{BA0D3B60-39E5-476A-809B-C4DF15D70968}" presName="accent_3" presStyleCnt="0"/>
      <dgm:spPr/>
      <dgm:t>
        <a:bodyPr/>
        <a:lstStyle/>
        <a:p>
          <a:endParaRPr lang="en-US"/>
        </a:p>
      </dgm:t>
    </dgm:pt>
    <dgm:pt modelId="{F9C3FE9B-778A-4F35-9B06-6B9804E91468}" type="pres">
      <dgm:prSet presAssocID="{BA0D3B60-39E5-476A-809B-C4DF15D70968}" presName="accentRepeatNode" presStyleLbl="solidFgAcc1" presStyleIdx="2" presStyleCnt="4"/>
      <dgm:spPr/>
      <dgm:t>
        <a:bodyPr/>
        <a:lstStyle/>
        <a:p>
          <a:endParaRPr lang="en-US"/>
        </a:p>
      </dgm:t>
    </dgm:pt>
    <dgm:pt modelId="{4A1D3AE4-7441-4262-8138-A19EDC65852C}" type="pres">
      <dgm:prSet presAssocID="{FFDE37AF-5A70-4586-B901-94D43C68207A}" presName="text_4" presStyleLbl="node1" presStyleIdx="3" presStyleCnt="4" custScaleY="153773">
        <dgm:presLayoutVars>
          <dgm:bulletEnabled val="1"/>
        </dgm:presLayoutVars>
      </dgm:prSet>
      <dgm:spPr/>
      <dgm:t>
        <a:bodyPr/>
        <a:lstStyle/>
        <a:p>
          <a:endParaRPr lang="en-US"/>
        </a:p>
      </dgm:t>
    </dgm:pt>
    <dgm:pt modelId="{458F66A9-6406-4403-A37A-1C7A49412E3F}" type="pres">
      <dgm:prSet presAssocID="{FFDE37AF-5A70-4586-B901-94D43C68207A}" presName="accent_4" presStyleCnt="0"/>
      <dgm:spPr/>
      <dgm:t>
        <a:bodyPr/>
        <a:lstStyle/>
        <a:p>
          <a:endParaRPr lang="en-US"/>
        </a:p>
      </dgm:t>
    </dgm:pt>
    <dgm:pt modelId="{3884A5F6-C821-4897-839A-B17FB2E78494}" type="pres">
      <dgm:prSet presAssocID="{FFDE37AF-5A70-4586-B901-94D43C68207A}" presName="accentRepeatNode" presStyleLbl="solidFgAcc1" presStyleIdx="3" presStyleCnt="4" custScaleX="111959" custScaleY="116849"/>
      <dgm:spPr/>
      <dgm:t>
        <a:bodyPr/>
        <a:lstStyle/>
        <a:p>
          <a:endParaRPr lang="en-US"/>
        </a:p>
      </dgm:t>
    </dgm:pt>
  </dgm:ptLst>
  <dgm:cxnLst>
    <dgm:cxn modelId="{6A7CB4C4-18F9-4C78-A897-CF11FED3EA2A}" type="presOf" srcId="{CB039677-EF87-4A7C-B6E8-337D2D375A3A}" destId="{41CA5AAE-3825-4F58-BF1A-C24CC9128C4A}" srcOrd="0" destOrd="1" presId="urn:microsoft.com/office/officeart/2008/layout/VerticalCurvedList"/>
    <dgm:cxn modelId="{CE70EE2D-F989-4038-906D-1B5E3590B5FF}" type="presOf" srcId="{D1A19C18-B294-4F00-8A72-5C9F287F4524}" destId="{712DF4EE-FC29-448A-9AFE-C63283FB5BBD}" srcOrd="0" destOrd="1" presId="urn:microsoft.com/office/officeart/2008/layout/VerticalCurvedList"/>
    <dgm:cxn modelId="{97ABEFE8-0729-45A6-8062-66FF4FD1227B}" type="presOf" srcId="{4242356A-05C3-4776-82B9-B9B70ECA223B}" destId="{46FCC296-0881-4B36-9E58-2B168188087B}" srcOrd="0" destOrd="1" presId="urn:microsoft.com/office/officeart/2008/layout/VerticalCurvedList"/>
    <dgm:cxn modelId="{04B59831-926B-4735-B53B-C6E9A21DDAF0}" srcId="{AC0DBF18-1CC6-4E1F-9A71-C6BACC78E86D}" destId="{FFDE37AF-5A70-4586-B901-94D43C68207A}" srcOrd="3" destOrd="0" parTransId="{C348EAC9-744E-47E2-AC08-D2C97777E725}" sibTransId="{FC569E01-08DB-4022-A84D-1775E502C03C}"/>
    <dgm:cxn modelId="{8B2410BE-07F0-4564-AF39-F2CAF9ACA60E}" type="presOf" srcId="{011BDDC3-3847-487F-A712-57CA73655E46}" destId="{41CA5AAE-3825-4F58-BF1A-C24CC9128C4A}" srcOrd="0" destOrd="0" presId="urn:microsoft.com/office/officeart/2008/layout/VerticalCurvedList"/>
    <dgm:cxn modelId="{F5E978C9-F83C-463F-95FA-E040878638F4}" type="presOf" srcId="{FFDE37AF-5A70-4586-B901-94D43C68207A}" destId="{4A1D3AE4-7441-4262-8138-A19EDC65852C}" srcOrd="0" destOrd="0" presId="urn:microsoft.com/office/officeart/2008/layout/VerticalCurvedList"/>
    <dgm:cxn modelId="{2C88DDD9-68DE-4E93-A8C6-2665444D3128}" srcId="{BA0D3B60-39E5-476A-809B-C4DF15D70968}" destId="{4242356A-05C3-4776-82B9-B9B70ECA223B}" srcOrd="0" destOrd="0" parTransId="{03C4BAC5-6EC1-4A82-B887-0D92F215950F}" sibTransId="{F1B800EA-BC60-471F-8F50-DB0B63C1BCE2}"/>
    <dgm:cxn modelId="{6A327E0C-C59D-4E1D-8956-A42441CED512}" srcId="{AC0DBF18-1CC6-4E1F-9A71-C6BACC78E86D}" destId="{BA0D3B60-39E5-476A-809B-C4DF15D70968}" srcOrd="2" destOrd="0" parTransId="{794D1476-1E11-4436-B374-6B7EBF0CE296}" sibTransId="{1D9FDAAC-14E3-4E22-9DE6-3891CAC9F6E0}"/>
    <dgm:cxn modelId="{5A4C1FED-D97B-4835-809F-C1D7775B29BB}" type="presOf" srcId="{AC0DBF18-1CC6-4E1F-9A71-C6BACC78E86D}" destId="{0242DB5C-D2BC-4AC6-B880-D830367E7DB1}" srcOrd="0" destOrd="0" presId="urn:microsoft.com/office/officeart/2008/layout/VerticalCurvedList"/>
    <dgm:cxn modelId="{39B086A9-C365-4DD7-B61F-3A5199A88F35}" srcId="{502EDF86-A511-4F79-AC1D-FCD9BA23A957}" destId="{D1A19C18-B294-4F00-8A72-5C9F287F4524}" srcOrd="0" destOrd="0" parTransId="{6C388F18-F0E0-483B-92B8-0C08A48B54CE}" sibTransId="{573A8133-572B-49DF-80E0-9D9DFEE0E9D2}"/>
    <dgm:cxn modelId="{D8F61EE9-FEDB-42C8-AE5D-25AFE075B2D1}" type="presOf" srcId="{E0EDAD7B-B889-432D-BF3B-C831DBDA55A3}" destId="{3E81B909-4A90-445F-A609-BB9F68F02DB5}" srcOrd="0" destOrd="0" presId="urn:microsoft.com/office/officeart/2008/layout/VerticalCurvedList"/>
    <dgm:cxn modelId="{DED1DA4B-AC10-4CA2-ADCE-ED6699C3782B}" srcId="{AC0DBF18-1CC6-4E1F-9A71-C6BACC78E86D}" destId="{502EDF86-A511-4F79-AC1D-FCD9BA23A957}" srcOrd="1" destOrd="0" parTransId="{0020D5A6-8121-4788-B8E8-53B359B91735}" sibTransId="{A88F63E7-330B-4D6C-9260-F75461E4F3FE}"/>
    <dgm:cxn modelId="{2ABB25FD-DD52-44EA-8FA5-E4D13807569F}" type="presOf" srcId="{BA0D3B60-39E5-476A-809B-C4DF15D70968}" destId="{46FCC296-0881-4B36-9E58-2B168188087B}" srcOrd="0" destOrd="0" presId="urn:microsoft.com/office/officeart/2008/layout/VerticalCurvedList"/>
    <dgm:cxn modelId="{053F9A57-59AE-48A7-B51D-6852F1840E16}" type="presOf" srcId="{502EDF86-A511-4F79-AC1D-FCD9BA23A957}" destId="{712DF4EE-FC29-448A-9AFE-C63283FB5BBD}" srcOrd="0" destOrd="0" presId="urn:microsoft.com/office/officeart/2008/layout/VerticalCurvedList"/>
    <dgm:cxn modelId="{254D53BE-4F52-4B7E-9E9B-CA3932671EAC}" srcId="{011BDDC3-3847-487F-A712-57CA73655E46}" destId="{CB039677-EF87-4A7C-B6E8-337D2D375A3A}" srcOrd="0" destOrd="0" parTransId="{6DCC4E91-807D-445D-A8BD-0DE0F61817D9}" sibTransId="{E0EDAD7B-B889-432D-BF3B-C831DBDA55A3}"/>
    <dgm:cxn modelId="{E8A9D50D-D2F7-46FB-B26A-E0BE9213D569}" srcId="{FFDE37AF-5A70-4586-B901-94D43C68207A}" destId="{4C803066-71BE-4C06-B8D2-CCC5362770E4}" srcOrd="0" destOrd="0" parTransId="{16E2BA6E-F2EE-4E33-8606-888430DA0ECD}" sibTransId="{FAE6FB4A-A27A-400B-AE4A-0D4F037BF0F3}"/>
    <dgm:cxn modelId="{8A2F15B7-CA5E-4D89-B67B-CE6E5F334D15}" type="presOf" srcId="{4C803066-71BE-4C06-B8D2-CCC5362770E4}" destId="{4A1D3AE4-7441-4262-8138-A19EDC65852C}" srcOrd="0" destOrd="1" presId="urn:microsoft.com/office/officeart/2008/layout/VerticalCurvedList"/>
    <dgm:cxn modelId="{424D0B70-BAD3-4D8E-A462-144CCE964FC4}" srcId="{AC0DBF18-1CC6-4E1F-9A71-C6BACC78E86D}" destId="{011BDDC3-3847-487F-A712-57CA73655E46}" srcOrd="0" destOrd="0" parTransId="{9AC34F41-4D7E-4CBE-9599-0301120FE681}" sibTransId="{4365D5DB-E0F8-408D-A5DE-A1CFC8DE5E06}"/>
    <dgm:cxn modelId="{7029D78A-C27A-4181-80CD-C734D26E7298}" type="presParOf" srcId="{0242DB5C-D2BC-4AC6-B880-D830367E7DB1}" destId="{E473BF92-4545-4615-B92D-F972F79AA2D8}" srcOrd="0" destOrd="0" presId="urn:microsoft.com/office/officeart/2008/layout/VerticalCurvedList"/>
    <dgm:cxn modelId="{5CF13429-9728-404F-A441-8E0C2E331131}" type="presParOf" srcId="{E473BF92-4545-4615-B92D-F972F79AA2D8}" destId="{C13D42AC-2FF7-4D23-8109-BC80348EAF4C}" srcOrd="0" destOrd="0" presId="urn:microsoft.com/office/officeart/2008/layout/VerticalCurvedList"/>
    <dgm:cxn modelId="{122C8D26-EDA9-4279-9114-46D8A98E582C}" type="presParOf" srcId="{C13D42AC-2FF7-4D23-8109-BC80348EAF4C}" destId="{8EDE38AF-6DE1-4367-BE5A-09D7AB2676AC}" srcOrd="0" destOrd="0" presId="urn:microsoft.com/office/officeart/2008/layout/VerticalCurvedList"/>
    <dgm:cxn modelId="{3178ED6F-C442-419E-A2B9-F5EB6BB5FBB9}" type="presParOf" srcId="{C13D42AC-2FF7-4D23-8109-BC80348EAF4C}" destId="{3E81B909-4A90-445F-A609-BB9F68F02DB5}" srcOrd="1" destOrd="0" presId="urn:microsoft.com/office/officeart/2008/layout/VerticalCurvedList"/>
    <dgm:cxn modelId="{1A225CDB-38B6-4B67-98B8-646B10732920}" type="presParOf" srcId="{C13D42AC-2FF7-4D23-8109-BC80348EAF4C}" destId="{B1F74FD3-C1CF-4E0F-B6F0-2EDDF13355CA}" srcOrd="2" destOrd="0" presId="urn:microsoft.com/office/officeart/2008/layout/VerticalCurvedList"/>
    <dgm:cxn modelId="{CAB231C0-5C39-4D14-851C-0F0B5274FBF4}" type="presParOf" srcId="{C13D42AC-2FF7-4D23-8109-BC80348EAF4C}" destId="{969799AF-903F-49DE-AC1E-6BB5872F124A}" srcOrd="3" destOrd="0" presId="urn:microsoft.com/office/officeart/2008/layout/VerticalCurvedList"/>
    <dgm:cxn modelId="{2B57D36C-E838-4045-BD05-E8B42F6F9BD9}" type="presParOf" srcId="{E473BF92-4545-4615-B92D-F972F79AA2D8}" destId="{41CA5AAE-3825-4F58-BF1A-C24CC9128C4A}" srcOrd="1" destOrd="0" presId="urn:microsoft.com/office/officeart/2008/layout/VerticalCurvedList"/>
    <dgm:cxn modelId="{05A31C67-9AF0-4531-BB9C-D7F47539304F}" type="presParOf" srcId="{E473BF92-4545-4615-B92D-F972F79AA2D8}" destId="{0E208305-7B1E-4C57-BA72-161D90297C0A}" srcOrd="2" destOrd="0" presId="urn:microsoft.com/office/officeart/2008/layout/VerticalCurvedList"/>
    <dgm:cxn modelId="{4C77A60F-C898-45A9-91D2-B42A2B9DED0F}" type="presParOf" srcId="{0E208305-7B1E-4C57-BA72-161D90297C0A}" destId="{D060BF30-8E59-4C81-BFD0-A98CFFF556D6}" srcOrd="0" destOrd="0" presId="urn:microsoft.com/office/officeart/2008/layout/VerticalCurvedList"/>
    <dgm:cxn modelId="{A03D4313-0CCA-4F71-90F3-E4A10D52DF93}" type="presParOf" srcId="{E473BF92-4545-4615-B92D-F972F79AA2D8}" destId="{712DF4EE-FC29-448A-9AFE-C63283FB5BBD}" srcOrd="3" destOrd="0" presId="urn:microsoft.com/office/officeart/2008/layout/VerticalCurvedList"/>
    <dgm:cxn modelId="{E1F0D66C-0BB2-4B9E-A63D-5A4AE491606B}" type="presParOf" srcId="{E473BF92-4545-4615-B92D-F972F79AA2D8}" destId="{0F1B003C-F21C-4879-BD7E-03B69469CDBC}" srcOrd="4" destOrd="0" presId="urn:microsoft.com/office/officeart/2008/layout/VerticalCurvedList"/>
    <dgm:cxn modelId="{685DD108-02CA-4BC0-B4C3-CDCA78D8E980}" type="presParOf" srcId="{0F1B003C-F21C-4879-BD7E-03B69469CDBC}" destId="{F04D372A-E6E1-4312-AD9E-59666CC0549D}" srcOrd="0" destOrd="0" presId="urn:microsoft.com/office/officeart/2008/layout/VerticalCurvedList"/>
    <dgm:cxn modelId="{4F3A9F54-BD3C-4031-A394-B53F06DAC072}" type="presParOf" srcId="{E473BF92-4545-4615-B92D-F972F79AA2D8}" destId="{46FCC296-0881-4B36-9E58-2B168188087B}" srcOrd="5" destOrd="0" presId="urn:microsoft.com/office/officeart/2008/layout/VerticalCurvedList"/>
    <dgm:cxn modelId="{31B6EFED-A679-4F49-8E77-E6688D9795C8}" type="presParOf" srcId="{E473BF92-4545-4615-B92D-F972F79AA2D8}" destId="{DB251406-87FF-41BB-A1CE-AE1857186EBC}" srcOrd="6" destOrd="0" presId="urn:microsoft.com/office/officeart/2008/layout/VerticalCurvedList"/>
    <dgm:cxn modelId="{72FF10F8-716B-413B-9F88-5D1BECAE1B43}" type="presParOf" srcId="{DB251406-87FF-41BB-A1CE-AE1857186EBC}" destId="{F9C3FE9B-778A-4F35-9B06-6B9804E91468}" srcOrd="0" destOrd="0" presId="urn:microsoft.com/office/officeart/2008/layout/VerticalCurvedList"/>
    <dgm:cxn modelId="{1E2D04C9-6128-4A70-8856-E8020B901E28}" type="presParOf" srcId="{E473BF92-4545-4615-B92D-F972F79AA2D8}" destId="{4A1D3AE4-7441-4262-8138-A19EDC65852C}" srcOrd="7" destOrd="0" presId="urn:microsoft.com/office/officeart/2008/layout/VerticalCurvedList"/>
    <dgm:cxn modelId="{817AE0DE-8C05-4428-BA2B-1FFBE31DA25B}" type="presParOf" srcId="{E473BF92-4545-4615-B92D-F972F79AA2D8}" destId="{458F66A9-6406-4403-A37A-1C7A49412E3F}" srcOrd="8" destOrd="0" presId="urn:microsoft.com/office/officeart/2008/layout/VerticalCurvedList"/>
    <dgm:cxn modelId="{E05BFFCB-7A3E-4BE9-B7E4-2F3224D5877A}" type="presParOf" srcId="{458F66A9-6406-4403-A37A-1C7A49412E3F}" destId="{3884A5F6-C821-4897-839A-B17FB2E7849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A762C0-D0C8-4A23-B789-AE1FB73A694F}" type="datetimeFigureOut">
              <a:rPr lang="en-US" smtClean="0"/>
              <a:pPr/>
              <a:t>5/5/2016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FEC5F-D4A2-463B-8972-991D661A36C0}" type="slidenum">
              <a:rPr lang="en-US" smtClean="0"/>
              <a:pPr/>
              <a:t>‹#›</a:t>
            </a:fld>
            <a:endParaRPr lang="en-US"/>
          </a:p>
        </p:txBody>
      </p:sp>
    </p:spTree>
    <p:extLst>
      <p:ext uri="{BB962C8B-B14F-4D97-AF65-F5344CB8AC3E}">
        <p14:creationId xmlns:p14="http://schemas.microsoft.com/office/powerpoint/2010/main" val="2087115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8875" y="692150"/>
            <a:ext cx="4616450" cy="34623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2B6E9D-2AC5-44A3-B3A4-DA3AF4D0A5B3}"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688741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229FEC5F-D4A2-463B-8972-991D661A36C0}" type="slidenum">
              <a:rPr lang="en-US" smtClean="0"/>
              <a:pPr/>
              <a:t>17</a:t>
            </a:fld>
            <a:endParaRPr lang="en-US"/>
          </a:p>
        </p:txBody>
      </p:sp>
    </p:spTree>
    <p:extLst>
      <p:ext uri="{BB962C8B-B14F-4D97-AF65-F5344CB8AC3E}">
        <p14:creationId xmlns:p14="http://schemas.microsoft.com/office/powerpoint/2010/main" val="1890447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29FEC5F-D4A2-463B-8972-991D661A36C0}" type="slidenum">
              <a:rPr lang="en-US" smtClean="0"/>
              <a:pPr/>
              <a:t>19</a:t>
            </a:fld>
            <a:endParaRPr lang="en-US"/>
          </a:p>
        </p:txBody>
      </p:sp>
    </p:spTree>
    <p:extLst>
      <p:ext uri="{BB962C8B-B14F-4D97-AF65-F5344CB8AC3E}">
        <p14:creationId xmlns:p14="http://schemas.microsoft.com/office/powerpoint/2010/main" val="2794938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29FEC5F-D4A2-463B-8972-991D661A36C0}" type="slidenum">
              <a:rPr lang="en-US" smtClean="0"/>
              <a:pPr/>
              <a:t>20</a:t>
            </a:fld>
            <a:endParaRPr lang="en-US"/>
          </a:p>
        </p:txBody>
      </p:sp>
    </p:spTree>
    <p:extLst>
      <p:ext uri="{BB962C8B-B14F-4D97-AF65-F5344CB8AC3E}">
        <p14:creationId xmlns:p14="http://schemas.microsoft.com/office/powerpoint/2010/main" val="1580399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29FEC5F-D4A2-463B-8972-991D661A36C0}" type="slidenum">
              <a:rPr lang="en-US" smtClean="0"/>
              <a:pPr/>
              <a:t>21</a:t>
            </a:fld>
            <a:endParaRPr lang="en-US"/>
          </a:p>
        </p:txBody>
      </p:sp>
    </p:spTree>
    <p:extLst>
      <p:ext uri="{BB962C8B-B14F-4D97-AF65-F5344CB8AC3E}">
        <p14:creationId xmlns:p14="http://schemas.microsoft.com/office/powerpoint/2010/main" val="3398240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22</a:t>
            </a:fld>
            <a:endParaRPr lang="en-US"/>
          </a:p>
        </p:txBody>
      </p:sp>
    </p:spTree>
    <p:extLst>
      <p:ext uri="{BB962C8B-B14F-4D97-AF65-F5344CB8AC3E}">
        <p14:creationId xmlns:p14="http://schemas.microsoft.com/office/powerpoint/2010/main" val="1805219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23</a:t>
            </a:fld>
            <a:endParaRPr lang="en-US"/>
          </a:p>
        </p:txBody>
      </p:sp>
    </p:spTree>
    <p:extLst>
      <p:ext uri="{BB962C8B-B14F-4D97-AF65-F5344CB8AC3E}">
        <p14:creationId xmlns:p14="http://schemas.microsoft.com/office/powerpoint/2010/main" val="4049564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24</a:t>
            </a:fld>
            <a:endParaRPr lang="en-US"/>
          </a:p>
        </p:txBody>
      </p:sp>
    </p:spTree>
    <p:extLst>
      <p:ext uri="{BB962C8B-B14F-4D97-AF65-F5344CB8AC3E}">
        <p14:creationId xmlns:p14="http://schemas.microsoft.com/office/powerpoint/2010/main" val="813092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27</a:t>
            </a:fld>
            <a:endParaRPr lang="en-US"/>
          </a:p>
        </p:txBody>
      </p:sp>
    </p:spTree>
    <p:extLst>
      <p:ext uri="{BB962C8B-B14F-4D97-AF65-F5344CB8AC3E}">
        <p14:creationId xmlns:p14="http://schemas.microsoft.com/office/powerpoint/2010/main" val="2371991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28</a:t>
            </a:fld>
            <a:endParaRPr lang="en-US"/>
          </a:p>
        </p:txBody>
      </p:sp>
    </p:spTree>
    <p:extLst>
      <p:ext uri="{BB962C8B-B14F-4D97-AF65-F5344CB8AC3E}">
        <p14:creationId xmlns:p14="http://schemas.microsoft.com/office/powerpoint/2010/main" val="4093175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29</a:t>
            </a:fld>
            <a:endParaRPr lang="en-US"/>
          </a:p>
        </p:txBody>
      </p:sp>
    </p:spTree>
    <p:extLst>
      <p:ext uri="{BB962C8B-B14F-4D97-AF65-F5344CB8AC3E}">
        <p14:creationId xmlns:p14="http://schemas.microsoft.com/office/powerpoint/2010/main" val="1843852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8</a:t>
            </a:fld>
            <a:endParaRPr lang="en-US"/>
          </a:p>
        </p:txBody>
      </p:sp>
    </p:spTree>
    <p:extLst>
      <p:ext uri="{BB962C8B-B14F-4D97-AF65-F5344CB8AC3E}">
        <p14:creationId xmlns:p14="http://schemas.microsoft.com/office/powerpoint/2010/main" val="22864217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30</a:t>
            </a:fld>
            <a:endParaRPr lang="en-US"/>
          </a:p>
        </p:txBody>
      </p:sp>
    </p:spTree>
    <p:extLst>
      <p:ext uri="{BB962C8B-B14F-4D97-AF65-F5344CB8AC3E}">
        <p14:creationId xmlns:p14="http://schemas.microsoft.com/office/powerpoint/2010/main" val="4174327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32</a:t>
            </a:fld>
            <a:endParaRPr lang="en-US"/>
          </a:p>
        </p:txBody>
      </p:sp>
    </p:spTree>
    <p:extLst>
      <p:ext uri="{BB962C8B-B14F-4D97-AF65-F5344CB8AC3E}">
        <p14:creationId xmlns:p14="http://schemas.microsoft.com/office/powerpoint/2010/main" val="27710906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33</a:t>
            </a:fld>
            <a:endParaRPr lang="en-US"/>
          </a:p>
        </p:txBody>
      </p:sp>
    </p:spTree>
    <p:extLst>
      <p:ext uri="{BB962C8B-B14F-4D97-AF65-F5344CB8AC3E}">
        <p14:creationId xmlns:p14="http://schemas.microsoft.com/office/powerpoint/2010/main" val="689609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34</a:t>
            </a:fld>
            <a:endParaRPr lang="en-US"/>
          </a:p>
        </p:txBody>
      </p:sp>
    </p:spTree>
    <p:extLst>
      <p:ext uri="{BB962C8B-B14F-4D97-AF65-F5344CB8AC3E}">
        <p14:creationId xmlns:p14="http://schemas.microsoft.com/office/powerpoint/2010/main" val="30877133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36</a:t>
            </a:fld>
            <a:endParaRPr lang="en-US"/>
          </a:p>
        </p:txBody>
      </p:sp>
    </p:spTree>
    <p:extLst>
      <p:ext uri="{BB962C8B-B14F-4D97-AF65-F5344CB8AC3E}">
        <p14:creationId xmlns:p14="http://schemas.microsoft.com/office/powerpoint/2010/main" val="2388330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The priority operations were selected based on (</a:t>
            </a:r>
            <a:r>
              <a:rPr lang="en-US" dirty="0" err="1"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i</a:t>
            </a:r>
            <a:r>
              <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rPr>
              <a:t>) the scale-up potential of the projects (ii) the potential impact on country systems for more sustainability; and (ii) the ability for a critical mass of beneficiaries to provide feedback throughout the implementation of the projects.</a:t>
            </a:r>
            <a:endParaRPr lang="en-US" dirty="0" smtClean="0"/>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37</a:t>
            </a:fld>
            <a:endParaRPr lang="en-US"/>
          </a:p>
        </p:txBody>
      </p:sp>
    </p:spTree>
    <p:extLst>
      <p:ext uri="{BB962C8B-B14F-4D97-AF65-F5344CB8AC3E}">
        <p14:creationId xmlns:p14="http://schemas.microsoft.com/office/powerpoint/2010/main" val="1755964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29FEC5F-D4A2-463B-8972-991D661A36C0}" type="slidenum">
              <a:rPr lang="en-US" smtClean="0"/>
              <a:pPr/>
              <a:t>9</a:t>
            </a:fld>
            <a:endParaRPr lang="en-US"/>
          </a:p>
        </p:txBody>
      </p:sp>
    </p:spTree>
    <p:extLst>
      <p:ext uri="{BB962C8B-B14F-4D97-AF65-F5344CB8AC3E}">
        <p14:creationId xmlns:p14="http://schemas.microsoft.com/office/powerpoint/2010/main" val="1626893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10</a:t>
            </a:fld>
            <a:endParaRPr lang="en-US"/>
          </a:p>
        </p:txBody>
      </p:sp>
    </p:spTree>
    <p:extLst>
      <p:ext uri="{BB962C8B-B14F-4D97-AF65-F5344CB8AC3E}">
        <p14:creationId xmlns:p14="http://schemas.microsoft.com/office/powerpoint/2010/main" val="1948639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29FEC5F-D4A2-463B-8972-991D661A36C0}" type="slidenum">
              <a:rPr lang="en-US" smtClean="0"/>
              <a:pPr/>
              <a:t>11</a:t>
            </a:fld>
            <a:endParaRPr lang="en-US"/>
          </a:p>
        </p:txBody>
      </p:sp>
    </p:spTree>
    <p:extLst>
      <p:ext uri="{BB962C8B-B14F-4D97-AF65-F5344CB8AC3E}">
        <p14:creationId xmlns:p14="http://schemas.microsoft.com/office/powerpoint/2010/main" val="2865305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29FEC5F-D4A2-463B-8972-991D661A36C0}" type="slidenum">
              <a:rPr lang="en-US" smtClean="0"/>
              <a:pPr/>
              <a:t>12</a:t>
            </a:fld>
            <a:endParaRPr lang="en-US"/>
          </a:p>
        </p:txBody>
      </p:sp>
    </p:spTree>
    <p:extLst>
      <p:ext uri="{BB962C8B-B14F-4D97-AF65-F5344CB8AC3E}">
        <p14:creationId xmlns:p14="http://schemas.microsoft.com/office/powerpoint/2010/main" val="302628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29FEC5F-D4A2-463B-8972-991D661A36C0}" type="slidenum">
              <a:rPr lang="en-US" smtClean="0"/>
              <a:pPr/>
              <a:t>13</a:t>
            </a:fld>
            <a:endParaRPr lang="en-US"/>
          </a:p>
        </p:txBody>
      </p:sp>
    </p:spTree>
    <p:extLst>
      <p:ext uri="{BB962C8B-B14F-4D97-AF65-F5344CB8AC3E}">
        <p14:creationId xmlns:p14="http://schemas.microsoft.com/office/powerpoint/2010/main" val="4077211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229FEC5F-D4A2-463B-8972-991D661A36C0}" type="slidenum">
              <a:rPr lang="en-US" smtClean="0"/>
              <a:pPr/>
              <a:t>14</a:t>
            </a:fld>
            <a:endParaRPr lang="en-US"/>
          </a:p>
        </p:txBody>
      </p:sp>
    </p:spTree>
    <p:extLst>
      <p:ext uri="{BB962C8B-B14F-4D97-AF65-F5344CB8AC3E}">
        <p14:creationId xmlns:p14="http://schemas.microsoft.com/office/powerpoint/2010/main" val="41470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00000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29FEC5F-D4A2-463B-8972-991D661A36C0}" type="slidenum">
              <a:rPr lang="en-US" smtClean="0"/>
              <a:pPr/>
              <a:t>15</a:t>
            </a:fld>
            <a:endParaRPr lang="en-US"/>
          </a:p>
        </p:txBody>
      </p:sp>
    </p:spTree>
    <p:extLst>
      <p:ext uri="{BB962C8B-B14F-4D97-AF65-F5344CB8AC3E}">
        <p14:creationId xmlns:p14="http://schemas.microsoft.com/office/powerpoint/2010/main" val="1322912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AFF93B7-F78D-4A53-AAE4-1C16D9DA6A00}" type="datetimeFigureOut">
              <a:rPr lang="en-US" smtClean="0"/>
              <a:pPr/>
              <a:t>5/5/2016</a:t>
            </a:fld>
            <a:endParaRPr lang="en-US" dirty="0"/>
          </a:p>
        </p:txBody>
      </p:sp>
      <p:sp>
        <p:nvSpPr>
          <p:cNvPr id="17" name="Footer Placeholder 16"/>
          <p:cNvSpPr>
            <a:spLocks noGrp="1"/>
          </p:cNvSpPr>
          <p:nvPr>
            <p:ph type="ftr" sz="quarter" idx="11"/>
          </p:nvPr>
        </p:nvSpPr>
        <p:spPr>
          <a:xfrm>
            <a:off x="2085393" y="236543"/>
            <a:ext cx="5867400" cy="365125"/>
          </a:xfrm>
        </p:spPr>
        <p:txBody>
          <a:bodyPr/>
          <a:lstStyle>
            <a:lvl1pPr algn="r">
              <a:defRPr>
                <a:solidFill>
                  <a:schemeClr val="tx2"/>
                </a:solidFill>
              </a:defRPr>
            </a:lvl1pPr>
          </a:lstStyle>
          <a:p>
            <a:endParaRPr lang="en-US" dirty="0">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AFC82D3-8EDF-4AD7-850D-366F3A843CD5}" type="slidenum">
              <a:rPr lang="en-US" smtClean="0">
                <a:solidFill>
                  <a:srgbClr val="EBDDC3"/>
                </a:solidFill>
              </a:rPr>
              <a:pPr/>
              <a:t>‹#›</a:t>
            </a:fld>
            <a:endParaRPr lang="en-US" dirty="0">
              <a:solidFill>
                <a:srgbClr val="EBDDC3"/>
              </a:solidFill>
            </a:endParaRPr>
          </a:p>
        </p:txBody>
      </p:sp>
    </p:spTree>
    <p:extLst>
      <p:ext uri="{BB962C8B-B14F-4D97-AF65-F5344CB8AC3E}">
        <p14:creationId xmlns:p14="http://schemas.microsoft.com/office/powerpoint/2010/main" val="34473962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A1C4C-CA61-4608-980E-4FB5594166E7}" type="datetimeFigureOut">
              <a:rPr lang="en-US" smtClean="0">
                <a:solidFill>
                  <a:srgbClr val="775F55"/>
                </a:solidFill>
              </a:rPr>
              <a:pPr/>
              <a:t>5/5/2016</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2AFCC5D2-B909-41DB-9610-030F35375838}" type="slidenum">
              <a:rPr lang="en-US" smtClean="0"/>
              <a:pPr/>
              <a:t>‹#›</a:t>
            </a:fld>
            <a:endParaRPr lang="en-US" dirty="0"/>
          </a:p>
        </p:txBody>
      </p:sp>
    </p:spTree>
    <p:extLst>
      <p:ext uri="{BB962C8B-B14F-4D97-AF65-F5344CB8AC3E}">
        <p14:creationId xmlns:p14="http://schemas.microsoft.com/office/powerpoint/2010/main" val="20507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5"/>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1"/>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7"/>
            <a:ext cx="2209800" cy="365125"/>
          </a:xfrm>
        </p:spPr>
        <p:txBody>
          <a:bodyPr/>
          <a:lstStyle/>
          <a:p>
            <a:fld id="{C93A1C4C-CA61-4608-980E-4FB5594166E7}" type="datetimeFigureOut">
              <a:rPr lang="en-US" smtClean="0">
                <a:solidFill>
                  <a:srgbClr val="775F55"/>
                </a:solidFill>
              </a:rPr>
              <a:pPr/>
              <a:t>5/5/2016</a:t>
            </a:fld>
            <a:endParaRPr lang="en-US" dirty="0">
              <a:solidFill>
                <a:srgbClr val="775F55"/>
              </a:solidFill>
            </a:endParaRPr>
          </a:p>
        </p:txBody>
      </p:sp>
      <p:sp>
        <p:nvSpPr>
          <p:cNvPr id="5" name="Footer Placeholder 4"/>
          <p:cNvSpPr>
            <a:spLocks noGrp="1"/>
          </p:cNvSpPr>
          <p:nvPr>
            <p:ph type="ftr" sz="quarter" idx="11"/>
          </p:nvPr>
        </p:nvSpPr>
        <p:spPr>
          <a:xfrm>
            <a:off x="457203" y="6248212"/>
            <a:ext cx="5573483" cy="365125"/>
          </a:xfrm>
        </p:spPr>
        <p:txBody>
          <a:bodyPr/>
          <a:lstStyle/>
          <a:p>
            <a:endParaRPr lang="en-US" dirty="0">
              <a:solidFill>
                <a:srgbClr val="775F55"/>
              </a:solidFill>
            </a:endParaRPr>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6142039"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6142039"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rot="5400000">
            <a:off x="5989639" y="144463"/>
            <a:ext cx="533400" cy="244476"/>
          </a:xfrm>
        </p:spPr>
        <p:txBody>
          <a:bodyPr/>
          <a:lstStyle/>
          <a:p>
            <a:fld id="{2AFCC5D2-B909-41DB-9610-030F35375838}" type="slidenum">
              <a:rPr lang="en-US" smtClean="0"/>
              <a:pPr/>
              <a:t>‹#›</a:t>
            </a:fld>
            <a:endParaRPr lang="en-US" dirty="0"/>
          </a:p>
        </p:txBody>
      </p:sp>
    </p:spTree>
    <p:extLst>
      <p:ext uri="{BB962C8B-B14F-4D97-AF65-F5344CB8AC3E}">
        <p14:creationId xmlns:p14="http://schemas.microsoft.com/office/powerpoint/2010/main" val="253179822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smtClean="0"/>
              <a:t>Operations Policy and Country Services</a:t>
            </a:r>
            <a:endParaRPr lang="en-US"/>
          </a:p>
        </p:txBody>
      </p:sp>
      <p:sp>
        <p:nvSpPr>
          <p:cNvPr id="7" name="Slide Number Placeholder 6"/>
          <p:cNvSpPr>
            <a:spLocks noGrp="1"/>
          </p:cNvSpPr>
          <p:nvPr>
            <p:ph type="sldNum" sz="quarter" idx="12"/>
          </p:nvPr>
        </p:nvSpPr>
        <p:spPr/>
        <p:txBody>
          <a:bodyPr/>
          <a:lstStyle/>
          <a:p>
            <a:fld id="{1CC825AC-6E99-4B45-9EFB-1A21A6CB78D0}" type="slidenum">
              <a:rPr lang="en-US" smtClean="0">
                <a:solidFill>
                  <a:srgbClr val="F07F09"/>
                </a:solidFill>
              </a:rPr>
              <a:pPr/>
              <a:t>‹#›</a:t>
            </a:fld>
            <a:endParaRPr lang="en-US">
              <a:solidFill>
                <a:srgbClr val="F07F09"/>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302" y="6161749"/>
            <a:ext cx="2048976" cy="608902"/>
          </a:xfrm>
          <a:prstGeom prst="rect">
            <a:avLst/>
          </a:prstGeom>
        </p:spPr>
      </p:pic>
      <p:sp>
        <p:nvSpPr>
          <p:cNvPr id="9" name="Title 8"/>
          <p:cNvSpPr>
            <a:spLocks noGrp="1"/>
          </p:cNvSpPr>
          <p:nvPr>
            <p:ph type="title"/>
          </p:nvPr>
        </p:nvSpPr>
        <p:spPr/>
        <p:txBody>
          <a:bodyPr/>
          <a:lstStyle>
            <a:lvl1pPr algn="ctr">
              <a:defRPr/>
            </a:lvl1pPr>
          </a:lstStyle>
          <a:p>
            <a:r>
              <a:rPr lang="en-US" dirty="0" smtClean="0"/>
              <a:t>Click to edit Master title style</a:t>
            </a:r>
            <a:endParaRPr lang="en-US" dirty="0"/>
          </a:p>
        </p:txBody>
      </p:sp>
    </p:spTree>
    <p:extLst>
      <p:ext uri="{BB962C8B-B14F-4D97-AF65-F5344CB8AC3E}">
        <p14:creationId xmlns:p14="http://schemas.microsoft.com/office/powerpoint/2010/main" val="507512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Operations Policy and Country Services</a:t>
            </a:r>
            <a:endParaRPr lang="en-US" dirty="0"/>
          </a:p>
        </p:txBody>
      </p:sp>
      <p:sp>
        <p:nvSpPr>
          <p:cNvPr id="4" name="Slide Number Placeholder 3"/>
          <p:cNvSpPr>
            <a:spLocks noGrp="1"/>
          </p:cNvSpPr>
          <p:nvPr>
            <p:ph type="sldNum" sz="quarter" idx="11"/>
          </p:nvPr>
        </p:nvSpPr>
        <p:spPr/>
        <p:txBody>
          <a:bodyPr/>
          <a:lstStyle/>
          <a:p>
            <a:fld id="{1CC825AC-6E99-4B45-9EFB-1A21A6CB78D0}" type="slidenum">
              <a:rPr lang="en-US" smtClean="0">
                <a:solidFill>
                  <a:srgbClr val="F07F09"/>
                </a:solidFill>
              </a:rPr>
              <a:pPr/>
              <a:t>‹#›</a:t>
            </a:fld>
            <a:endParaRPr lang="en-US" dirty="0">
              <a:solidFill>
                <a:srgbClr val="F07F09"/>
              </a:solidFill>
            </a:endParaRPr>
          </a:p>
        </p:txBody>
      </p:sp>
    </p:spTree>
    <p:extLst>
      <p:ext uri="{BB962C8B-B14F-4D97-AF65-F5344CB8AC3E}">
        <p14:creationId xmlns:p14="http://schemas.microsoft.com/office/powerpoint/2010/main" val="2930749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smtClean="0"/>
              <a:t>Operations Policy and Country Services</a:t>
            </a:r>
            <a:endParaRPr lang="en-US"/>
          </a:p>
        </p:txBody>
      </p:sp>
      <p:sp>
        <p:nvSpPr>
          <p:cNvPr id="7" name="Slide Number Placeholder 6"/>
          <p:cNvSpPr>
            <a:spLocks noGrp="1"/>
          </p:cNvSpPr>
          <p:nvPr>
            <p:ph type="sldNum" sz="quarter" idx="12"/>
          </p:nvPr>
        </p:nvSpPr>
        <p:spPr/>
        <p:txBody>
          <a:bodyPr/>
          <a:lstStyle/>
          <a:p>
            <a:fld id="{1CC825AC-6E99-4B45-9EFB-1A21A6CB78D0}" type="slidenum">
              <a:rPr lang="en-US" smtClean="0">
                <a:solidFill>
                  <a:srgbClr val="F07F09"/>
                </a:solidFill>
              </a:rPr>
              <a:pPr/>
              <a:t>‹#›</a:t>
            </a:fld>
            <a:endParaRPr lang="en-US">
              <a:solidFill>
                <a:srgbClr val="F07F09"/>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302" y="6161749"/>
            <a:ext cx="2048976" cy="608902"/>
          </a:xfrm>
          <a:prstGeom prst="rect">
            <a:avLst/>
          </a:prstGeom>
        </p:spPr>
      </p:pic>
      <p:sp>
        <p:nvSpPr>
          <p:cNvPr id="9" name="Title 8"/>
          <p:cNvSpPr>
            <a:spLocks noGrp="1"/>
          </p:cNvSpPr>
          <p:nvPr>
            <p:ph type="title"/>
          </p:nvPr>
        </p:nvSpPr>
        <p:spPr/>
        <p:txBody>
          <a:bodyPr/>
          <a:lstStyle>
            <a:lvl1pPr algn="ctr">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1710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Operations Policy and Country Services</a:t>
            </a:r>
            <a:endParaRPr lang="en-US" dirty="0"/>
          </a:p>
        </p:txBody>
      </p:sp>
      <p:sp>
        <p:nvSpPr>
          <p:cNvPr id="4" name="Slide Number Placeholder 3"/>
          <p:cNvSpPr>
            <a:spLocks noGrp="1"/>
          </p:cNvSpPr>
          <p:nvPr>
            <p:ph type="sldNum" sz="quarter" idx="11"/>
          </p:nvPr>
        </p:nvSpPr>
        <p:spPr/>
        <p:txBody>
          <a:bodyPr/>
          <a:lstStyle/>
          <a:p>
            <a:fld id="{1CC825AC-6E99-4B45-9EFB-1A21A6CB78D0}" type="slidenum">
              <a:rPr lang="en-US" smtClean="0">
                <a:solidFill>
                  <a:srgbClr val="F07F09"/>
                </a:solidFill>
              </a:rPr>
              <a:pPr/>
              <a:t>‹#›</a:t>
            </a:fld>
            <a:endParaRPr lang="en-US" dirty="0">
              <a:solidFill>
                <a:srgbClr val="F07F09"/>
              </a:solidFill>
            </a:endParaRPr>
          </a:p>
        </p:txBody>
      </p:sp>
    </p:spTree>
    <p:extLst>
      <p:ext uri="{BB962C8B-B14F-4D97-AF65-F5344CB8AC3E}">
        <p14:creationId xmlns:p14="http://schemas.microsoft.com/office/powerpoint/2010/main" val="3236487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93A1C4C-CA61-4608-980E-4FB5594166E7}" type="datetimeFigureOut">
              <a:rPr lang="en-US" smtClean="0">
                <a:solidFill>
                  <a:srgbClr val="775F55"/>
                </a:solidFill>
              </a:rPr>
              <a:pPr/>
              <a:t>5/5/2016</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AFCC5D2-B909-41DB-9610-030F35375838}"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0141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2" y="2743205"/>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93A1C4C-CA61-4608-980E-4FB5594166E7}" type="datetimeFigureOut">
              <a:rPr lang="en-US" smtClean="0">
                <a:solidFill>
                  <a:srgbClr val="775F55"/>
                </a:solidFill>
              </a:rPr>
              <a:pPr/>
              <a:t>5/5/2016</a:t>
            </a:fld>
            <a:endParaRPr lang="en-US" dirty="0">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AFCC5D2-B909-41DB-9610-030F35375838}"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solidFill>
                <a:srgbClr val="775F55"/>
              </a:solidFill>
            </a:endParaRPr>
          </a:p>
        </p:txBody>
      </p:sp>
    </p:spTree>
    <p:extLst>
      <p:ext uri="{BB962C8B-B14F-4D97-AF65-F5344CB8AC3E}">
        <p14:creationId xmlns:p14="http://schemas.microsoft.com/office/powerpoint/2010/main" val="246019240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93A1C4C-CA61-4608-980E-4FB5594166E7}" type="datetimeFigureOut">
              <a:rPr lang="en-US" smtClean="0">
                <a:solidFill>
                  <a:srgbClr val="775F55"/>
                </a:solidFill>
              </a:rPr>
              <a:pPr/>
              <a:t>5/5/2016</a:t>
            </a:fld>
            <a:endParaRPr lang="en-US" dirty="0">
              <a:solidFill>
                <a:srgbClr val="775F55"/>
              </a:solidFill>
            </a:endParaRPr>
          </a:p>
        </p:txBody>
      </p:sp>
      <p:sp>
        <p:nvSpPr>
          <p:cNvPr id="10" name="Slide Number Placeholder 9"/>
          <p:cNvSpPr>
            <a:spLocks noGrp="1"/>
          </p:cNvSpPr>
          <p:nvPr>
            <p:ph type="sldNum" sz="quarter" idx="16"/>
          </p:nvPr>
        </p:nvSpPr>
        <p:spPr/>
        <p:txBody>
          <a:bodyPr rtlCol="0"/>
          <a:lstStyle/>
          <a:p>
            <a:fld id="{2AFCC5D2-B909-41DB-9610-030F35375838}"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solidFill>
                <a:srgbClr val="775F55"/>
              </a:solidFill>
            </a:endParaRPr>
          </a:p>
        </p:txBody>
      </p:sp>
    </p:spTree>
    <p:extLst>
      <p:ext uri="{BB962C8B-B14F-4D97-AF65-F5344CB8AC3E}">
        <p14:creationId xmlns:p14="http://schemas.microsoft.com/office/powerpoint/2010/main" val="331481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1"/>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93A1C4C-CA61-4608-980E-4FB5594166E7}" type="datetimeFigureOut">
              <a:rPr lang="en-US" smtClean="0">
                <a:solidFill>
                  <a:srgbClr val="775F55"/>
                </a:solidFill>
              </a:rPr>
              <a:pPr/>
              <a:t>5/5/2016</a:t>
            </a:fld>
            <a:endParaRPr lang="en-US" dirty="0">
              <a:solidFill>
                <a:srgbClr val="775F55"/>
              </a:solidFill>
            </a:endParaRPr>
          </a:p>
        </p:txBody>
      </p:sp>
      <p:sp>
        <p:nvSpPr>
          <p:cNvPr id="12" name="Slide Number Placeholder 11"/>
          <p:cNvSpPr>
            <a:spLocks noGrp="1"/>
          </p:cNvSpPr>
          <p:nvPr>
            <p:ph type="sldNum" sz="quarter" idx="16"/>
          </p:nvPr>
        </p:nvSpPr>
        <p:spPr/>
        <p:txBody>
          <a:bodyPr rtlCol="0"/>
          <a:lstStyle/>
          <a:p>
            <a:fld id="{2AFCC5D2-B909-41DB-9610-030F35375838}"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35350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3A1C4C-CA61-4608-980E-4FB5594166E7}" type="datetimeFigureOut">
              <a:rPr lang="en-US" smtClean="0">
                <a:solidFill>
                  <a:srgbClr val="775F55"/>
                </a:solidFill>
              </a:rPr>
              <a:pPr/>
              <a:t>5/5/2016</a:t>
            </a:fld>
            <a:endParaRPr lang="en-US" dirty="0">
              <a:solidFill>
                <a:srgbClr val="775F55"/>
              </a:solidFill>
            </a:endParaRPr>
          </a:p>
        </p:txBody>
      </p:sp>
      <p:sp>
        <p:nvSpPr>
          <p:cNvPr id="4" name="Footer Placeholder 3"/>
          <p:cNvSpPr>
            <a:spLocks noGrp="1"/>
          </p:cNvSpPr>
          <p:nvPr>
            <p:ph type="ftr" sz="quarter" idx="11"/>
          </p:nvPr>
        </p:nvSpPr>
        <p:spPr/>
        <p:txBody>
          <a:bodyPr/>
          <a:lstStyle/>
          <a:p>
            <a:endParaRPr lang="en-US" dirty="0">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AFCC5D2-B909-41DB-9610-030F35375838}" type="slidenum">
              <a:rPr lang="en-US" smtClean="0"/>
              <a:pPr/>
              <a:t>‹#›</a:t>
            </a:fld>
            <a:endParaRPr lang="en-US" dirty="0"/>
          </a:p>
        </p:txBody>
      </p:sp>
    </p:spTree>
    <p:extLst>
      <p:ext uri="{BB962C8B-B14F-4D97-AF65-F5344CB8AC3E}">
        <p14:creationId xmlns:p14="http://schemas.microsoft.com/office/powerpoint/2010/main" val="1198059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A1C4C-CA61-4608-980E-4FB5594166E7}" type="datetimeFigureOut">
              <a:rPr lang="en-US" smtClean="0">
                <a:solidFill>
                  <a:srgbClr val="775F55"/>
                </a:solidFill>
              </a:rPr>
              <a:pPr/>
              <a:t>5/5/2016</a:t>
            </a:fld>
            <a:endParaRPr lang="en-US" dirty="0">
              <a:solidFill>
                <a:srgbClr val="775F55"/>
              </a:solidFill>
            </a:endParaRPr>
          </a:p>
        </p:txBody>
      </p:sp>
      <p:sp>
        <p:nvSpPr>
          <p:cNvPr id="3" name="Footer Placeholder 2"/>
          <p:cNvSpPr>
            <a:spLocks noGrp="1"/>
          </p:cNvSpPr>
          <p:nvPr>
            <p:ph type="ftr" sz="quarter" idx="11"/>
          </p:nvPr>
        </p:nvSpPr>
        <p:spPr/>
        <p:txBody>
          <a:bodyPr/>
          <a:lstStyle/>
          <a:p>
            <a:endParaRPr lang="en-US" dirty="0">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AFCC5D2-B909-41DB-9610-030F35375838}" type="slidenum">
              <a:rPr lang="en-US" smtClean="0">
                <a:solidFill>
                  <a:srgbClr val="775F55"/>
                </a:solidFill>
              </a:rPr>
              <a:pPr/>
              <a:t>‹#›</a:t>
            </a:fld>
            <a:endParaRPr lang="en-US" dirty="0">
              <a:solidFill>
                <a:srgbClr val="775F55"/>
              </a:solidFill>
            </a:endParaRPr>
          </a:p>
        </p:txBody>
      </p:sp>
    </p:spTree>
    <p:extLst>
      <p:ext uri="{BB962C8B-B14F-4D97-AF65-F5344CB8AC3E}">
        <p14:creationId xmlns:p14="http://schemas.microsoft.com/office/powerpoint/2010/main" val="147516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93A1C4C-CA61-4608-980E-4FB5594166E7}" type="datetimeFigureOut">
              <a:rPr lang="en-US" smtClean="0">
                <a:solidFill>
                  <a:srgbClr val="775F55"/>
                </a:solidFill>
              </a:rPr>
              <a:pPr/>
              <a:t>5/5/2016</a:t>
            </a:fld>
            <a:endParaRPr lang="en-US" dirty="0">
              <a:solidFill>
                <a:srgbClr val="775F55"/>
              </a:solidFill>
            </a:endParaRPr>
          </a:p>
        </p:txBody>
      </p:sp>
      <p:sp>
        <p:nvSpPr>
          <p:cNvPr id="6" name="Footer Placeholder 5"/>
          <p:cNvSpPr>
            <a:spLocks noGrp="1"/>
          </p:cNvSpPr>
          <p:nvPr>
            <p:ph type="ftr" sz="quarter" idx="11"/>
          </p:nvPr>
        </p:nvSpPr>
        <p:spPr/>
        <p:txBody>
          <a:bodyPr/>
          <a:lstStyle/>
          <a:p>
            <a:endParaRPr lang="en-US" dirty="0">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AFCC5D2-B909-41DB-9610-030F35375838}"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68079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2" name="Date Placeholder 11"/>
          <p:cNvSpPr>
            <a:spLocks noGrp="1"/>
          </p:cNvSpPr>
          <p:nvPr>
            <p:ph type="dt" sz="half" idx="10"/>
          </p:nvPr>
        </p:nvSpPr>
        <p:spPr>
          <a:xfrm>
            <a:off x="6248400" y="6248405"/>
            <a:ext cx="2667000" cy="365125"/>
          </a:xfrm>
        </p:spPr>
        <p:txBody>
          <a:bodyPr rtlCol="0"/>
          <a:lstStyle/>
          <a:p>
            <a:fld id="{C93A1C4C-CA61-4608-980E-4FB5594166E7}" type="datetimeFigureOut">
              <a:rPr lang="en-US" smtClean="0">
                <a:solidFill>
                  <a:srgbClr val="775F55"/>
                </a:solidFill>
              </a:rPr>
              <a:pPr/>
              <a:t>5/5/2016</a:t>
            </a:fld>
            <a:endParaRPr lang="en-US" dirty="0">
              <a:solidFill>
                <a:srgbClr val="775F55"/>
              </a:solidFill>
            </a:endParaRPr>
          </a:p>
        </p:txBody>
      </p:sp>
      <p:sp>
        <p:nvSpPr>
          <p:cNvPr id="13" name="Slide Number Placeholder 12"/>
          <p:cNvSpPr>
            <a:spLocks noGrp="1"/>
          </p:cNvSpPr>
          <p:nvPr>
            <p:ph type="sldNum" sz="quarter" idx="11"/>
          </p:nvPr>
        </p:nvSpPr>
        <p:spPr>
          <a:xfrm>
            <a:off x="0" y="4667250"/>
            <a:ext cx="1447800" cy="663578"/>
          </a:xfrm>
        </p:spPr>
        <p:txBody>
          <a:bodyPr rtlCol="0"/>
          <a:lstStyle>
            <a:lvl1pPr>
              <a:defRPr sz="2800"/>
            </a:lvl1pPr>
          </a:lstStyle>
          <a:p>
            <a:fld id="{2AFCC5D2-B909-41DB-9610-030F35375838}" type="slidenum">
              <a:rPr lang="en-US" smtClean="0"/>
              <a:pPr/>
              <a:t>‹#›</a:t>
            </a:fld>
            <a:endParaRPr lang="en-US" dirty="0"/>
          </a:p>
        </p:txBody>
      </p:sp>
      <p:sp>
        <p:nvSpPr>
          <p:cNvPr id="14" name="Footer Placeholder 13"/>
          <p:cNvSpPr>
            <a:spLocks noGrp="1"/>
          </p:cNvSpPr>
          <p:nvPr>
            <p:ph type="ftr" sz="quarter" idx="12"/>
          </p:nvPr>
        </p:nvSpPr>
        <p:spPr>
          <a:xfrm>
            <a:off x="1600200" y="6248211"/>
            <a:ext cx="4572000" cy="365125"/>
          </a:xfrm>
        </p:spPr>
        <p:txBody>
          <a:bodyPr rtlCol="0"/>
          <a:lstStyle/>
          <a:p>
            <a:endParaRPr lang="en-US" dirty="0">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extLst>
      <p:ext uri="{BB962C8B-B14F-4D97-AF65-F5344CB8AC3E}">
        <p14:creationId xmlns:p14="http://schemas.microsoft.com/office/powerpoint/2010/main" val="101853330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5"/>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93A1C4C-CA61-4608-980E-4FB5594166E7}" type="datetimeFigureOut">
              <a:rPr lang="en-US" smtClean="0">
                <a:solidFill>
                  <a:srgbClr val="775F55"/>
                </a:solidFill>
              </a:rPr>
              <a:pPr/>
              <a:t>5/5/2016</a:t>
            </a:fld>
            <a:endParaRPr lang="en-US" dirty="0">
              <a:solidFill>
                <a:srgbClr val="775F55"/>
              </a:solidFill>
            </a:endParaRPr>
          </a:p>
        </p:txBody>
      </p:sp>
      <p:sp>
        <p:nvSpPr>
          <p:cNvPr id="3" name="Footer Placeholder 2"/>
          <p:cNvSpPr>
            <a:spLocks noGrp="1"/>
          </p:cNvSpPr>
          <p:nvPr>
            <p:ph type="ftr" sz="quarter" idx="3"/>
          </p:nvPr>
        </p:nvSpPr>
        <p:spPr>
          <a:xfrm>
            <a:off x="609603" y="6248211"/>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Rectangle 8"/>
          <p:cNvSpPr/>
          <p:nvPr/>
        </p:nvSpPr>
        <p:spPr>
          <a:xfrm>
            <a:off x="590551" y="1280160"/>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0C94032-CD4C-4C25-B0C2-CEC720522D92}" type="slidenum">
              <a:rPr lang="en-US" smtClean="0"/>
              <a:pPr/>
              <a:t>‹#›</a:t>
            </a:fld>
            <a:endParaRPr lang="en-US" dirty="0"/>
          </a:p>
        </p:txBody>
      </p:sp>
    </p:spTree>
    <p:extLst>
      <p:ext uri="{BB962C8B-B14F-4D97-AF65-F5344CB8AC3E}">
        <p14:creationId xmlns:p14="http://schemas.microsoft.com/office/powerpoint/2010/main" val="2992587526"/>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37" r:id="rId12"/>
    <p:sldLayoutId id="2147483738" r:id="rId13"/>
    <p:sldLayoutId id="2147483724" r:id="rId14"/>
    <p:sldLayoutId id="2147483725" r:id="rId15"/>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32" indent="-320032"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64" indent="-274313" algn="l" rtl="0" eaLnBrk="1" latinLnBrk="0" hangingPunct="1">
        <a:spcBef>
          <a:spcPts val="551"/>
        </a:spcBef>
        <a:buClr>
          <a:schemeClr val="accent1"/>
        </a:buClr>
        <a:buSzPct val="70000"/>
        <a:buFont typeface="Wingdings 2"/>
        <a:buChar char=""/>
        <a:defRPr kumimoji="0" sz="2600" kern="1200">
          <a:solidFill>
            <a:schemeClr val="tx1"/>
          </a:solidFill>
          <a:latin typeface="+mn-lt"/>
          <a:ea typeface="+mn-ea"/>
          <a:cs typeface="+mn-cs"/>
        </a:defRPr>
      </a:lvl2pPr>
      <a:lvl3pPr marL="914377" indent="-228594"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66" indent="-228594"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54" indent="-228594"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67" indent="-228594"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81" indent="-228594"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94" indent="-228594"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07" indent="-228594"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32289" y="1482132"/>
            <a:ext cx="4019341" cy="4667459"/>
          </a:xfrm>
        </p:spPr>
        <p:txBody>
          <a:bodyPr anchor="t">
            <a:noAutofit/>
          </a:bodyPr>
          <a:lstStyle/>
          <a:p>
            <a:pPr algn="ctr"/>
            <a:r>
              <a:rPr lang="en-US" sz="3600" dirty="0" smtClean="0">
                <a:solidFill>
                  <a:schemeClr val="tx1"/>
                </a:solidFill>
              </a:rPr>
              <a:t>Lebanon RACE II: </a:t>
            </a:r>
            <a:br>
              <a:rPr lang="en-US" sz="3600" dirty="0" smtClean="0">
                <a:solidFill>
                  <a:schemeClr val="tx1"/>
                </a:solidFill>
              </a:rPr>
            </a:br>
            <a:r>
              <a:rPr lang="en-US" sz="3600" dirty="0" smtClean="0">
                <a:solidFill>
                  <a:schemeClr val="tx1"/>
                </a:solidFill>
              </a:rPr>
              <a:t>Environmental and Social Systems Assessment (ESSA) </a:t>
            </a:r>
            <a:r>
              <a:rPr lang="en-US" sz="3600" dirty="0">
                <a:solidFill>
                  <a:schemeClr val="tx1"/>
                </a:solidFill>
              </a:rPr>
              <a:t/>
            </a:r>
            <a:br>
              <a:rPr lang="en-US" sz="3600" dirty="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200" b="1" i="1" dirty="0" smtClean="0">
                <a:solidFill>
                  <a:schemeClr val="tx1"/>
                </a:solidFill>
              </a:rPr>
              <a:t>Consultation Workshop</a:t>
            </a:r>
            <a:r>
              <a:rPr lang="en-US" sz="3200" i="1" dirty="0" smtClean="0">
                <a:solidFill>
                  <a:schemeClr val="tx1"/>
                </a:solidFill>
              </a:rPr>
              <a:t/>
            </a:r>
            <a:br>
              <a:rPr lang="en-US" sz="3200" i="1" dirty="0" smtClean="0">
                <a:solidFill>
                  <a:schemeClr val="tx1"/>
                </a:solidFill>
              </a:rPr>
            </a:br>
            <a:r>
              <a:rPr lang="en-US" sz="3200" i="1" dirty="0">
                <a:solidFill>
                  <a:schemeClr val="tx1"/>
                </a:solidFill>
              </a:rPr>
              <a:t/>
            </a:r>
            <a:br>
              <a:rPr lang="en-US" sz="3200" i="1" dirty="0">
                <a:solidFill>
                  <a:schemeClr val="tx1"/>
                </a:solidFill>
              </a:rPr>
            </a:br>
            <a:r>
              <a:rPr lang="en-US" sz="2400" dirty="0" smtClean="0">
                <a:solidFill>
                  <a:schemeClr val="tx1"/>
                </a:solidFill>
              </a:rPr>
              <a:t>Beirut, April 21, 2016</a:t>
            </a:r>
            <a:r>
              <a:rPr lang="en-US" sz="3200" i="1" dirty="0" smtClean="0">
                <a:solidFill>
                  <a:schemeClr val="tx1"/>
                </a:solidFill>
              </a:rPr>
              <a:t/>
            </a:r>
            <a:br>
              <a:rPr lang="en-US" sz="3200" i="1" dirty="0" smtClean="0">
                <a:solidFill>
                  <a:schemeClr val="tx1"/>
                </a:solidFill>
              </a:rPr>
            </a:br>
            <a:r>
              <a:rPr lang="en-US" sz="3200" i="1" dirty="0">
                <a:solidFill>
                  <a:schemeClr val="tx1"/>
                </a:solidFill>
              </a:rPr>
              <a:t/>
            </a:r>
            <a:br>
              <a:rPr lang="en-US" sz="3200" i="1" dirty="0">
                <a:solidFill>
                  <a:schemeClr val="tx1"/>
                </a:solidFill>
              </a:rPr>
            </a:br>
            <a:r>
              <a:rPr lang="en-US" sz="3200" i="1" dirty="0" smtClean="0">
                <a:solidFill>
                  <a:schemeClr val="tx1"/>
                </a:solidFill>
              </a:rPr>
              <a:t/>
            </a:r>
            <a:br>
              <a:rPr lang="en-US" sz="3200" i="1" dirty="0" smtClean="0">
                <a:solidFill>
                  <a:schemeClr val="tx1"/>
                </a:solidFill>
              </a:rPr>
            </a:br>
            <a:endParaRPr lang="en-US" sz="3200" i="1" dirty="0">
              <a:solidFill>
                <a:schemeClr val="tx1"/>
              </a:solidFill>
            </a:endParaRPr>
          </a:p>
        </p:txBody>
      </p:sp>
      <p:grpSp>
        <p:nvGrpSpPr>
          <p:cNvPr id="4" name="Group 6"/>
          <p:cNvGrpSpPr>
            <a:grpSpLocks/>
          </p:cNvGrpSpPr>
          <p:nvPr/>
        </p:nvGrpSpPr>
        <p:grpSpPr bwMode="auto">
          <a:xfrm>
            <a:off x="0" y="26988"/>
            <a:ext cx="9144000" cy="1344612"/>
            <a:chOff x="-13" y="0"/>
            <a:chExt cx="8001026" cy="1001979"/>
          </a:xfrm>
        </p:grpSpPr>
        <p:pic>
          <p:nvPicPr>
            <p:cNvPr id="5" name="Picture 9" descr="Hirbawi-Textiles-once-emp-040.jpe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0"/>
              <a:ext cx="30480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0" descr="247.gi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 y="0"/>
              <a:ext cx="1371613"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11" descr="1116865643_4f8758bdb3.jpeg"/>
            <p:cNvPicPr>
              <a:picLocks noChangeAspect="1"/>
            </p:cNvPicPr>
            <p:nvPr/>
          </p:nvPicPr>
          <p:blipFill>
            <a:blip r:embed="rId5" cstate="print">
              <a:extLst>
                <a:ext uri="{28A0092B-C50C-407E-A947-70E740481C1C}">
                  <a14:useLocalDpi xmlns:a14="http://schemas.microsoft.com/office/drawing/2010/main" val="0"/>
                </a:ext>
              </a:extLst>
            </a:blip>
            <a:srcRect l="720"/>
            <a:stretch>
              <a:fillRect/>
            </a:stretch>
          </p:blipFill>
          <p:spPr bwMode="auto">
            <a:xfrm>
              <a:off x="1387328" y="0"/>
              <a:ext cx="2168672" cy="1001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12" descr="247.gif"/>
            <p:cNvPicPr>
              <a:picLocks noChangeAspect="1"/>
            </p:cNvPicPr>
            <p:nvPr/>
          </p:nvPicPr>
          <p:blipFill>
            <a:blip r:embed="rId4" cstate="print">
              <a:extLst>
                <a:ext uri="{28A0092B-C50C-407E-A947-70E740481C1C}">
                  <a14:useLocalDpi xmlns:a14="http://schemas.microsoft.com/office/drawing/2010/main" val="0"/>
                </a:ext>
              </a:extLst>
            </a:blip>
            <a:srcRect l="1057"/>
            <a:stretch>
              <a:fillRect/>
            </a:stretch>
          </p:blipFill>
          <p:spPr bwMode="auto">
            <a:xfrm>
              <a:off x="6643895" y="0"/>
              <a:ext cx="1357118"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val="1669868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pc="-100" dirty="0" smtClean="0">
                <a:solidFill>
                  <a:schemeClr val="accent6"/>
                </a:solidFill>
              </a:rPr>
              <a:t>Environmental Risks</a:t>
            </a:r>
            <a:endParaRPr lang="en-US" spc="-100" dirty="0">
              <a:solidFill>
                <a:schemeClr val="accent6"/>
              </a:solidFill>
            </a:endParaRPr>
          </a:p>
        </p:txBody>
      </p:sp>
      <p:sp>
        <p:nvSpPr>
          <p:cNvPr id="3" name="Content Placeholder 2"/>
          <p:cNvSpPr>
            <a:spLocks noGrp="1"/>
          </p:cNvSpPr>
          <p:nvPr>
            <p:ph sz="quarter" idx="1"/>
          </p:nvPr>
        </p:nvSpPr>
        <p:spPr>
          <a:xfrm>
            <a:off x="612648" y="1600200"/>
            <a:ext cx="8531352" cy="5257800"/>
          </a:xfrm>
        </p:spPr>
        <p:txBody>
          <a:bodyPr>
            <a:normAutofit lnSpcReduction="10000"/>
          </a:bodyPr>
          <a:lstStyle/>
          <a:p>
            <a:r>
              <a:rPr lang="en-US" dirty="0" smtClean="0"/>
              <a:t>Based on the scope and scale of projects, environmental impacts will be site-specific and temporary. </a:t>
            </a:r>
          </a:p>
          <a:p>
            <a:r>
              <a:rPr lang="en-US" dirty="0" smtClean="0"/>
              <a:t>Potential adverse environmental effects include air pollution from dust and emissions (heavy equipment, generators, etc.); nuisances such as noise; solid and liquid wastes from construction sites/worker campsites; soil erosion and possible traffic interruptions.</a:t>
            </a:r>
          </a:p>
          <a:p>
            <a:r>
              <a:rPr lang="en-US" dirty="0"/>
              <a:t>These can be prevented or mitigated with standard operational procedures and good construction management practices which will increase worker safety and reduce environmental pressures.</a:t>
            </a:r>
          </a:p>
          <a:p>
            <a:pPr marL="0" indent="0">
              <a:buNone/>
            </a:pPr>
            <a:endParaRPr lang="en-US" dirty="0" smtClean="0"/>
          </a:p>
          <a:p>
            <a:pPr marL="0" indent="0">
              <a:buNone/>
            </a:pPr>
            <a:endParaRPr lang="en-US" b="1" dirty="0"/>
          </a:p>
        </p:txBody>
      </p:sp>
    </p:spTree>
    <p:extLst>
      <p:ext uri="{BB962C8B-B14F-4D97-AF65-F5344CB8AC3E}">
        <p14:creationId xmlns:p14="http://schemas.microsoft.com/office/powerpoint/2010/main" val="1817061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pc="-100" dirty="0" smtClean="0">
                <a:solidFill>
                  <a:schemeClr val="accent6"/>
                </a:solidFill>
              </a:rPr>
              <a:t>Social Assessment</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869180"/>
          </a:xfrm>
        </p:spPr>
        <p:txBody>
          <a:bodyPr>
            <a:normAutofit fontScale="92500" lnSpcReduction="20000"/>
          </a:bodyPr>
          <a:lstStyle/>
          <a:p>
            <a:r>
              <a:rPr lang="en-US" dirty="0"/>
              <a:t>The social and political </a:t>
            </a:r>
            <a:r>
              <a:rPr lang="en-US" dirty="0" smtClean="0"/>
              <a:t>issues play an important role in the </a:t>
            </a:r>
            <a:r>
              <a:rPr lang="en-US" dirty="0"/>
              <a:t>education sector. </a:t>
            </a:r>
            <a:endParaRPr lang="en-US" dirty="0" smtClean="0"/>
          </a:p>
          <a:p>
            <a:pPr lvl="1"/>
            <a:r>
              <a:rPr lang="en-US" dirty="0" smtClean="0"/>
              <a:t>Several social groups make up society in Lebanon today </a:t>
            </a:r>
          </a:p>
          <a:p>
            <a:pPr lvl="2"/>
            <a:r>
              <a:rPr lang="en-US" dirty="0" smtClean="0"/>
              <a:t>Confession</a:t>
            </a:r>
          </a:p>
          <a:p>
            <a:pPr lvl="2"/>
            <a:r>
              <a:rPr lang="en-US" dirty="0" smtClean="0"/>
              <a:t>Geography</a:t>
            </a:r>
          </a:p>
          <a:p>
            <a:pPr lvl="2"/>
            <a:r>
              <a:rPr lang="en-US" dirty="0" smtClean="0"/>
              <a:t>Social class</a:t>
            </a:r>
          </a:p>
          <a:p>
            <a:pPr lvl="2"/>
            <a:r>
              <a:rPr lang="en-US" dirty="0" smtClean="0"/>
              <a:t>Political party</a:t>
            </a:r>
          </a:p>
          <a:p>
            <a:pPr lvl="2"/>
            <a:r>
              <a:rPr lang="en-US" dirty="0" smtClean="0"/>
              <a:t>Gender</a:t>
            </a:r>
          </a:p>
          <a:p>
            <a:pPr lvl="2"/>
            <a:r>
              <a:rPr lang="en-US" dirty="0" smtClean="0"/>
              <a:t>Youth</a:t>
            </a:r>
          </a:p>
          <a:p>
            <a:pPr lvl="2"/>
            <a:r>
              <a:rPr lang="en-US" dirty="0" smtClean="0"/>
              <a:t>Refugee/non-refugee</a:t>
            </a:r>
          </a:p>
          <a:p>
            <a:pPr lvl="1"/>
            <a:r>
              <a:rPr lang="en-US" dirty="0" smtClean="0"/>
              <a:t>Needs priorities and interests vary depending on the social group.</a:t>
            </a:r>
          </a:p>
          <a:p>
            <a:pPr lvl="1"/>
            <a:r>
              <a:rPr lang="en-US" dirty="0" smtClean="0"/>
              <a:t>Yet … social groups overlap, making priorities and interests complex to identify.</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1802085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pc="-100" dirty="0" smtClean="0">
                <a:solidFill>
                  <a:schemeClr val="accent6"/>
                </a:solidFill>
              </a:rPr>
              <a:t>Social Assessment: </a:t>
            </a:r>
            <a:r>
              <a:rPr lang="en-US" spc="-100" dirty="0">
                <a:solidFill>
                  <a:schemeClr val="accent6"/>
                </a:solidFill>
              </a:rPr>
              <a:t>G</a:t>
            </a:r>
            <a:r>
              <a:rPr lang="en-US" spc="-100" dirty="0" smtClean="0">
                <a:solidFill>
                  <a:schemeClr val="accent6"/>
                </a:solidFill>
              </a:rPr>
              <a:t>ender and Youth</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743450"/>
          </a:xfrm>
        </p:spPr>
        <p:txBody>
          <a:bodyPr>
            <a:normAutofit fontScale="85000" lnSpcReduction="20000"/>
          </a:bodyPr>
          <a:lstStyle/>
          <a:p>
            <a:r>
              <a:rPr lang="en-US" dirty="0" smtClean="0"/>
              <a:t>Gender equality: Lebanon </a:t>
            </a:r>
            <a:r>
              <a:rPr lang="en-US" dirty="0"/>
              <a:t>is </a:t>
            </a:r>
            <a:r>
              <a:rPr lang="en-US" dirty="0" smtClean="0"/>
              <a:t>8</a:t>
            </a:r>
            <a:r>
              <a:rPr lang="en-US" baseline="30000" dirty="0" smtClean="0"/>
              <a:t>th</a:t>
            </a:r>
            <a:r>
              <a:rPr lang="en-US" dirty="0" smtClean="0"/>
              <a:t> worst country in gender equality (134th </a:t>
            </a:r>
            <a:r>
              <a:rPr lang="en-US" dirty="0"/>
              <a:t>out of </a:t>
            </a:r>
            <a:r>
              <a:rPr lang="en-US" dirty="0" smtClean="0"/>
              <a:t>142).</a:t>
            </a:r>
          </a:p>
          <a:p>
            <a:pPr lvl="1"/>
            <a:r>
              <a:rPr lang="en-US" dirty="0"/>
              <a:t>P</a:t>
            </a:r>
            <a:r>
              <a:rPr lang="en-US" dirty="0" smtClean="0"/>
              <a:t>oor </a:t>
            </a:r>
            <a:r>
              <a:rPr lang="en-US" dirty="0"/>
              <a:t>performance </a:t>
            </a:r>
            <a:r>
              <a:rPr lang="en-US" dirty="0" smtClean="0"/>
              <a:t>in </a:t>
            </a:r>
            <a:r>
              <a:rPr lang="en-US" dirty="0"/>
              <a:t>terms of political empowerment (the Global Gender Gap Index measures the relative gaps between women and men across four key areas: health and survival, education attainment, economic participation, and political empowerment</a:t>
            </a:r>
            <a:r>
              <a:rPr lang="en-US" dirty="0" smtClean="0"/>
              <a:t>).</a:t>
            </a:r>
          </a:p>
          <a:p>
            <a:pPr lvl="1"/>
            <a:r>
              <a:rPr lang="en-US" dirty="0"/>
              <a:t>E</a:t>
            </a:r>
            <a:r>
              <a:rPr lang="en-US" dirty="0" smtClean="0"/>
              <a:t>conomic participation: </a:t>
            </a:r>
            <a:r>
              <a:rPr lang="en-US" dirty="0"/>
              <a:t>relatively low levels of female participation in the workforce (female to male ratio of </a:t>
            </a:r>
            <a:r>
              <a:rPr lang="en-US" dirty="0" smtClean="0"/>
              <a:t>0.34 - 133 </a:t>
            </a:r>
            <a:r>
              <a:rPr lang="en-US" dirty="0"/>
              <a:t>out of 142 </a:t>
            </a:r>
            <a:r>
              <a:rPr lang="en-US" dirty="0" smtClean="0"/>
              <a:t>countries</a:t>
            </a:r>
            <a:r>
              <a:rPr lang="en-US" dirty="0"/>
              <a:t>)</a:t>
            </a:r>
            <a:endParaRPr lang="en-US" dirty="0" smtClean="0"/>
          </a:p>
          <a:p>
            <a:r>
              <a:rPr lang="en-US" dirty="0" smtClean="0"/>
              <a:t>Youth </a:t>
            </a:r>
            <a:r>
              <a:rPr lang="en-US" dirty="0"/>
              <a:t>are </a:t>
            </a:r>
            <a:r>
              <a:rPr lang="en-US" dirty="0" smtClean="0"/>
              <a:t>particularly vulnerable:</a:t>
            </a:r>
          </a:p>
          <a:p>
            <a:pPr lvl="1"/>
            <a:r>
              <a:rPr lang="en-US" dirty="0" smtClean="0"/>
              <a:t> 34% </a:t>
            </a:r>
            <a:r>
              <a:rPr lang="en-US" dirty="0"/>
              <a:t>youth unemployment is among the highest in the </a:t>
            </a:r>
            <a:r>
              <a:rPr lang="en-US" dirty="0" smtClean="0"/>
              <a:t>region</a:t>
            </a:r>
          </a:p>
          <a:p>
            <a:pPr lvl="1"/>
            <a:r>
              <a:rPr lang="en-US" dirty="0" smtClean="0"/>
              <a:t>Mostly disengaged </a:t>
            </a:r>
            <a:r>
              <a:rPr lang="en-US" dirty="0"/>
              <a:t>from the political process and demotivated to impact any real change in </a:t>
            </a:r>
            <a:r>
              <a:rPr lang="en-US" dirty="0" smtClean="0"/>
              <a:t>Lebanon due to economic and political situation.</a:t>
            </a:r>
            <a:endParaRPr lang="en-US" dirty="0"/>
          </a:p>
        </p:txBody>
      </p:sp>
    </p:spTree>
    <p:extLst>
      <p:ext uri="{BB962C8B-B14F-4D97-AF65-F5344CB8AC3E}">
        <p14:creationId xmlns:p14="http://schemas.microsoft.com/office/powerpoint/2010/main" val="1580046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Social Assessment – Refugees and non-refugees</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743450"/>
          </a:xfrm>
          <a:ln>
            <a:solidFill>
              <a:srgbClr val="FFFF00"/>
            </a:solidFill>
          </a:ln>
        </p:spPr>
        <p:txBody>
          <a:bodyPr>
            <a:normAutofit fontScale="85000" lnSpcReduction="20000"/>
          </a:bodyPr>
          <a:lstStyle/>
          <a:p>
            <a:r>
              <a:rPr lang="en-US" dirty="0" smtClean="0"/>
              <a:t>Non-refugees</a:t>
            </a:r>
          </a:p>
          <a:p>
            <a:pPr lvl="1"/>
            <a:r>
              <a:rPr lang="en-US" dirty="0" smtClean="0"/>
              <a:t>Concerns about security and violence in schools</a:t>
            </a:r>
          </a:p>
          <a:p>
            <a:pPr lvl="1"/>
            <a:r>
              <a:rPr lang="en-US" dirty="0" smtClean="0"/>
              <a:t>Concerns about overcrowding</a:t>
            </a:r>
          </a:p>
          <a:p>
            <a:pPr lvl="1"/>
            <a:r>
              <a:rPr lang="en-US" dirty="0" smtClean="0"/>
              <a:t>Lower quality of education </a:t>
            </a:r>
          </a:p>
          <a:p>
            <a:r>
              <a:rPr lang="en-US" dirty="0" smtClean="0"/>
              <a:t>Refugees</a:t>
            </a:r>
          </a:p>
          <a:p>
            <a:pPr lvl="1"/>
            <a:r>
              <a:rPr lang="en-US" dirty="0"/>
              <a:t>Higher share of women and children among the refugee population, and higher share of people in psychological distress.  </a:t>
            </a:r>
          </a:p>
          <a:p>
            <a:pPr lvl="1"/>
            <a:r>
              <a:rPr lang="en-US" dirty="0"/>
              <a:t>Early signs of vulnerability and negative coping strategies (mobility, debt, asset selling, child labor, early marriage, begging, etc.) are prevalent among the Syrian population</a:t>
            </a:r>
          </a:p>
          <a:p>
            <a:pPr lvl="1"/>
            <a:r>
              <a:rPr lang="en-US" dirty="0"/>
              <a:t>When the Lebanese poverty rate is used, 9 out of 10 refugees are below the poverty line</a:t>
            </a:r>
          </a:p>
          <a:p>
            <a:pPr lvl="1"/>
            <a:r>
              <a:rPr lang="en-US" dirty="0"/>
              <a:t>Young people are more likely to resort to violence, including sexual violence, to criminal activities, or to substance </a:t>
            </a:r>
            <a:r>
              <a:rPr lang="en-US" dirty="0" smtClean="0"/>
              <a:t>abuse</a:t>
            </a:r>
          </a:p>
          <a:p>
            <a:pPr marL="365751" lvl="1" indent="0">
              <a:buNone/>
            </a:pPr>
            <a:endParaRPr lang="en-US" dirty="0"/>
          </a:p>
        </p:txBody>
      </p:sp>
    </p:spTree>
    <p:extLst>
      <p:ext uri="{BB962C8B-B14F-4D97-AF65-F5344CB8AC3E}">
        <p14:creationId xmlns:p14="http://schemas.microsoft.com/office/powerpoint/2010/main" val="52680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Social Assessment – Refugees and non-refugees</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743450"/>
          </a:xfrm>
        </p:spPr>
        <p:txBody>
          <a:bodyPr>
            <a:normAutofit/>
          </a:bodyPr>
          <a:lstStyle/>
          <a:p>
            <a:r>
              <a:rPr lang="en-US" sz="2200" dirty="0"/>
              <a:t>Syrian refugees also have specific vulnerabilities:</a:t>
            </a:r>
          </a:p>
          <a:p>
            <a:pPr lvl="1"/>
            <a:r>
              <a:rPr lang="en-US" sz="2100" dirty="0"/>
              <a:t>mostly come from poorer than average areas of Syria, as compared to the host population</a:t>
            </a:r>
          </a:p>
          <a:p>
            <a:pPr lvl="1"/>
            <a:r>
              <a:rPr lang="en-US" sz="2100" dirty="0"/>
              <a:t>Syrian refugees tend to have larger families </a:t>
            </a:r>
          </a:p>
          <a:p>
            <a:pPr lvl="1"/>
            <a:r>
              <a:rPr lang="en-US" sz="2100" dirty="0"/>
              <a:t>have lower than average education levels, and </a:t>
            </a:r>
          </a:p>
          <a:p>
            <a:pPr lvl="1"/>
            <a:r>
              <a:rPr lang="en-US" sz="2100" dirty="0"/>
              <a:t>have fewer assets</a:t>
            </a:r>
          </a:p>
          <a:p>
            <a:pPr lvl="1"/>
            <a:r>
              <a:rPr lang="en-US" sz="2100" dirty="0"/>
              <a:t>higher share of women and children among the refugee population</a:t>
            </a:r>
          </a:p>
          <a:p>
            <a:pPr lvl="1"/>
            <a:r>
              <a:rPr lang="en-US" sz="2100" dirty="0"/>
              <a:t>higher share of people in psychological distress</a:t>
            </a:r>
          </a:p>
          <a:p>
            <a:pPr lvl="1"/>
            <a:r>
              <a:rPr lang="en-US" sz="2100" dirty="0"/>
              <a:t>negative coping strategies (mobility, debt, asset selling, child labor, early marriage, begging, etc.) are prevalent among the Syrian population </a:t>
            </a:r>
          </a:p>
        </p:txBody>
      </p:sp>
    </p:spTree>
    <p:extLst>
      <p:ext uri="{BB962C8B-B14F-4D97-AF65-F5344CB8AC3E}">
        <p14:creationId xmlns:p14="http://schemas.microsoft.com/office/powerpoint/2010/main" val="1117411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Social Assessment: Impacts of the Syrian Crisis</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869180"/>
          </a:xfrm>
        </p:spPr>
        <p:txBody>
          <a:bodyPr>
            <a:normAutofit fontScale="92500"/>
          </a:bodyPr>
          <a:lstStyle/>
          <a:p>
            <a:r>
              <a:rPr lang="en-US" dirty="0"/>
              <a:t>Conflict has had a significant impact on Lebanese society since 1975 civil war </a:t>
            </a:r>
          </a:p>
          <a:p>
            <a:r>
              <a:rPr lang="en-US" dirty="0"/>
              <a:t>Syrian conflict further divides social groups within Lebanon, as now opposing Lebanese confessions support different sides in the Lebanese conflict</a:t>
            </a:r>
          </a:p>
          <a:p>
            <a:r>
              <a:rPr lang="en-US" dirty="0"/>
              <a:t>Deteriorating security environment </a:t>
            </a:r>
            <a:endParaRPr lang="en-US" dirty="0" smtClean="0"/>
          </a:p>
          <a:p>
            <a:r>
              <a:rPr lang="en-US" sz="3200" dirty="0"/>
              <a:t>Strained capacity of key infrastructures including, water, sanitation, electricity and solid waste management and municipal services, including in terms of </a:t>
            </a:r>
            <a:r>
              <a:rPr lang="en-US" sz="3200" b="1" i="1" dirty="0">
                <a:solidFill>
                  <a:schemeClr val="accent2"/>
                </a:solidFill>
              </a:rPr>
              <a:t>access</a:t>
            </a:r>
            <a:r>
              <a:rPr lang="en-US" sz="3200" dirty="0"/>
              <a:t>, </a:t>
            </a:r>
            <a:r>
              <a:rPr lang="en-US" sz="3200" b="1" i="1" dirty="0">
                <a:solidFill>
                  <a:schemeClr val="accent2"/>
                </a:solidFill>
              </a:rPr>
              <a:t>distribution</a:t>
            </a:r>
            <a:r>
              <a:rPr lang="en-US" sz="3200" dirty="0">
                <a:solidFill>
                  <a:schemeClr val="accent2"/>
                </a:solidFill>
              </a:rPr>
              <a:t> </a:t>
            </a:r>
            <a:r>
              <a:rPr lang="en-US" sz="3200" dirty="0"/>
              <a:t>and </a:t>
            </a:r>
            <a:r>
              <a:rPr lang="en-US" sz="3200" b="1" i="1" dirty="0">
                <a:solidFill>
                  <a:schemeClr val="accent2"/>
                </a:solidFill>
              </a:rPr>
              <a:t>quality</a:t>
            </a:r>
          </a:p>
          <a:p>
            <a:endParaRPr lang="en-US" dirty="0"/>
          </a:p>
          <a:p>
            <a:pPr marL="365751"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826504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Social Assessment : Education</a:t>
            </a:r>
            <a:endParaRPr lang="en-US" dirty="0"/>
          </a:p>
        </p:txBody>
      </p:sp>
      <p:sp>
        <p:nvSpPr>
          <p:cNvPr id="3" name="Content Placeholder 2"/>
          <p:cNvSpPr>
            <a:spLocks noGrp="1"/>
          </p:cNvSpPr>
          <p:nvPr>
            <p:ph sz="quarter" idx="1"/>
          </p:nvPr>
        </p:nvSpPr>
        <p:spPr>
          <a:xfrm>
            <a:off x="612648" y="1600200"/>
            <a:ext cx="8153400" cy="4994910"/>
          </a:xfrm>
        </p:spPr>
        <p:txBody>
          <a:bodyPr>
            <a:normAutofit fontScale="77500" lnSpcReduction="20000"/>
          </a:bodyPr>
          <a:lstStyle/>
          <a:p>
            <a:r>
              <a:rPr lang="en-US" dirty="0" smtClean="0"/>
              <a:t>Large </a:t>
            </a:r>
            <a:r>
              <a:rPr lang="en-US" dirty="0"/>
              <a:t>number of Syrian refugee children (1 out of ten people in Lebanon in a Syrian refugee child) has led to </a:t>
            </a:r>
            <a:r>
              <a:rPr lang="en-US" i="1" dirty="0">
                <a:solidFill>
                  <a:schemeClr val="accent2"/>
                </a:solidFill>
              </a:rPr>
              <a:t>overcrowding</a:t>
            </a:r>
            <a:r>
              <a:rPr lang="en-US" dirty="0">
                <a:solidFill>
                  <a:schemeClr val="accent2"/>
                </a:solidFill>
              </a:rPr>
              <a:t> </a:t>
            </a:r>
            <a:r>
              <a:rPr lang="en-US" dirty="0"/>
              <a:t>in some public schools and to </a:t>
            </a:r>
            <a:r>
              <a:rPr lang="en-US" i="1" dirty="0">
                <a:solidFill>
                  <a:schemeClr val="accent2"/>
                </a:solidFill>
              </a:rPr>
              <a:t>different curricula </a:t>
            </a:r>
            <a:r>
              <a:rPr lang="en-US" dirty="0"/>
              <a:t>used to accommodate the needs of Lebanese and Syrian </a:t>
            </a:r>
            <a:r>
              <a:rPr lang="en-US" dirty="0" smtClean="0"/>
              <a:t>children</a:t>
            </a:r>
          </a:p>
          <a:p>
            <a:r>
              <a:rPr lang="en-US" i="1" dirty="0">
                <a:solidFill>
                  <a:schemeClr val="accent2"/>
                </a:solidFill>
              </a:rPr>
              <a:t>Q</a:t>
            </a:r>
            <a:r>
              <a:rPr lang="en-US" i="1" dirty="0" smtClean="0">
                <a:solidFill>
                  <a:schemeClr val="accent2"/>
                </a:solidFill>
              </a:rPr>
              <a:t>uality </a:t>
            </a:r>
            <a:r>
              <a:rPr lang="en-US" i="1" dirty="0">
                <a:solidFill>
                  <a:schemeClr val="accent2"/>
                </a:solidFill>
              </a:rPr>
              <a:t>of learning </a:t>
            </a:r>
            <a:r>
              <a:rPr lang="en-US" dirty="0"/>
              <a:t>for all children has </a:t>
            </a:r>
            <a:r>
              <a:rPr lang="en-US" dirty="0" smtClean="0"/>
              <a:t>been negatively affected</a:t>
            </a:r>
          </a:p>
          <a:p>
            <a:r>
              <a:rPr lang="en-US" i="1" dirty="0" smtClean="0">
                <a:solidFill>
                  <a:schemeClr val="accent2"/>
                </a:solidFill>
              </a:rPr>
              <a:t>Bullying</a:t>
            </a:r>
            <a:r>
              <a:rPr lang="en-US" dirty="0" smtClean="0">
                <a:solidFill>
                  <a:schemeClr val="accent2"/>
                </a:solidFill>
              </a:rPr>
              <a:t> </a:t>
            </a:r>
            <a:r>
              <a:rPr lang="en-US" dirty="0" smtClean="0"/>
              <a:t>occurs when refugees </a:t>
            </a:r>
            <a:r>
              <a:rPr lang="en-US" dirty="0"/>
              <a:t>attend the morning shift, or when non-refugee students attend the ‘second </a:t>
            </a:r>
            <a:r>
              <a:rPr lang="en-US" dirty="0" smtClean="0"/>
              <a:t>shift </a:t>
            </a:r>
          </a:p>
          <a:p>
            <a:pPr lvl="1"/>
            <a:r>
              <a:rPr lang="en-US" dirty="0"/>
              <a:t>F</a:t>
            </a:r>
            <a:r>
              <a:rPr lang="en-US" dirty="0" smtClean="0"/>
              <a:t>ear </a:t>
            </a:r>
            <a:r>
              <a:rPr lang="en-US" dirty="0"/>
              <a:t>of violence and </a:t>
            </a:r>
            <a:r>
              <a:rPr lang="en-US" dirty="0" smtClean="0"/>
              <a:t>social acceptance challenges</a:t>
            </a:r>
          </a:p>
          <a:p>
            <a:r>
              <a:rPr lang="en-US" dirty="0" smtClean="0"/>
              <a:t>Road blocks to attend school:</a:t>
            </a:r>
          </a:p>
          <a:p>
            <a:pPr lvl="1"/>
            <a:r>
              <a:rPr lang="en-US" dirty="0" smtClean="0"/>
              <a:t>Registration permits </a:t>
            </a:r>
            <a:endParaRPr lang="en-US" dirty="0"/>
          </a:p>
          <a:p>
            <a:pPr lvl="1"/>
            <a:r>
              <a:rPr lang="en-US" dirty="0"/>
              <a:t>R</a:t>
            </a:r>
            <a:r>
              <a:rPr lang="en-US" dirty="0" smtClean="0"/>
              <a:t>esidence permits</a:t>
            </a:r>
          </a:p>
          <a:p>
            <a:pPr lvl="1"/>
            <a:r>
              <a:rPr lang="en-US" dirty="0" smtClean="0"/>
              <a:t>Safe transportation</a:t>
            </a:r>
          </a:p>
          <a:p>
            <a:pPr lvl="1"/>
            <a:r>
              <a:rPr lang="en-US" dirty="0"/>
              <a:t>Education levels are correlated with having better jobs, although constraints and a lack of ‘connections’ may inhibit labor mobility and job </a:t>
            </a:r>
            <a:r>
              <a:rPr lang="en-US" dirty="0" smtClean="0"/>
              <a:t>access</a:t>
            </a:r>
          </a:p>
        </p:txBody>
      </p:sp>
    </p:spTree>
    <p:extLst>
      <p:ext uri="{BB962C8B-B14F-4D97-AF65-F5344CB8AC3E}">
        <p14:creationId xmlns:p14="http://schemas.microsoft.com/office/powerpoint/2010/main" val="36427713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Social Risks / Social benefits</a:t>
            </a:r>
            <a:endParaRPr lang="en-US" dirty="0"/>
          </a:p>
        </p:txBody>
      </p:sp>
      <p:sp>
        <p:nvSpPr>
          <p:cNvPr id="3" name="Content Placeholder 2"/>
          <p:cNvSpPr>
            <a:spLocks noGrp="1"/>
          </p:cNvSpPr>
          <p:nvPr>
            <p:ph sz="quarter" idx="1"/>
          </p:nvPr>
        </p:nvSpPr>
        <p:spPr>
          <a:xfrm>
            <a:off x="612648" y="1600200"/>
            <a:ext cx="8153400" cy="4994910"/>
          </a:xfrm>
        </p:spPr>
        <p:txBody>
          <a:bodyPr>
            <a:normAutofit fontScale="85000" lnSpcReduction="10000"/>
          </a:bodyPr>
          <a:lstStyle/>
          <a:p>
            <a:r>
              <a:rPr lang="en-US" dirty="0" smtClean="0"/>
              <a:t>The social impacts of the program will depend on the mechanisms and processes of implementation, including measures for transparency and citizen engagement. Impacts include:</a:t>
            </a:r>
          </a:p>
          <a:p>
            <a:pPr lvl="1"/>
            <a:r>
              <a:rPr lang="en-US" dirty="0" smtClean="0"/>
              <a:t>Impacts on the </a:t>
            </a:r>
            <a:r>
              <a:rPr lang="en-US" dirty="0"/>
              <a:t>trust between citizens and the </a:t>
            </a:r>
            <a:r>
              <a:rPr lang="en-US" dirty="0" smtClean="0"/>
              <a:t>state</a:t>
            </a:r>
          </a:p>
          <a:p>
            <a:pPr lvl="1"/>
            <a:r>
              <a:rPr lang="en-US" dirty="0" smtClean="0"/>
              <a:t>Impacts on relationship between host and refugee communities. </a:t>
            </a:r>
          </a:p>
          <a:p>
            <a:pPr lvl="1"/>
            <a:r>
              <a:rPr lang="en-US" dirty="0" smtClean="0"/>
              <a:t>Impacts on patronage networks</a:t>
            </a:r>
            <a:endParaRPr lang="en-US" dirty="0"/>
          </a:p>
          <a:p>
            <a:pPr lvl="1"/>
            <a:r>
              <a:rPr lang="en-US" dirty="0" smtClean="0"/>
              <a:t>Impacts on levels </a:t>
            </a:r>
            <a:r>
              <a:rPr lang="en-US" dirty="0"/>
              <a:t>of exclusion among certain groups</a:t>
            </a:r>
            <a:r>
              <a:rPr lang="en-US" dirty="0" smtClean="0"/>
              <a:t>.</a:t>
            </a:r>
          </a:p>
          <a:p>
            <a:r>
              <a:rPr lang="en-US" dirty="0" smtClean="0"/>
              <a:t>Impacts will depend on:</a:t>
            </a:r>
          </a:p>
          <a:p>
            <a:pPr lvl="1"/>
            <a:r>
              <a:rPr lang="en-US" dirty="0" smtClean="0"/>
              <a:t>Targeting</a:t>
            </a:r>
          </a:p>
          <a:p>
            <a:pPr lvl="1"/>
            <a:r>
              <a:rPr lang="en-US" dirty="0" smtClean="0"/>
              <a:t>Transparency</a:t>
            </a:r>
          </a:p>
          <a:p>
            <a:pPr lvl="1"/>
            <a:r>
              <a:rPr lang="en-US" dirty="0" smtClean="0"/>
              <a:t>Effectiveness</a:t>
            </a:r>
          </a:p>
          <a:p>
            <a:pPr lvl="1"/>
            <a:r>
              <a:rPr lang="en-US" dirty="0" smtClean="0"/>
              <a:t>Specific activities supported</a:t>
            </a:r>
            <a:endParaRPr lang="en-US" dirty="0"/>
          </a:p>
          <a:p>
            <a:endParaRPr lang="en-US" dirty="0" smtClean="0"/>
          </a:p>
          <a:p>
            <a:endParaRPr lang="en-US" dirty="0"/>
          </a:p>
        </p:txBody>
      </p:sp>
    </p:spTree>
    <p:extLst>
      <p:ext uri="{BB962C8B-B14F-4D97-AF65-F5344CB8AC3E}">
        <p14:creationId xmlns:p14="http://schemas.microsoft.com/office/powerpoint/2010/main" val="18761548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Risks: land acquisition</a:t>
            </a:r>
            <a:endParaRPr lang="en-US" dirty="0"/>
          </a:p>
        </p:txBody>
      </p:sp>
      <p:sp>
        <p:nvSpPr>
          <p:cNvPr id="3" name="Content Placeholder 2"/>
          <p:cNvSpPr>
            <a:spLocks noGrp="1"/>
          </p:cNvSpPr>
          <p:nvPr>
            <p:ph sz="quarter" idx="1"/>
          </p:nvPr>
        </p:nvSpPr>
        <p:spPr/>
        <p:txBody>
          <a:bodyPr/>
          <a:lstStyle/>
          <a:p>
            <a:r>
              <a:rPr lang="en-US" dirty="0" smtClean="0"/>
              <a:t>Infrastructure support may require </a:t>
            </a:r>
            <a:r>
              <a:rPr lang="en-US" dirty="0"/>
              <a:t>land acquisition or the change in usage of land and </a:t>
            </a:r>
            <a:r>
              <a:rPr lang="en-US" dirty="0" smtClean="0"/>
              <a:t>property for the construction of schools</a:t>
            </a:r>
          </a:p>
          <a:p>
            <a:r>
              <a:rPr lang="en-US" dirty="0" smtClean="0"/>
              <a:t>This may </a:t>
            </a:r>
            <a:r>
              <a:rPr lang="en-US" dirty="0"/>
              <a:t>affects people who will lose their productive assets or income sources due to involuntary </a:t>
            </a:r>
            <a:r>
              <a:rPr lang="en-US" dirty="0" smtClean="0"/>
              <a:t>resettlement</a:t>
            </a:r>
          </a:p>
          <a:p>
            <a:r>
              <a:rPr lang="en-US" dirty="0" smtClean="0"/>
              <a:t>No resettlement will be permitted under the program </a:t>
            </a:r>
            <a:endParaRPr lang="en-US" dirty="0"/>
          </a:p>
        </p:txBody>
      </p:sp>
    </p:spTree>
    <p:extLst>
      <p:ext uri="{BB962C8B-B14F-4D97-AF65-F5344CB8AC3E}">
        <p14:creationId xmlns:p14="http://schemas.microsoft.com/office/powerpoint/2010/main" val="23851498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pc="-100" dirty="0" smtClean="0">
                <a:solidFill>
                  <a:schemeClr val="accent6"/>
                </a:solidFill>
              </a:rPr>
              <a:t>Environmental Benefits</a:t>
            </a:r>
            <a:endParaRPr lang="en-US" spc="-100" dirty="0">
              <a:solidFill>
                <a:schemeClr val="accent6"/>
              </a:solidFill>
            </a:endParaRPr>
          </a:p>
        </p:txBody>
      </p:sp>
      <p:sp>
        <p:nvSpPr>
          <p:cNvPr id="3" name="Content Placeholder 2"/>
          <p:cNvSpPr>
            <a:spLocks noGrp="1"/>
          </p:cNvSpPr>
          <p:nvPr>
            <p:ph sz="quarter" idx="1"/>
          </p:nvPr>
        </p:nvSpPr>
        <p:spPr>
          <a:xfrm>
            <a:off x="612648" y="1600200"/>
            <a:ext cx="8417052" cy="5052060"/>
          </a:xfrm>
        </p:spPr>
        <p:txBody>
          <a:bodyPr>
            <a:normAutofit lnSpcReduction="10000"/>
          </a:bodyPr>
          <a:lstStyle/>
          <a:p>
            <a:r>
              <a:rPr lang="en-US" dirty="0" smtClean="0"/>
              <a:t>Environmental health benefits are in terms of improving occupational health of workers during construction and improving the ambient (healthy) environment of administrators, teachers and students in terms of transmission of traditional diseases (better heating, water, sanitation and solid waste operations and management) during and after school rehabilitation and/or construction.</a:t>
            </a:r>
          </a:p>
          <a:p>
            <a:r>
              <a:rPr lang="en-US" dirty="0" smtClean="0"/>
              <a:t>Environmental benefits are in terms of reducing pressures (air, noise and liquid/solid waste) on the environment </a:t>
            </a:r>
            <a:r>
              <a:rPr lang="en-US" dirty="0"/>
              <a:t>during and after school rehabilitation and/or </a:t>
            </a:r>
            <a:r>
              <a:rPr lang="en-US" dirty="0" smtClean="0"/>
              <a:t>construction. </a:t>
            </a:r>
            <a:endParaRPr lang="en-US" dirty="0"/>
          </a:p>
        </p:txBody>
      </p:sp>
    </p:spTree>
    <p:extLst>
      <p:ext uri="{BB962C8B-B14F-4D97-AF65-F5344CB8AC3E}">
        <p14:creationId xmlns:p14="http://schemas.microsoft.com/office/powerpoint/2010/main" val="2492269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1725" y="1700853"/>
            <a:ext cx="8580549" cy="5051637"/>
          </a:xfrm>
        </p:spPr>
        <p:txBody>
          <a:bodyPr>
            <a:normAutofit/>
          </a:bodyPr>
          <a:lstStyle/>
          <a:p>
            <a:pPr marL="320032" lvl="1" indent="-320032">
              <a:spcBef>
                <a:spcPts val="700"/>
              </a:spcBef>
              <a:buClr>
                <a:schemeClr val="accent2"/>
              </a:buClr>
              <a:buSzPct val="60000"/>
              <a:buFont typeface="Wingdings"/>
              <a:buChar char=""/>
            </a:pPr>
            <a:r>
              <a:rPr lang="en-US" sz="2800" dirty="0"/>
              <a:t>The Project Development Objective would be to </a:t>
            </a:r>
            <a:r>
              <a:rPr lang="en-US" sz="2800" i="1" dirty="0"/>
              <a:t>support</a:t>
            </a:r>
            <a:r>
              <a:rPr lang="en-US" sz="2800" dirty="0"/>
              <a:t> the RACE 2 program to </a:t>
            </a:r>
            <a:r>
              <a:rPr lang="en-GB" sz="2800" u="sng" dirty="0"/>
              <a:t>provide equitable access to quality education opportunities for all children and </a:t>
            </a:r>
            <a:r>
              <a:rPr lang="en-GB" sz="2800" u="sng" dirty="0" smtClean="0"/>
              <a:t>youth</a:t>
            </a:r>
            <a:r>
              <a:rPr lang="en-US" sz="2800" dirty="0" smtClean="0"/>
              <a:t>. </a:t>
            </a:r>
          </a:p>
          <a:p>
            <a:pPr marL="320032" lvl="1" indent="-320032">
              <a:spcBef>
                <a:spcPts val="700"/>
              </a:spcBef>
              <a:buClr>
                <a:schemeClr val="accent2"/>
              </a:buClr>
              <a:buSzPct val="60000"/>
              <a:buFont typeface="Wingdings"/>
              <a:buChar char=""/>
            </a:pPr>
            <a:r>
              <a:rPr lang="en-US" sz="2800" dirty="0" smtClean="0"/>
              <a:t>This </a:t>
            </a:r>
            <a:r>
              <a:rPr lang="en-US" sz="2800" dirty="0"/>
              <a:t>will be achieved </a:t>
            </a:r>
            <a:r>
              <a:rPr lang="en-US" sz="2800" dirty="0" smtClean="0"/>
              <a:t>through three pillars: </a:t>
            </a:r>
          </a:p>
          <a:p>
            <a:pPr marL="594345" lvl="2" indent="-320032">
              <a:spcBef>
                <a:spcPts val="700"/>
              </a:spcBef>
              <a:buSzPct val="60000"/>
              <a:buFont typeface="Wingdings"/>
              <a:buChar char=""/>
            </a:pPr>
            <a:r>
              <a:rPr lang="en-US" sz="2500" dirty="0" smtClean="0"/>
              <a:t>Improved access to education opportunities, </a:t>
            </a:r>
          </a:p>
          <a:p>
            <a:pPr marL="594345" lvl="2" indent="-320032">
              <a:spcBef>
                <a:spcPts val="700"/>
              </a:spcBef>
              <a:buSzPct val="60000"/>
              <a:buFont typeface="Wingdings"/>
              <a:buChar char=""/>
            </a:pPr>
            <a:r>
              <a:rPr lang="en-US" sz="2500" dirty="0" smtClean="0"/>
              <a:t>Improved quality of education services, </a:t>
            </a:r>
            <a:r>
              <a:rPr lang="en-US" sz="2500" dirty="0"/>
              <a:t>and </a:t>
            </a:r>
            <a:endParaRPr lang="en-US" sz="2500" dirty="0" smtClean="0"/>
          </a:p>
          <a:p>
            <a:pPr marL="594345" lvl="2" indent="-320032">
              <a:spcBef>
                <a:spcPts val="700"/>
              </a:spcBef>
              <a:buSzPct val="60000"/>
              <a:buFont typeface="Wingdings"/>
              <a:buChar char=""/>
            </a:pPr>
            <a:r>
              <a:rPr lang="en-GB" sz="2500" dirty="0"/>
              <a:t>Improved education systems</a:t>
            </a:r>
            <a:endParaRPr lang="en-US" sz="2500" dirty="0"/>
          </a:p>
        </p:txBody>
      </p:sp>
      <p:sp>
        <p:nvSpPr>
          <p:cNvPr id="6" name="Title 1"/>
          <p:cNvSpPr>
            <a:spLocks noGrp="1"/>
          </p:cNvSpPr>
          <p:nvPr>
            <p:ph type="title"/>
          </p:nvPr>
        </p:nvSpPr>
        <p:spPr>
          <a:xfrm>
            <a:off x="612648" y="228600"/>
            <a:ext cx="8153400" cy="990600"/>
          </a:xfrm>
        </p:spPr>
        <p:txBody>
          <a:bodyPr/>
          <a:lstStyle/>
          <a:p>
            <a:r>
              <a:rPr lang="en-US" dirty="0" smtClean="0"/>
              <a:t>Program Objective</a:t>
            </a:r>
            <a:endParaRPr lang="en-US" dirty="0"/>
          </a:p>
        </p:txBody>
      </p:sp>
    </p:spTree>
    <p:extLst>
      <p:ext uri="{BB962C8B-B14F-4D97-AF65-F5344CB8AC3E}">
        <p14:creationId xmlns:p14="http://schemas.microsoft.com/office/powerpoint/2010/main" val="1320809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Policy and Legal Framework: </a:t>
            </a:r>
            <a:br>
              <a:rPr lang="en-US" spc="-100" dirty="0" smtClean="0">
                <a:solidFill>
                  <a:schemeClr val="accent6"/>
                </a:solidFill>
              </a:rPr>
            </a:br>
            <a:r>
              <a:rPr lang="en-US" spc="-100" dirty="0" smtClean="0">
                <a:solidFill>
                  <a:schemeClr val="accent6"/>
                </a:solidFill>
              </a:rPr>
              <a:t>Environmental Impacts</a:t>
            </a:r>
            <a:endParaRPr lang="en-US" spc="-100" dirty="0">
              <a:solidFill>
                <a:schemeClr val="accent6"/>
              </a:solidFill>
            </a:endParaRPr>
          </a:p>
        </p:txBody>
      </p:sp>
      <p:sp>
        <p:nvSpPr>
          <p:cNvPr id="3" name="Content Placeholder 2"/>
          <p:cNvSpPr>
            <a:spLocks noGrp="1"/>
          </p:cNvSpPr>
          <p:nvPr>
            <p:ph sz="quarter" idx="1"/>
          </p:nvPr>
        </p:nvSpPr>
        <p:spPr>
          <a:xfrm>
            <a:off x="612648" y="1600200"/>
            <a:ext cx="8264652" cy="5257800"/>
          </a:xfrm>
        </p:spPr>
        <p:txBody>
          <a:bodyPr>
            <a:normAutofit/>
          </a:bodyPr>
          <a:lstStyle/>
          <a:p>
            <a:r>
              <a:rPr lang="en-US" dirty="0" smtClean="0"/>
              <a:t>The Environment Protection Law 444/2002 includes the Environmental Impact Assessment (EIA) Decree no. 8633/2012 which is a preventive tool for predicting and mitigating adverse impacts in projects.</a:t>
            </a:r>
          </a:p>
          <a:p>
            <a:r>
              <a:rPr lang="en-US" dirty="0" smtClean="0"/>
              <a:t>School Rehabilitation and/or reconstruction fall under the Initial Environmental Examination (IEE).</a:t>
            </a:r>
          </a:p>
          <a:p>
            <a:r>
              <a:rPr lang="en-US" dirty="0" smtClean="0"/>
              <a:t>The Ministry of Environment has a hotline and an email address for complaints:</a:t>
            </a:r>
          </a:p>
          <a:p>
            <a:pPr lvl="1"/>
            <a:r>
              <a:rPr lang="en-US" smtClean="0"/>
              <a:t>Hotline for </a:t>
            </a:r>
            <a:r>
              <a:rPr lang="en-US" dirty="0" smtClean="0"/>
              <a:t>Complaints : </a:t>
            </a:r>
            <a:r>
              <a:rPr lang="en-US" b="1" dirty="0" smtClean="0"/>
              <a:t>1789</a:t>
            </a:r>
            <a:endParaRPr lang="en-US" dirty="0" smtClean="0"/>
          </a:p>
          <a:p>
            <a:pPr lvl="1"/>
            <a:r>
              <a:rPr lang="en-US" dirty="0" smtClean="0"/>
              <a:t>Complaint email: </a:t>
            </a:r>
            <a:r>
              <a:rPr lang="en-US" b="1" dirty="0" smtClean="0"/>
              <a:t>complaints@moe.gov.lb</a:t>
            </a:r>
            <a:r>
              <a:rPr lang="en-US" dirty="0" smtClean="0"/>
              <a:t> </a:t>
            </a:r>
          </a:p>
        </p:txBody>
      </p:sp>
    </p:spTree>
    <p:extLst>
      <p:ext uri="{BB962C8B-B14F-4D97-AF65-F5344CB8AC3E}">
        <p14:creationId xmlns:p14="http://schemas.microsoft.com/office/powerpoint/2010/main" val="965836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Policy and Legal Framework: </a:t>
            </a:r>
            <a:br>
              <a:rPr lang="en-US" spc="-100" dirty="0" smtClean="0">
                <a:solidFill>
                  <a:schemeClr val="accent6"/>
                </a:solidFill>
              </a:rPr>
            </a:br>
            <a:r>
              <a:rPr lang="en-US" spc="-100" dirty="0" smtClean="0">
                <a:solidFill>
                  <a:schemeClr val="accent6"/>
                </a:solidFill>
              </a:rPr>
              <a:t>Environmental Impacts</a:t>
            </a:r>
            <a:endParaRPr lang="en-US" spc="-100" dirty="0">
              <a:solidFill>
                <a:schemeClr val="accent6"/>
              </a:solidFill>
            </a:endParaRPr>
          </a:p>
        </p:txBody>
      </p:sp>
      <p:sp>
        <p:nvSpPr>
          <p:cNvPr id="3" name="Content Placeholder 2"/>
          <p:cNvSpPr>
            <a:spLocks noGrp="1"/>
          </p:cNvSpPr>
          <p:nvPr>
            <p:ph sz="quarter" idx="1"/>
          </p:nvPr>
        </p:nvSpPr>
        <p:spPr>
          <a:xfrm>
            <a:off x="612648" y="1600200"/>
            <a:ext cx="8264652" cy="5003800"/>
          </a:xfrm>
        </p:spPr>
        <p:txBody>
          <a:bodyPr>
            <a:normAutofit/>
          </a:bodyPr>
          <a:lstStyle/>
          <a:p>
            <a:r>
              <a:rPr lang="en-US" dirty="0"/>
              <a:t>The MOE through its service of Environmental Technology has the prerogatives to screen, review, control and follow up on the IEE/EIA process and its implementation. The approval of an EIA is a pre-requisite for any subsequent license or permit by any or all other relevant authorities that may be required prior to construction</a:t>
            </a:r>
            <a:r>
              <a:rPr lang="en-US" dirty="0" smtClean="0"/>
              <a:t>.</a:t>
            </a:r>
          </a:p>
          <a:p>
            <a:r>
              <a:rPr lang="en-US" dirty="0" smtClean="0"/>
              <a:t>According to </a:t>
            </a:r>
            <a:r>
              <a:rPr lang="en-US" dirty="0"/>
              <a:t>Decree no. </a:t>
            </a:r>
            <a:r>
              <a:rPr lang="en-US" dirty="0" smtClean="0"/>
              <a:t>8633/2012, IEEs do not require consultations whereas EIAs do.</a:t>
            </a:r>
          </a:p>
          <a:p>
            <a:endParaRPr lang="en-US" dirty="0" smtClean="0"/>
          </a:p>
        </p:txBody>
      </p:sp>
    </p:spTree>
    <p:extLst>
      <p:ext uri="{BB962C8B-B14F-4D97-AF65-F5344CB8AC3E}">
        <p14:creationId xmlns:p14="http://schemas.microsoft.com/office/powerpoint/2010/main" val="3480485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Policy and Legal Framework: </a:t>
            </a:r>
            <a:br>
              <a:rPr lang="en-US" spc="-100" dirty="0" smtClean="0">
                <a:solidFill>
                  <a:schemeClr val="accent6"/>
                </a:solidFill>
              </a:rPr>
            </a:br>
            <a:r>
              <a:rPr lang="en-US" spc="-100" dirty="0" smtClean="0">
                <a:solidFill>
                  <a:schemeClr val="accent6"/>
                </a:solidFill>
              </a:rPr>
              <a:t>Social Impacts</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5029200"/>
          </a:xfrm>
        </p:spPr>
        <p:txBody>
          <a:bodyPr>
            <a:normAutofit fontScale="92500" lnSpcReduction="20000"/>
          </a:bodyPr>
          <a:lstStyle/>
          <a:p>
            <a:r>
              <a:rPr lang="en-US" i="1" dirty="0" smtClean="0"/>
              <a:t>Law </a:t>
            </a:r>
            <a:r>
              <a:rPr lang="en-US" i="1" dirty="0"/>
              <a:t>422 of 2002</a:t>
            </a:r>
            <a:endParaRPr lang="en-US" dirty="0"/>
          </a:p>
          <a:p>
            <a:pPr lvl="1"/>
            <a:r>
              <a:rPr lang="en-US" dirty="0"/>
              <a:t>E</a:t>
            </a:r>
            <a:r>
              <a:rPr lang="en-US" dirty="0" smtClean="0"/>
              <a:t>ntitles </a:t>
            </a:r>
            <a:r>
              <a:rPr lang="en-US" dirty="0"/>
              <a:t>a child to legal protection if threatened or at </a:t>
            </a:r>
            <a:r>
              <a:rPr lang="en-US" dirty="0" smtClean="0"/>
              <a:t>risk; </a:t>
            </a:r>
          </a:p>
          <a:p>
            <a:pPr lvl="1"/>
            <a:r>
              <a:rPr lang="en-US" dirty="0" smtClean="0"/>
              <a:t>a </a:t>
            </a:r>
            <a:r>
              <a:rPr lang="en-US" dirty="0"/>
              <a:t>child in a situation that exposes him/her to exploitation, or threatens his/her health, safety, morals, or upbringing;</a:t>
            </a:r>
          </a:p>
          <a:p>
            <a:pPr lvl="1"/>
            <a:r>
              <a:rPr lang="en-US" dirty="0"/>
              <a:t>a child exposed to sexual abuse or physical violence that exceeds non-harmful, culturally acceptable disciplinary beating;</a:t>
            </a:r>
          </a:p>
          <a:p>
            <a:pPr marL="365751" lvl="1" indent="0">
              <a:buNone/>
            </a:pPr>
            <a:endParaRPr lang="en-US" dirty="0" smtClean="0"/>
          </a:p>
          <a:p>
            <a:r>
              <a:rPr lang="en-US" i="1" dirty="0"/>
              <a:t>Article 41 Decision 1130 of 2001</a:t>
            </a:r>
            <a:endParaRPr lang="en-US" dirty="0"/>
          </a:p>
          <a:p>
            <a:pPr lvl="1"/>
            <a:r>
              <a:rPr lang="en-US" dirty="0" smtClean="0"/>
              <a:t>Regulation of </a:t>
            </a:r>
            <a:r>
              <a:rPr lang="en-US" dirty="0"/>
              <a:t>“preschools” and basic education in public schools stipulates that employees in the education sector are prohibited to inflict any physical punishment on pupils, nor to address verbal retribution that is humiliating and is against the principle of education and personal dignity.</a:t>
            </a:r>
          </a:p>
          <a:p>
            <a:endParaRPr lang="en-US" dirty="0"/>
          </a:p>
        </p:txBody>
      </p:sp>
    </p:spTree>
    <p:extLst>
      <p:ext uri="{BB962C8B-B14F-4D97-AF65-F5344CB8AC3E}">
        <p14:creationId xmlns:p14="http://schemas.microsoft.com/office/powerpoint/2010/main" val="300786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Policy and Legal Framework: Social Impacts</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869180"/>
          </a:xfrm>
        </p:spPr>
        <p:txBody>
          <a:bodyPr>
            <a:normAutofit fontScale="92500" lnSpcReduction="20000"/>
          </a:bodyPr>
          <a:lstStyle/>
          <a:p>
            <a:r>
              <a:rPr lang="en-US" i="1" dirty="0"/>
              <a:t>Expropriation Law No. 58 dated 29/05/1991 (amended on 8/12/2006</a:t>
            </a:r>
            <a:r>
              <a:rPr lang="en-US" i="1" dirty="0" smtClean="0"/>
              <a:t>):</a:t>
            </a:r>
          </a:p>
          <a:p>
            <a:pPr lvl="1"/>
            <a:r>
              <a:rPr lang="en-US" dirty="0"/>
              <a:t>The State may only expropriate rights when it is to be declared in the public interest, and against payment of a prior and equitable compensation </a:t>
            </a:r>
            <a:r>
              <a:rPr lang="en-US" i="1" dirty="0"/>
              <a:t>(“</a:t>
            </a:r>
            <a:r>
              <a:rPr lang="en-US" i="1" dirty="0" err="1"/>
              <a:t>indemnité</a:t>
            </a:r>
            <a:r>
              <a:rPr lang="en-US" i="1" dirty="0"/>
              <a:t> equitable”).</a:t>
            </a:r>
            <a:r>
              <a:rPr lang="en-US" dirty="0"/>
              <a:t> All compensation is financial award through legal assessment, and the process of expropriation itself cannot be halted unless the validity of the public interest decree itself is </a:t>
            </a:r>
            <a:r>
              <a:rPr lang="en-US" dirty="0" smtClean="0"/>
              <a:t>challenged</a:t>
            </a:r>
          </a:p>
          <a:p>
            <a:pPr lvl="1"/>
            <a:r>
              <a:rPr lang="en-US" b="1" i="1" dirty="0">
                <a:solidFill>
                  <a:schemeClr val="accent2"/>
                </a:solidFill>
              </a:rPr>
              <a:t>Compensation</a:t>
            </a:r>
            <a:r>
              <a:rPr lang="en-US" dirty="0">
                <a:solidFill>
                  <a:schemeClr val="accent2"/>
                </a:solidFill>
              </a:rPr>
              <a:t> </a:t>
            </a:r>
            <a:r>
              <a:rPr lang="en-US" dirty="0"/>
              <a:t>is determined by the Expropriation Commission set up by a decree according to proposals from the relevant ministers. The decisions of the Preliminary Commission may be appealed to the Appeals Commission by the MEHE or the individual property owner and the appellant must be represented by a lawyer. </a:t>
            </a:r>
          </a:p>
          <a:p>
            <a:endParaRPr lang="en-US" dirty="0"/>
          </a:p>
        </p:txBody>
      </p:sp>
    </p:spTree>
    <p:extLst>
      <p:ext uri="{BB962C8B-B14F-4D97-AF65-F5344CB8AC3E}">
        <p14:creationId xmlns:p14="http://schemas.microsoft.com/office/powerpoint/2010/main" val="14940851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Policy and Legal Framework: Social Impacts</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903470"/>
          </a:xfrm>
        </p:spPr>
        <p:txBody>
          <a:bodyPr>
            <a:normAutofit fontScale="85000" lnSpcReduction="10000"/>
          </a:bodyPr>
          <a:lstStyle/>
          <a:p>
            <a:r>
              <a:rPr lang="en-US" i="1" dirty="0"/>
              <a:t>Tenancy Law:</a:t>
            </a:r>
            <a:r>
              <a:rPr lang="en-US" dirty="0"/>
              <a:t> </a:t>
            </a:r>
          </a:p>
          <a:p>
            <a:pPr lvl="1"/>
            <a:r>
              <a:rPr lang="en-US" dirty="0"/>
              <a:t>The rent law enacted in 1991 gives the land owner the right to retrieve the property at the end of the contract</a:t>
            </a:r>
            <a:r>
              <a:rPr lang="en-US" dirty="0" smtClean="0"/>
              <a:t>. </a:t>
            </a:r>
            <a:r>
              <a:rPr lang="en-US" dirty="0"/>
              <a:t>Where expropriation causes loss of tenancy, expropriation commissions divide their awards between landlords and tenants according to the economic value of the tenancy, enabling tenants to secure alternative housing by rental or down payment for purchase.</a:t>
            </a:r>
            <a:r>
              <a:rPr lang="en-US" dirty="0" smtClean="0"/>
              <a:t> </a:t>
            </a:r>
          </a:p>
          <a:p>
            <a:r>
              <a:rPr lang="en-US" i="1" dirty="0"/>
              <a:t>Land Tenure</a:t>
            </a:r>
            <a:r>
              <a:rPr lang="en-US" dirty="0"/>
              <a:t>: </a:t>
            </a:r>
          </a:p>
          <a:p>
            <a:pPr lvl="1"/>
            <a:r>
              <a:rPr lang="en-US" dirty="0" smtClean="0"/>
              <a:t>Limited contestation </a:t>
            </a:r>
            <a:r>
              <a:rPr lang="en-US" dirty="0"/>
              <a:t>over ownership, legal rights or boundaries of land because plots are generally well surveyed and title is recorded at an administrative service based in the Ministry of Finance (with the exception of areas affected by </a:t>
            </a:r>
            <a:r>
              <a:rPr lang="en-US" dirty="0" smtClean="0"/>
              <a:t>uncontrolled </a:t>
            </a:r>
            <a:r>
              <a:rPr lang="en-US" dirty="0"/>
              <a:t>movement and settlement due to the civil war</a:t>
            </a:r>
            <a:r>
              <a:rPr lang="en-US" dirty="0" smtClean="0"/>
              <a:t>); exact value of the land can be determined. </a:t>
            </a:r>
          </a:p>
          <a:p>
            <a:endParaRPr lang="en-US" dirty="0"/>
          </a:p>
        </p:txBody>
      </p:sp>
    </p:spTree>
    <p:extLst>
      <p:ext uri="{BB962C8B-B14F-4D97-AF65-F5344CB8AC3E}">
        <p14:creationId xmlns:p14="http://schemas.microsoft.com/office/powerpoint/2010/main" val="16871027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and Legal Frameworks: Social impacts</a:t>
            </a:r>
            <a:endParaRPr lang="en-US" dirty="0"/>
          </a:p>
        </p:txBody>
      </p:sp>
      <p:sp>
        <p:nvSpPr>
          <p:cNvPr id="3" name="Content Placeholder 2"/>
          <p:cNvSpPr>
            <a:spLocks noGrp="1"/>
          </p:cNvSpPr>
          <p:nvPr>
            <p:ph sz="quarter" idx="1"/>
          </p:nvPr>
        </p:nvSpPr>
        <p:spPr/>
        <p:txBody>
          <a:bodyPr>
            <a:normAutofit/>
          </a:bodyPr>
          <a:lstStyle/>
          <a:p>
            <a:r>
              <a:rPr lang="en-US" i="1" dirty="0"/>
              <a:t>Complaints Handling in Ministry of Education</a:t>
            </a:r>
            <a:endParaRPr lang="en-US" dirty="0"/>
          </a:p>
          <a:p>
            <a:pPr lvl="1"/>
            <a:r>
              <a:rPr lang="en-US" dirty="0"/>
              <a:t>The MEHE hosts a Hotline [number 01772101]. The Hotline is responsible for receiving complaints that are forwarded to the Director General at MEHE who will process and resolve them.  </a:t>
            </a:r>
          </a:p>
          <a:p>
            <a:endParaRPr lang="en-US" dirty="0"/>
          </a:p>
        </p:txBody>
      </p:sp>
    </p:spTree>
    <p:extLst>
      <p:ext uri="{BB962C8B-B14F-4D97-AF65-F5344CB8AC3E}">
        <p14:creationId xmlns:p14="http://schemas.microsoft.com/office/powerpoint/2010/main" val="32407148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and Legal Frameworks: Social Impacts</a:t>
            </a:r>
            <a:endParaRPr lang="en-US" dirty="0"/>
          </a:p>
        </p:txBody>
      </p:sp>
      <p:sp>
        <p:nvSpPr>
          <p:cNvPr id="3" name="Content Placeholder 2"/>
          <p:cNvSpPr>
            <a:spLocks noGrp="1"/>
          </p:cNvSpPr>
          <p:nvPr>
            <p:ph sz="quarter" idx="1"/>
          </p:nvPr>
        </p:nvSpPr>
        <p:spPr>
          <a:xfrm>
            <a:off x="612648" y="1600200"/>
            <a:ext cx="8153400" cy="4972050"/>
          </a:xfrm>
        </p:spPr>
        <p:txBody>
          <a:bodyPr>
            <a:normAutofit fontScale="92500" lnSpcReduction="10000"/>
          </a:bodyPr>
          <a:lstStyle/>
          <a:p>
            <a:r>
              <a:rPr lang="en-US" i="1" dirty="0"/>
              <a:t>Antiquities Law:</a:t>
            </a:r>
            <a:r>
              <a:rPr lang="en-US" dirty="0"/>
              <a:t> </a:t>
            </a:r>
          </a:p>
          <a:p>
            <a:pPr lvl="1"/>
            <a:r>
              <a:rPr lang="en-US" dirty="0"/>
              <a:t>According to the Antiquities Law of 1933, historic monuments, even those on the General Inventory List, can be either publicly or privately owned. Although archaeological finds are considered state property, the parcels on which archaeological discoveries are made can remain the property of private individuals or institutions. </a:t>
            </a:r>
            <a:endParaRPr lang="en-US" dirty="0" smtClean="0"/>
          </a:p>
          <a:p>
            <a:r>
              <a:rPr lang="en-US" dirty="0"/>
              <a:t>Maritime Public Domain:</a:t>
            </a:r>
          </a:p>
          <a:p>
            <a:pPr lvl="1"/>
            <a:r>
              <a:rPr lang="en-US" dirty="0"/>
              <a:t>Lebanese Law provides that the entire intertidal shore is public domain. This law has not been fully enforced. If a certain number of semi-permanent informal business structures have been erected, the owners will be assisted to relocate their businesses outside the Right of Way (ROW).</a:t>
            </a:r>
          </a:p>
          <a:p>
            <a:endParaRPr lang="en-US" dirty="0"/>
          </a:p>
        </p:txBody>
      </p:sp>
    </p:spTree>
    <p:extLst>
      <p:ext uri="{BB962C8B-B14F-4D97-AF65-F5344CB8AC3E}">
        <p14:creationId xmlns:p14="http://schemas.microsoft.com/office/powerpoint/2010/main" val="1641958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Capacity Assessment of Institutions: Environment</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5177790"/>
          </a:xfrm>
        </p:spPr>
        <p:txBody>
          <a:bodyPr>
            <a:normAutofit fontScale="92500"/>
          </a:bodyPr>
          <a:lstStyle/>
          <a:p>
            <a:pPr lvl="0"/>
            <a:r>
              <a:rPr lang="en-US" dirty="0" smtClean="0"/>
              <a:t>The existing systems for environmental management in Lebanon was analyzed for consistency with the core principles of OP/BP 9.00. </a:t>
            </a:r>
          </a:p>
          <a:p>
            <a:pPr lvl="0"/>
            <a:r>
              <a:rPr lang="en-US" dirty="0" smtClean="0"/>
              <a:t>Lebanon EIA system is aligned with World Bank’s requirements except for few gaps that could be bridged by updating the TORs for school rehabilitation and/or construction that will build on the Environmental Management Plan and Guidelines for the World Bank Education Development Project 2 (EDP II)/Emergency </a:t>
            </a:r>
            <a:r>
              <a:rPr lang="en-US" dirty="0"/>
              <a:t>Education System Stabilization </a:t>
            </a:r>
            <a:r>
              <a:rPr lang="en-US" dirty="0" smtClean="0"/>
              <a:t>Project </a:t>
            </a:r>
            <a:r>
              <a:rPr lang="en-US" dirty="0"/>
              <a:t>(EESSP)</a:t>
            </a:r>
            <a:r>
              <a:rPr lang="en-US" dirty="0" smtClean="0"/>
              <a:t> and by disclosing the EIA including consultation to the public on the MEHE website.</a:t>
            </a:r>
          </a:p>
          <a:p>
            <a:pPr lvl="0"/>
            <a:endParaRPr lang="en-US" dirty="0"/>
          </a:p>
        </p:txBody>
      </p:sp>
    </p:spTree>
    <p:extLst>
      <p:ext uri="{BB962C8B-B14F-4D97-AF65-F5344CB8AC3E}">
        <p14:creationId xmlns:p14="http://schemas.microsoft.com/office/powerpoint/2010/main" val="1957586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Capacity Assessment of Institutions: Environment</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5177790"/>
          </a:xfrm>
        </p:spPr>
        <p:txBody>
          <a:bodyPr>
            <a:normAutofit/>
          </a:bodyPr>
          <a:lstStyle/>
          <a:p>
            <a:r>
              <a:rPr lang="en-US" dirty="0"/>
              <a:t>The MOE has adequate capacity to screen and review </a:t>
            </a:r>
            <a:r>
              <a:rPr lang="en-US" dirty="0" smtClean="0"/>
              <a:t>IEEs/EIAs, nevertheless</a:t>
            </a:r>
            <a:r>
              <a:rPr lang="en-US" dirty="0"/>
              <a:t>, the MOE does not have adequate resources to monitor the IEE/EIA during rehabilitation and/or construction.</a:t>
            </a:r>
          </a:p>
          <a:p>
            <a:pPr lvl="0"/>
            <a:endParaRPr lang="en-US" dirty="0"/>
          </a:p>
        </p:txBody>
      </p:sp>
    </p:spTree>
    <p:extLst>
      <p:ext uri="{BB962C8B-B14F-4D97-AF65-F5344CB8AC3E}">
        <p14:creationId xmlns:p14="http://schemas.microsoft.com/office/powerpoint/2010/main" val="3047375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Capacity Assessment of Institutions: Environment</a:t>
            </a:r>
            <a:endParaRPr lang="en-US" spc="-100" dirty="0">
              <a:solidFill>
                <a:schemeClr val="accent6"/>
              </a:solidFill>
            </a:endParaRPr>
          </a:p>
        </p:txBody>
      </p:sp>
      <p:sp>
        <p:nvSpPr>
          <p:cNvPr id="3" name="Content Placeholder 2"/>
          <p:cNvSpPr>
            <a:spLocks noGrp="1"/>
          </p:cNvSpPr>
          <p:nvPr>
            <p:ph sz="quarter" idx="1"/>
          </p:nvPr>
        </p:nvSpPr>
        <p:spPr>
          <a:xfrm>
            <a:off x="422910" y="1600200"/>
            <a:ext cx="8721090" cy="5257800"/>
          </a:xfrm>
        </p:spPr>
        <p:txBody>
          <a:bodyPr>
            <a:normAutofit fontScale="92500" lnSpcReduction="20000"/>
          </a:bodyPr>
          <a:lstStyle/>
          <a:p>
            <a:r>
              <a:rPr lang="en-US" dirty="0" smtClean="0"/>
              <a:t>Under Race II: </a:t>
            </a:r>
          </a:p>
          <a:p>
            <a:pPr lvl="1"/>
            <a:r>
              <a:rPr lang="en-US" sz="2900" dirty="0" smtClean="0"/>
              <a:t>All </a:t>
            </a:r>
            <a:r>
              <a:rPr lang="en-US" sz="2900" dirty="0"/>
              <a:t>school rehabilitations will be required to perform an IEE </a:t>
            </a:r>
            <a:r>
              <a:rPr lang="en-US" sz="2900" dirty="0" smtClean="0"/>
              <a:t>with its disclosure to be posted on the MEHE website. </a:t>
            </a:r>
            <a:r>
              <a:rPr lang="en-US" sz="2900" dirty="0"/>
              <a:t>Any hazardous material (e.g., Eternit roof cover) found during the initial screening will necessitate the preparation of a full </a:t>
            </a:r>
            <a:r>
              <a:rPr lang="en-US" sz="2900" dirty="0" smtClean="0"/>
              <a:t>EIA.</a:t>
            </a:r>
          </a:p>
          <a:p>
            <a:pPr lvl="1"/>
            <a:r>
              <a:rPr lang="en-US" sz="2800" dirty="0" smtClean="0"/>
              <a:t>All </a:t>
            </a:r>
            <a:r>
              <a:rPr lang="en-US" sz="2800" dirty="0"/>
              <a:t>school reconstructions will be required to perform an EIA with </a:t>
            </a:r>
            <a:r>
              <a:rPr lang="en-US" sz="2800" dirty="0" smtClean="0"/>
              <a:t>its disclosure </a:t>
            </a:r>
            <a:r>
              <a:rPr lang="en-US" sz="2800" dirty="0"/>
              <a:t>to be posted on the MEHE website. </a:t>
            </a:r>
            <a:r>
              <a:rPr lang="en-US" sz="2800" dirty="0" smtClean="0"/>
              <a:t> </a:t>
            </a:r>
          </a:p>
          <a:p>
            <a:pPr lvl="1"/>
            <a:r>
              <a:rPr lang="en-US" sz="2800" dirty="0" smtClean="0"/>
              <a:t>For rehabilitation, a walk-in due diligence will be conducted to bring toilets, labs, waste management, power generator, heaters, etc. are environmentally and hygiene quality standards.</a:t>
            </a:r>
          </a:p>
          <a:p>
            <a:pPr lvl="1"/>
            <a:r>
              <a:rPr lang="en-US" sz="2800" dirty="0"/>
              <a:t>Monitoring of IEE during rehabilitation and EIA during construction will need to be covered by </a:t>
            </a:r>
            <a:r>
              <a:rPr lang="en-US" sz="2800" dirty="0" smtClean="0"/>
              <a:t>the PMU. </a:t>
            </a:r>
            <a:endParaRPr lang="en-US" sz="2800" dirty="0"/>
          </a:p>
          <a:p>
            <a:pPr marL="365751" lvl="1" indent="0">
              <a:buNone/>
            </a:pPr>
            <a:endParaRPr lang="en-US" sz="2800" dirty="0"/>
          </a:p>
        </p:txBody>
      </p:sp>
    </p:spTree>
    <p:extLst>
      <p:ext uri="{BB962C8B-B14F-4D97-AF65-F5344CB8AC3E}">
        <p14:creationId xmlns:p14="http://schemas.microsoft.com/office/powerpoint/2010/main" val="2836512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2 Program Pillars</a:t>
            </a:r>
            <a:endParaRPr lang="en-US" dirty="0"/>
          </a:p>
        </p:txBody>
      </p:sp>
      <p:sp>
        <p:nvSpPr>
          <p:cNvPr id="3" name="Content Placeholder 2"/>
          <p:cNvSpPr>
            <a:spLocks noGrp="1"/>
          </p:cNvSpPr>
          <p:nvPr>
            <p:ph sz="quarter" idx="1"/>
          </p:nvPr>
        </p:nvSpPr>
        <p:spPr>
          <a:xfrm>
            <a:off x="612648" y="1600200"/>
            <a:ext cx="8229557" cy="4800600"/>
          </a:xfrm>
        </p:spPr>
        <p:txBody>
          <a:bodyPr>
            <a:normAutofit fontScale="92500" lnSpcReduction="20000"/>
          </a:bodyPr>
          <a:lstStyle/>
          <a:p>
            <a:r>
              <a:rPr lang="en-US" b="1" i="1" dirty="0" smtClean="0">
                <a:solidFill>
                  <a:schemeClr val="accent2"/>
                </a:solidFill>
              </a:rPr>
              <a:t>ACCESS: </a:t>
            </a:r>
          </a:p>
          <a:p>
            <a:pPr marL="0" indent="0">
              <a:buNone/>
            </a:pPr>
            <a:r>
              <a:rPr lang="en-GB" dirty="0"/>
              <a:t>Enhanced access to, and demand from, children and their </a:t>
            </a:r>
            <a:r>
              <a:rPr lang="en-GB" dirty="0" smtClean="0"/>
              <a:t>care-givers</a:t>
            </a:r>
            <a:r>
              <a:rPr lang="en-GB" dirty="0"/>
              <a:t>; for equitable formal or non-formal education pathways</a:t>
            </a:r>
            <a:endParaRPr lang="en-US" dirty="0"/>
          </a:p>
          <a:p>
            <a:r>
              <a:rPr lang="en-US" b="1" i="1" dirty="0" smtClean="0">
                <a:solidFill>
                  <a:schemeClr val="accent2"/>
                </a:solidFill>
              </a:rPr>
              <a:t>QUALITY: </a:t>
            </a:r>
          </a:p>
          <a:p>
            <a:pPr marL="0" indent="0">
              <a:buNone/>
            </a:pPr>
            <a:r>
              <a:rPr lang="en-GB" dirty="0"/>
              <a:t>Enhanced quality of education services and learning environments provided, to ensure relevant, age-appropriate learning outcomes for children  </a:t>
            </a:r>
            <a:endParaRPr lang="en-US" dirty="0"/>
          </a:p>
          <a:p>
            <a:r>
              <a:rPr lang="en-US" b="1" i="1" dirty="0" smtClean="0">
                <a:solidFill>
                  <a:schemeClr val="accent2"/>
                </a:solidFill>
              </a:rPr>
              <a:t>SYSTEM STRENGTHENING: </a:t>
            </a:r>
          </a:p>
          <a:p>
            <a:pPr marL="0" indent="0">
              <a:buNone/>
            </a:pPr>
            <a:r>
              <a:rPr lang="en-GB" dirty="0"/>
              <a:t>Enhanced governance and managerial capacities of the MEHE and its institutions to plan, budget, deliver, monitor, and evaluate education services  </a:t>
            </a:r>
            <a:endParaRPr lang="en-US" dirty="0">
              <a:effectLst/>
            </a:endParaRPr>
          </a:p>
        </p:txBody>
      </p:sp>
    </p:spTree>
    <p:extLst>
      <p:ext uri="{BB962C8B-B14F-4D97-AF65-F5344CB8AC3E}">
        <p14:creationId xmlns:p14="http://schemas.microsoft.com/office/powerpoint/2010/main" val="10805501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pc="-100" dirty="0" smtClean="0">
                <a:solidFill>
                  <a:schemeClr val="accent6"/>
                </a:solidFill>
              </a:rPr>
              <a:t>Capacity Assessment of Institutions: Social</a:t>
            </a:r>
            <a:endParaRPr lang="en-US" spc="-100" dirty="0">
              <a:solidFill>
                <a:schemeClr val="accent6"/>
              </a:solidFill>
            </a:endParaRPr>
          </a:p>
        </p:txBody>
      </p:sp>
      <p:sp>
        <p:nvSpPr>
          <p:cNvPr id="3" name="Content Placeholder 2"/>
          <p:cNvSpPr>
            <a:spLocks noGrp="1"/>
          </p:cNvSpPr>
          <p:nvPr>
            <p:ph sz="quarter" idx="1"/>
          </p:nvPr>
        </p:nvSpPr>
        <p:spPr/>
        <p:txBody>
          <a:bodyPr>
            <a:normAutofit fontScale="85000" lnSpcReduction="20000"/>
          </a:bodyPr>
          <a:lstStyle/>
          <a:p>
            <a:r>
              <a:rPr lang="en-US" i="1" dirty="0"/>
              <a:t>Lebanese Law 422 of 2002</a:t>
            </a:r>
            <a:endParaRPr lang="en-US" dirty="0"/>
          </a:p>
          <a:p>
            <a:pPr lvl="1"/>
            <a:r>
              <a:rPr lang="en-US" dirty="0"/>
              <a:t>Law 422 has a number of important limitations. First of all, the law is essentially a juvenile justice law, not a comprehensive child protection law, and is therefore infrequently applied for child victims. Secondly, the law does not provide a series of welfare service measures, but creates a last resort response mechanism for children already in crisis.</a:t>
            </a:r>
          </a:p>
          <a:p>
            <a:r>
              <a:rPr lang="en-US" i="1" dirty="0"/>
              <a:t>Article 41 of Decision no. 1130/m/2001 </a:t>
            </a:r>
            <a:endParaRPr lang="en-US" dirty="0"/>
          </a:p>
          <a:p>
            <a:pPr lvl="1"/>
            <a:r>
              <a:rPr lang="en-US" dirty="0"/>
              <a:t>The Decision does not provide specifics about student rights nor accountability of teachers and other education staff.  The lack of clarity in terms of grievance redress mechanisms at the school level, and a transparent system of reward and sanction for misbehavior poses a challenge to the social dynamics at the school level.</a:t>
            </a:r>
          </a:p>
          <a:p>
            <a:endParaRPr lang="en-US" dirty="0"/>
          </a:p>
        </p:txBody>
      </p:sp>
    </p:spTree>
    <p:extLst>
      <p:ext uri="{BB962C8B-B14F-4D97-AF65-F5344CB8AC3E}">
        <p14:creationId xmlns:p14="http://schemas.microsoft.com/office/powerpoint/2010/main" val="23753204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Capacity Assessment of Institutions: Social</a:t>
            </a:r>
            <a:endParaRPr lang="en-US" dirty="0"/>
          </a:p>
        </p:txBody>
      </p:sp>
      <p:sp>
        <p:nvSpPr>
          <p:cNvPr id="3" name="Content Placeholder 2"/>
          <p:cNvSpPr>
            <a:spLocks noGrp="1"/>
          </p:cNvSpPr>
          <p:nvPr>
            <p:ph sz="quarter" idx="1"/>
          </p:nvPr>
        </p:nvSpPr>
        <p:spPr/>
        <p:txBody>
          <a:bodyPr/>
          <a:lstStyle/>
          <a:p>
            <a:r>
              <a:rPr lang="en-US" i="1" dirty="0"/>
              <a:t>Complaints Handling in Ministry of </a:t>
            </a:r>
            <a:r>
              <a:rPr lang="en-US" i="1" dirty="0" smtClean="0"/>
              <a:t>Education</a:t>
            </a:r>
            <a:endParaRPr lang="en-US" dirty="0" smtClean="0"/>
          </a:p>
          <a:p>
            <a:pPr lvl="1"/>
            <a:r>
              <a:rPr lang="en-US" dirty="0"/>
              <a:t>N</a:t>
            </a:r>
            <a:r>
              <a:rPr lang="en-US" dirty="0" smtClean="0"/>
              <a:t>o </a:t>
            </a:r>
            <a:r>
              <a:rPr lang="en-US" dirty="0"/>
              <a:t>information management system to record the complaints therefore systematic handling (registering, follow up, feedback, appeal and resolution) are absent.  </a:t>
            </a:r>
            <a:endParaRPr lang="en-US" dirty="0" smtClean="0"/>
          </a:p>
          <a:p>
            <a:pPr lvl="1"/>
            <a:r>
              <a:rPr lang="en-US" dirty="0"/>
              <a:t>N</a:t>
            </a:r>
            <a:r>
              <a:rPr lang="en-US" dirty="0" smtClean="0"/>
              <a:t>o </a:t>
            </a:r>
            <a:r>
              <a:rPr lang="en-US" dirty="0"/>
              <a:t>benchmark of information to assess performance, nor a process that can be tracked, and therefore resolved.</a:t>
            </a:r>
          </a:p>
        </p:txBody>
      </p:sp>
    </p:spTree>
    <p:extLst>
      <p:ext uri="{BB962C8B-B14F-4D97-AF65-F5344CB8AC3E}">
        <p14:creationId xmlns:p14="http://schemas.microsoft.com/office/powerpoint/2010/main" val="2796177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pc="-100" dirty="0" smtClean="0">
                <a:solidFill>
                  <a:schemeClr val="accent6"/>
                </a:solidFill>
              </a:rPr>
              <a:t>Capacity Assessment of Institutions: Social</a:t>
            </a:r>
            <a:endParaRPr lang="en-US" spc="-100" dirty="0">
              <a:solidFill>
                <a:schemeClr val="accent6"/>
              </a:solidFill>
            </a:endParaRPr>
          </a:p>
        </p:txBody>
      </p:sp>
      <p:sp>
        <p:nvSpPr>
          <p:cNvPr id="3" name="Content Placeholder 2"/>
          <p:cNvSpPr>
            <a:spLocks noGrp="1"/>
          </p:cNvSpPr>
          <p:nvPr>
            <p:ph sz="quarter" idx="1"/>
          </p:nvPr>
        </p:nvSpPr>
        <p:spPr/>
        <p:txBody>
          <a:bodyPr>
            <a:normAutofit fontScale="92500" lnSpcReduction="20000"/>
          </a:bodyPr>
          <a:lstStyle/>
          <a:p>
            <a:pPr algn="just"/>
            <a:r>
              <a:rPr lang="en-US" sz="3200" dirty="0" smtClean="0"/>
              <a:t>There are gaps between the Expropriation Law Expropriation Law No. 58 dated 29/05/1991 (amended on 8/12/2006) and the World Bank Policy OP 4.12  in the following areas</a:t>
            </a:r>
            <a:r>
              <a:rPr lang="en-US" dirty="0" smtClean="0"/>
              <a:t>:</a:t>
            </a:r>
          </a:p>
          <a:p>
            <a:pPr algn="just"/>
            <a:r>
              <a:rPr lang="en-US" sz="3200" dirty="0" smtClean="0"/>
              <a:t>Extent of stakeholder consultation/participation in the resettlement process (no prior public debate in Lebanese system); </a:t>
            </a:r>
          </a:p>
          <a:p>
            <a:pPr algn="just"/>
            <a:r>
              <a:rPr lang="en-US" sz="3200" dirty="0" smtClean="0"/>
              <a:t>Payment of compensation (Full payment is made after the take over of the land);</a:t>
            </a:r>
          </a:p>
          <a:p>
            <a:pPr algn="just"/>
            <a:r>
              <a:rPr lang="en-US" sz="3200" smtClean="0"/>
              <a:t>Squatters and occupants without legal rights (only those with legal rights are compensated)</a:t>
            </a:r>
            <a:endParaRPr lang="en-US" sz="3200" dirty="0"/>
          </a:p>
        </p:txBody>
      </p:sp>
    </p:spTree>
    <p:extLst>
      <p:ext uri="{BB962C8B-B14F-4D97-AF65-F5344CB8AC3E}">
        <p14:creationId xmlns:p14="http://schemas.microsoft.com/office/powerpoint/2010/main" val="1759860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Recommendations and Proposed Action Plan: Environment</a:t>
            </a:r>
            <a:endParaRPr lang="en-US" spc="-100" dirty="0">
              <a:solidFill>
                <a:schemeClr val="accent6"/>
              </a:solidFill>
            </a:endParaRPr>
          </a:p>
        </p:txBody>
      </p:sp>
      <p:sp>
        <p:nvSpPr>
          <p:cNvPr id="3" name="Content Placeholder 2"/>
          <p:cNvSpPr>
            <a:spLocks noGrp="1"/>
          </p:cNvSpPr>
          <p:nvPr>
            <p:ph sz="quarter" idx="1"/>
          </p:nvPr>
        </p:nvSpPr>
        <p:spPr>
          <a:xfrm>
            <a:off x="452628" y="1497330"/>
            <a:ext cx="8405622" cy="5554980"/>
          </a:xfrm>
        </p:spPr>
        <p:txBody>
          <a:bodyPr>
            <a:noAutofit/>
          </a:bodyPr>
          <a:lstStyle/>
          <a:p>
            <a:r>
              <a:rPr lang="en-US" sz="2800" dirty="0" smtClean="0"/>
              <a:t>Mitigation and monitoring measures will build on the existing Environmental Management Plans and Guidelines of EDP II and EESSP.</a:t>
            </a:r>
          </a:p>
          <a:p>
            <a:r>
              <a:rPr lang="en-US" sz="2800" dirty="0" smtClean="0"/>
              <a:t>Monitoring measures are for the categories considered under the mitigation categories for the associated parameters in terms of: what, where, how, when and how much. </a:t>
            </a:r>
          </a:p>
          <a:p>
            <a:r>
              <a:rPr lang="en-US" sz="2800" dirty="0" smtClean="0"/>
              <a:t>Institutional Strengthening plans are considered to avoid negative environmental impacts by architects and engineers; architectural/construction project documentation. Training of MEHE engineers will be offered before effectiveness.</a:t>
            </a:r>
            <a:endParaRPr lang="en-US" sz="2800" dirty="0"/>
          </a:p>
        </p:txBody>
      </p:sp>
    </p:spTree>
    <p:extLst>
      <p:ext uri="{BB962C8B-B14F-4D97-AF65-F5344CB8AC3E}">
        <p14:creationId xmlns:p14="http://schemas.microsoft.com/office/powerpoint/2010/main" val="19293529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spc="-100" dirty="0" smtClean="0">
                <a:solidFill>
                  <a:schemeClr val="accent6"/>
                </a:solidFill>
              </a:rPr>
              <a:t>Recommendations and Proposed Action Plan: Environment</a:t>
            </a:r>
            <a:endParaRPr lang="en-US" spc="-100" dirty="0">
              <a:solidFill>
                <a:schemeClr val="accent6"/>
              </a:solidFill>
            </a:endParaRPr>
          </a:p>
        </p:txBody>
      </p:sp>
      <p:sp>
        <p:nvSpPr>
          <p:cNvPr id="3" name="Content Placeholder 2"/>
          <p:cNvSpPr>
            <a:spLocks noGrp="1"/>
          </p:cNvSpPr>
          <p:nvPr>
            <p:ph sz="quarter" idx="1"/>
          </p:nvPr>
        </p:nvSpPr>
        <p:spPr>
          <a:xfrm>
            <a:off x="452628" y="1497330"/>
            <a:ext cx="8519922" cy="5554980"/>
          </a:xfrm>
        </p:spPr>
        <p:txBody>
          <a:bodyPr>
            <a:noAutofit/>
          </a:bodyPr>
          <a:lstStyle/>
          <a:p>
            <a:r>
              <a:rPr lang="en-US" sz="2800" dirty="0" smtClean="0"/>
              <a:t>For Rehabilitation: The contractual agreement will include Environment, </a:t>
            </a:r>
            <a:r>
              <a:rPr lang="en-US" sz="2800" dirty="0"/>
              <a:t>Health (onsite worker safety, etc.) and </a:t>
            </a:r>
            <a:r>
              <a:rPr lang="en-US" sz="2800" dirty="0" smtClean="0"/>
              <a:t>Safety Specifications (EHSS) and Environmental and Social Management Plans (ESMP) to mitigate for any negative environmental and social impact during rehabilitation. </a:t>
            </a:r>
          </a:p>
          <a:p>
            <a:r>
              <a:rPr lang="en-US" sz="2800" dirty="0" smtClean="0"/>
              <a:t> For Construction: The TORs for EIA will include an </a:t>
            </a:r>
            <a:r>
              <a:rPr lang="en-US" sz="2800" dirty="0"/>
              <a:t>ESMP to mitigate for any negative environmental and social impact during </a:t>
            </a:r>
            <a:r>
              <a:rPr lang="en-US" sz="2800" dirty="0" smtClean="0"/>
              <a:t>construction</a:t>
            </a:r>
            <a:r>
              <a:rPr lang="en-US" sz="2800" dirty="0"/>
              <a:t>. The contractual agreement will include </a:t>
            </a:r>
            <a:r>
              <a:rPr lang="en-US" sz="2800" dirty="0" smtClean="0"/>
              <a:t>EHSS and ESMP </a:t>
            </a:r>
            <a:r>
              <a:rPr lang="en-US" sz="2800" dirty="0"/>
              <a:t>to mitigate for any negative environmental and social impact during rehabilitation</a:t>
            </a:r>
          </a:p>
        </p:txBody>
      </p:sp>
    </p:spTree>
    <p:extLst>
      <p:ext uri="{BB962C8B-B14F-4D97-AF65-F5344CB8AC3E}">
        <p14:creationId xmlns:p14="http://schemas.microsoft.com/office/powerpoint/2010/main" val="18297210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15155" cy="2318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592428" y="0"/>
            <a:ext cx="8551572" cy="2318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0" y="447597"/>
            <a:ext cx="3572761" cy="6078828"/>
          </a:xfrm>
          <a:prstGeom prst="rect">
            <a:avLst/>
          </a:prstGeom>
        </p:spPr>
        <p:txBody>
          <a:bodyPr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sz="3000" spc="-100" dirty="0" smtClean="0">
                <a:solidFill>
                  <a:schemeClr val="accent1">
                    <a:lumMod val="75000"/>
                  </a:schemeClr>
                </a:solidFill>
              </a:rPr>
              <a:t>RECOMMENDATIONS AND </a:t>
            </a:r>
          </a:p>
          <a:p>
            <a:r>
              <a:rPr lang="en-US" sz="3000" spc="-100" dirty="0" smtClean="0">
                <a:solidFill>
                  <a:schemeClr val="accent1">
                    <a:lumMod val="75000"/>
                  </a:schemeClr>
                </a:solidFill>
              </a:rPr>
              <a:t>PROGRAM </a:t>
            </a:r>
          </a:p>
          <a:p>
            <a:r>
              <a:rPr lang="en-US" sz="3000" spc="-100" dirty="0" smtClean="0">
                <a:solidFill>
                  <a:schemeClr val="accent1">
                    <a:lumMod val="75000"/>
                  </a:schemeClr>
                </a:solidFill>
              </a:rPr>
              <a:t>ACTION PLAN </a:t>
            </a:r>
          </a:p>
          <a:p>
            <a:r>
              <a:rPr lang="en-US" sz="3000" spc="-100" dirty="0" smtClean="0">
                <a:solidFill>
                  <a:schemeClr val="accent1">
                    <a:lumMod val="75000"/>
                  </a:schemeClr>
                </a:solidFill>
              </a:rPr>
              <a:t>SOCIAL</a:t>
            </a:r>
            <a:endParaRPr lang="en-US" sz="3000" spc="-100" dirty="0">
              <a:solidFill>
                <a:schemeClr val="accent1">
                  <a:lumMod val="75000"/>
                </a:schemeClr>
              </a:solidFill>
            </a:endParaRPr>
          </a:p>
        </p:txBody>
      </p:sp>
      <p:graphicFrame>
        <p:nvGraphicFramePr>
          <p:cNvPr id="5" name="Content Placeholder 6"/>
          <p:cNvGraphicFramePr>
            <a:graphicFrameLocks/>
          </p:cNvGraphicFramePr>
          <p:nvPr>
            <p:extLst>
              <p:ext uri="{D42A27DB-BD31-4B8C-83A1-F6EECF244321}">
                <p14:modId xmlns:p14="http://schemas.microsoft.com/office/powerpoint/2010/main" val="2399288306"/>
              </p:ext>
            </p:extLst>
          </p:nvPr>
        </p:nvGraphicFramePr>
        <p:xfrm>
          <a:off x="2678806" y="296329"/>
          <a:ext cx="6465194" cy="6381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886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pc="-100" dirty="0" smtClean="0">
                <a:solidFill>
                  <a:schemeClr val="accent6"/>
                </a:solidFill>
              </a:rPr>
              <a:t>Recommendations and Action Plan: Social</a:t>
            </a:r>
            <a:endParaRPr lang="en-US" spc="-100" dirty="0">
              <a:solidFill>
                <a:schemeClr val="accent6"/>
              </a:solidFill>
            </a:endParaRPr>
          </a:p>
        </p:txBody>
      </p:sp>
      <p:sp>
        <p:nvSpPr>
          <p:cNvPr id="3" name="Content Placeholder 2"/>
          <p:cNvSpPr>
            <a:spLocks noGrp="1"/>
          </p:cNvSpPr>
          <p:nvPr>
            <p:ph sz="quarter" idx="1"/>
          </p:nvPr>
        </p:nvSpPr>
        <p:spPr/>
        <p:txBody>
          <a:bodyPr>
            <a:normAutofit/>
          </a:bodyPr>
          <a:lstStyle/>
          <a:p>
            <a:r>
              <a:rPr lang="en-US" b="1" dirty="0"/>
              <a:t>Establish a Grievance Redress System (GRM</a:t>
            </a:r>
            <a:r>
              <a:rPr lang="en-US" b="1" dirty="0" smtClean="0"/>
              <a:t>)</a:t>
            </a:r>
          </a:p>
          <a:p>
            <a:pPr lvl="1"/>
            <a:r>
              <a:rPr lang="en-US" dirty="0"/>
              <a:t>Strengthen the grievance redressal system at the </a:t>
            </a:r>
            <a:r>
              <a:rPr lang="en-US" dirty="0" smtClean="0"/>
              <a:t>MEHE</a:t>
            </a:r>
          </a:p>
          <a:p>
            <a:pPr lvl="1"/>
            <a:r>
              <a:rPr lang="en-US" dirty="0"/>
              <a:t>Hire a Grievance Redress Officer at the PMU </a:t>
            </a:r>
            <a:r>
              <a:rPr lang="en-US" dirty="0" smtClean="0"/>
              <a:t>level</a:t>
            </a:r>
          </a:p>
          <a:p>
            <a:pPr lvl="1"/>
            <a:r>
              <a:rPr lang="en-US" dirty="0"/>
              <a:t>Strengthen handling of gender-based violence </a:t>
            </a:r>
            <a:r>
              <a:rPr lang="en-US" dirty="0" smtClean="0"/>
              <a:t>complaints</a:t>
            </a:r>
          </a:p>
          <a:p>
            <a:pPr lvl="1"/>
            <a:r>
              <a:rPr lang="en-US" dirty="0" smtClean="0"/>
              <a:t>Increase </a:t>
            </a:r>
            <a:r>
              <a:rPr lang="en-US" dirty="0"/>
              <a:t>the Uptake channels for </a:t>
            </a:r>
            <a:r>
              <a:rPr lang="en-US" dirty="0" smtClean="0"/>
              <a:t>complaints through field officers, psycho-social counsellors; grievance officer</a:t>
            </a:r>
            <a:endParaRPr lang="en-US" dirty="0"/>
          </a:p>
        </p:txBody>
      </p:sp>
    </p:spTree>
    <p:extLst>
      <p:ext uri="{BB962C8B-B14F-4D97-AF65-F5344CB8AC3E}">
        <p14:creationId xmlns:p14="http://schemas.microsoft.com/office/powerpoint/2010/main" val="8853323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pc="-100" dirty="0" smtClean="0">
                <a:solidFill>
                  <a:schemeClr val="accent6"/>
                </a:solidFill>
              </a:rPr>
              <a:t>Recommendations and Action Plan: Social</a:t>
            </a:r>
            <a:endParaRPr lang="en-US" spc="-100" dirty="0">
              <a:solidFill>
                <a:schemeClr val="accent6"/>
              </a:solidFill>
            </a:endParaRPr>
          </a:p>
        </p:txBody>
      </p:sp>
      <p:sp>
        <p:nvSpPr>
          <p:cNvPr id="3" name="Content Placeholder 2"/>
          <p:cNvSpPr>
            <a:spLocks noGrp="1"/>
          </p:cNvSpPr>
          <p:nvPr>
            <p:ph sz="quarter" idx="1"/>
          </p:nvPr>
        </p:nvSpPr>
        <p:spPr>
          <a:xfrm>
            <a:off x="612648" y="1600200"/>
            <a:ext cx="8153400" cy="4949190"/>
          </a:xfrm>
        </p:spPr>
        <p:txBody>
          <a:bodyPr>
            <a:normAutofit fontScale="92500"/>
          </a:bodyPr>
          <a:lstStyle/>
          <a:p>
            <a:r>
              <a:rPr lang="en-US" b="1" dirty="0"/>
              <a:t>Transparency on program rules, outreach, and communication activities throughout program </a:t>
            </a:r>
            <a:r>
              <a:rPr lang="en-US" b="1" dirty="0" smtClean="0"/>
              <a:t>activities</a:t>
            </a:r>
          </a:p>
          <a:p>
            <a:pPr lvl="1"/>
            <a:r>
              <a:rPr lang="en-US" dirty="0" smtClean="0"/>
              <a:t>Effective communication strategies at national and local levels on </a:t>
            </a:r>
            <a:r>
              <a:rPr lang="en-US" dirty="0"/>
              <a:t>i) program objectives, </a:t>
            </a:r>
            <a:r>
              <a:rPr lang="en-US" dirty="0" smtClean="0"/>
              <a:t>ii</a:t>
            </a:r>
            <a:r>
              <a:rPr lang="en-US" dirty="0"/>
              <a:t>) targeting methods, </a:t>
            </a:r>
            <a:r>
              <a:rPr lang="en-US" dirty="0" smtClean="0"/>
              <a:t>iii</a:t>
            </a:r>
            <a:r>
              <a:rPr lang="en-US" dirty="0"/>
              <a:t>) resource distribution, and </a:t>
            </a:r>
            <a:r>
              <a:rPr lang="en-US" dirty="0" smtClean="0"/>
              <a:t>iv</a:t>
            </a:r>
            <a:r>
              <a:rPr lang="en-US" dirty="0"/>
              <a:t>) grievance redress </a:t>
            </a:r>
            <a:r>
              <a:rPr lang="en-US" dirty="0" smtClean="0"/>
              <a:t>systems</a:t>
            </a:r>
          </a:p>
          <a:p>
            <a:pPr lvl="1"/>
            <a:r>
              <a:rPr lang="en-US" dirty="0"/>
              <a:t>Systematic dissemination and publicly available information to children, care-givers, and community-leaders for informed decision-making on education </a:t>
            </a:r>
            <a:r>
              <a:rPr lang="en-US" dirty="0" smtClean="0"/>
              <a:t>opportunities</a:t>
            </a:r>
          </a:p>
          <a:p>
            <a:pPr lvl="1"/>
            <a:r>
              <a:rPr lang="en-US" dirty="0"/>
              <a:t>Awareness raising of all PMU staff, community liaisons, and psycho-social counsellors about targeting criteria, resource distribution, and grievance redress systems</a:t>
            </a:r>
          </a:p>
        </p:txBody>
      </p:sp>
    </p:spTree>
    <p:extLst>
      <p:ext uri="{BB962C8B-B14F-4D97-AF65-F5344CB8AC3E}">
        <p14:creationId xmlns:p14="http://schemas.microsoft.com/office/powerpoint/2010/main" val="14805085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and Action Plan: Social</a:t>
            </a:r>
            <a:endParaRPr lang="en-US" dirty="0"/>
          </a:p>
        </p:txBody>
      </p:sp>
      <p:sp>
        <p:nvSpPr>
          <p:cNvPr id="3" name="Content Placeholder 2"/>
          <p:cNvSpPr>
            <a:spLocks noGrp="1"/>
          </p:cNvSpPr>
          <p:nvPr>
            <p:ph sz="quarter" idx="1"/>
          </p:nvPr>
        </p:nvSpPr>
        <p:spPr>
          <a:xfrm>
            <a:off x="612648" y="1600200"/>
            <a:ext cx="8153400" cy="4846320"/>
          </a:xfrm>
        </p:spPr>
        <p:txBody>
          <a:bodyPr>
            <a:normAutofit/>
          </a:bodyPr>
          <a:lstStyle/>
          <a:p>
            <a:r>
              <a:rPr lang="en-US" b="1" dirty="0"/>
              <a:t>Develop Action Plan for Social Risk Management </a:t>
            </a:r>
            <a:r>
              <a:rPr lang="en-US" b="1" dirty="0" smtClean="0"/>
              <a:t>Activities</a:t>
            </a:r>
          </a:p>
          <a:p>
            <a:pPr lvl="1"/>
            <a:r>
              <a:rPr lang="en-US" dirty="0"/>
              <a:t>Develop guidelines and train field coordinators on social risk </a:t>
            </a:r>
            <a:r>
              <a:rPr lang="en-US" dirty="0" smtClean="0"/>
              <a:t>management</a:t>
            </a:r>
          </a:p>
          <a:p>
            <a:pPr lvl="1"/>
            <a:r>
              <a:rPr lang="en-US" dirty="0"/>
              <a:t>Operationalizing policies to promote safe learning environments in schools and non-formal learning </a:t>
            </a:r>
            <a:r>
              <a:rPr lang="en-US" dirty="0" smtClean="0"/>
              <a:t>spaces</a:t>
            </a:r>
          </a:p>
          <a:p>
            <a:pPr lvl="1"/>
            <a:r>
              <a:rPr lang="en-US" dirty="0"/>
              <a:t>Support the development of national frameworks for </a:t>
            </a:r>
            <a:r>
              <a:rPr lang="en-US" dirty="0" smtClean="0"/>
              <a:t>protecting children and promoting safe and conducive learning environments</a:t>
            </a:r>
            <a:endParaRPr lang="en-US" dirty="0"/>
          </a:p>
          <a:p>
            <a:pPr lvl="1"/>
            <a:r>
              <a:rPr lang="en-US" dirty="0" smtClean="0"/>
              <a:t>Provide community level opportunities for children and care givers</a:t>
            </a:r>
          </a:p>
          <a:p>
            <a:pPr lvl="1"/>
            <a:endParaRPr lang="en-US" dirty="0"/>
          </a:p>
        </p:txBody>
      </p:sp>
    </p:spTree>
    <p:extLst>
      <p:ext uri="{BB962C8B-B14F-4D97-AF65-F5344CB8AC3E}">
        <p14:creationId xmlns:p14="http://schemas.microsoft.com/office/powerpoint/2010/main" val="1475502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and Action Plan: social </a:t>
            </a:r>
            <a:endParaRPr lang="en-US" dirty="0"/>
          </a:p>
        </p:txBody>
      </p:sp>
      <p:sp>
        <p:nvSpPr>
          <p:cNvPr id="3" name="Content Placeholder 2"/>
          <p:cNvSpPr>
            <a:spLocks noGrp="1"/>
          </p:cNvSpPr>
          <p:nvPr>
            <p:ph sz="quarter" idx="1"/>
          </p:nvPr>
        </p:nvSpPr>
        <p:spPr>
          <a:xfrm>
            <a:off x="612648" y="1600200"/>
            <a:ext cx="8153400" cy="4937760"/>
          </a:xfrm>
        </p:spPr>
        <p:txBody>
          <a:bodyPr>
            <a:normAutofit fontScale="92500" lnSpcReduction="10000"/>
          </a:bodyPr>
          <a:lstStyle/>
          <a:p>
            <a:r>
              <a:rPr lang="en-US" b="1" dirty="0"/>
              <a:t>Strengthen the PMU’s capacity for environmental and social management and monitoring </a:t>
            </a:r>
            <a:r>
              <a:rPr lang="en-US" b="1" dirty="0" smtClean="0"/>
              <a:t>capacity</a:t>
            </a:r>
          </a:p>
          <a:p>
            <a:pPr lvl="1"/>
            <a:r>
              <a:rPr lang="en-US" dirty="0"/>
              <a:t>Standard Operating Procedures for PMU before the start of the </a:t>
            </a:r>
            <a:r>
              <a:rPr lang="en-US" dirty="0" smtClean="0"/>
              <a:t>Program for social risk management</a:t>
            </a:r>
          </a:p>
          <a:p>
            <a:pPr lvl="1"/>
            <a:r>
              <a:rPr lang="en-US" dirty="0"/>
              <a:t>Assignment of social management function within PMU to one of its </a:t>
            </a:r>
            <a:r>
              <a:rPr lang="en-US" dirty="0" smtClean="0"/>
              <a:t>staff</a:t>
            </a:r>
          </a:p>
          <a:p>
            <a:pPr lvl="1"/>
            <a:r>
              <a:rPr lang="en-US" dirty="0"/>
              <a:t>Application by PMU of applicable procedures for voluntary land donation as defined in Operational </a:t>
            </a:r>
            <a:r>
              <a:rPr lang="en-US" dirty="0" smtClean="0"/>
              <a:t>Manual</a:t>
            </a:r>
          </a:p>
          <a:p>
            <a:pPr lvl="1"/>
            <a:r>
              <a:rPr lang="en-US" dirty="0"/>
              <a:t>Establishing a grievance redress mechanism to handle complaints associated with land acquisition and </a:t>
            </a:r>
            <a:r>
              <a:rPr lang="en-US" dirty="0" smtClean="0"/>
              <a:t>resettlement</a:t>
            </a:r>
          </a:p>
          <a:p>
            <a:pPr lvl="1"/>
            <a:r>
              <a:rPr lang="en-US" dirty="0"/>
              <a:t>Monitoring of complaints and land </a:t>
            </a:r>
            <a:r>
              <a:rPr lang="en-US" dirty="0" smtClean="0"/>
              <a:t>acquisition</a:t>
            </a:r>
          </a:p>
          <a:p>
            <a:pPr lvl="1"/>
            <a:r>
              <a:rPr lang="en-US" dirty="0"/>
              <a:t>Environmental and social reporting</a:t>
            </a:r>
          </a:p>
        </p:txBody>
      </p:sp>
    </p:spTree>
    <p:extLst>
      <p:ext uri="{BB962C8B-B14F-4D97-AF65-F5344CB8AC3E}">
        <p14:creationId xmlns:p14="http://schemas.microsoft.com/office/powerpoint/2010/main" val="2811048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2 Program Outputs</a:t>
            </a:r>
            <a:endParaRPr lang="en-US" dirty="0"/>
          </a:p>
        </p:txBody>
      </p:sp>
      <p:sp>
        <p:nvSpPr>
          <p:cNvPr id="3" name="Content Placeholder 2"/>
          <p:cNvSpPr>
            <a:spLocks noGrp="1"/>
          </p:cNvSpPr>
          <p:nvPr>
            <p:ph sz="quarter" idx="1"/>
          </p:nvPr>
        </p:nvSpPr>
        <p:spPr>
          <a:xfrm>
            <a:off x="512164" y="1720779"/>
            <a:ext cx="8153400" cy="4770455"/>
          </a:xfrm>
        </p:spPr>
        <p:txBody>
          <a:bodyPr>
            <a:normAutofit/>
          </a:bodyPr>
          <a:lstStyle/>
          <a:p>
            <a:pPr marL="0" lvl="0" indent="0">
              <a:buNone/>
            </a:pPr>
            <a:r>
              <a:rPr lang="en-GB" sz="3200" dirty="0" smtClean="0"/>
              <a:t>A. </a:t>
            </a:r>
            <a:r>
              <a:rPr lang="en-US" sz="3200" b="1" i="1" dirty="0" smtClean="0">
                <a:solidFill>
                  <a:schemeClr val="accent2"/>
                </a:solidFill>
              </a:rPr>
              <a:t>ACCESS:</a:t>
            </a:r>
            <a:endParaRPr lang="en-GB" sz="3200" b="1" i="1" dirty="0" smtClean="0"/>
          </a:p>
          <a:p>
            <a:pPr lvl="0"/>
            <a:r>
              <a:rPr lang="en-GB" sz="2800" dirty="0" smtClean="0"/>
              <a:t>A</a:t>
            </a:r>
            <a:r>
              <a:rPr lang="en-GB" sz="2800" dirty="0"/>
              <a:t>.1: Girls, boys, and their caregivers are provided with the necessary support to increase their demand for certified formal education or non-formal learning </a:t>
            </a:r>
            <a:r>
              <a:rPr lang="en-GB" sz="2800" dirty="0" smtClean="0"/>
              <a:t>opportunities</a:t>
            </a:r>
          </a:p>
          <a:p>
            <a:r>
              <a:rPr lang="en-GB" sz="2800" dirty="0"/>
              <a:t>A.2: Girls and boys are equitably provided with increased access to appropriately equipped public schools and non-formal learning spaces</a:t>
            </a:r>
            <a:endParaRPr lang="en-US" sz="2800" dirty="0"/>
          </a:p>
          <a:p>
            <a:pPr marL="0" lvl="0" indent="0">
              <a:buNone/>
            </a:pPr>
            <a:endParaRPr lang="en-US" sz="2800" dirty="0"/>
          </a:p>
          <a:p>
            <a:endParaRPr lang="en-US" dirty="0"/>
          </a:p>
        </p:txBody>
      </p:sp>
    </p:spTree>
    <p:extLst>
      <p:ext uri="{BB962C8B-B14F-4D97-AF65-F5344CB8AC3E}">
        <p14:creationId xmlns:p14="http://schemas.microsoft.com/office/powerpoint/2010/main" val="323327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sz="quarter" idx="1"/>
          </p:nvPr>
        </p:nvSpPr>
        <p:spPr>
          <a:xfrm>
            <a:off x="512164" y="1720779"/>
            <a:ext cx="8153400" cy="4770455"/>
          </a:xfrm>
        </p:spPr>
        <p:txBody>
          <a:bodyPr>
            <a:normAutofit fontScale="92500" lnSpcReduction="20000"/>
          </a:bodyPr>
          <a:lstStyle/>
          <a:p>
            <a:pPr marL="0" lvl="0" indent="0">
              <a:buNone/>
            </a:pPr>
            <a:r>
              <a:rPr lang="en-GB" sz="3200" dirty="0" smtClean="0"/>
              <a:t>B. </a:t>
            </a:r>
            <a:r>
              <a:rPr lang="en-US" sz="3200" b="1" i="1" dirty="0" smtClean="0">
                <a:solidFill>
                  <a:schemeClr val="accent2"/>
                </a:solidFill>
              </a:rPr>
              <a:t>QUALITY:</a:t>
            </a:r>
            <a:endParaRPr lang="en-GB" sz="3200" b="1" i="1" dirty="0" smtClean="0"/>
          </a:p>
          <a:p>
            <a:pPr lvl="0"/>
            <a:r>
              <a:rPr lang="en-GB" sz="2800" dirty="0"/>
              <a:t>B.1 Teachers and educational personnel have improved capacities to provide learner-centred teaching in formal schools or non-formal spaces</a:t>
            </a:r>
            <a:endParaRPr lang="en-US" sz="2800" dirty="0"/>
          </a:p>
          <a:p>
            <a:pPr lvl="0"/>
            <a:r>
              <a:rPr lang="en-GB" sz="2800" dirty="0"/>
              <a:t>B.2 Educational personnel at the school-level are capacitated and empowered to proactively provide safe and enabling learning environments  </a:t>
            </a:r>
            <a:endParaRPr lang="en-US" sz="2800" dirty="0"/>
          </a:p>
          <a:p>
            <a:pPr lvl="0"/>
            <a:r>
              <a:rPr lang="en-US" sz="2800" dirty="0"/>
              <a:t>B.3 Communities are capacitated to actively engage in the promotion of learning and well-being of students and children in learning spaces  </a:t>
            </a:r>
          </a:p>
          <a:p>
            <a:pPr lvl="0"/>
            <a:r>
              <a:rPr lang="en-US" sz="2800" dirty="0"/>
              <a:t>B.4 Appropriate systems are effectively deployed to improve the monitoring and evaluation of teaching quality, learning outcomes, and learning environments    </a:t>
            </a:r>
          </a:p>
          <a:p>
            <a:pPr marL="0" lvl="0" indent="0">
              <a:buNone/>
            </a:pPr>
            <a:endParaRPr lang="en-US" sz="2800" dirty="0"/>
          </a:p>
          <a:p>
            <a:endParaRPr lang="en-US" dirty="0"/>
          </a:p>
        </p:txBody>
      </p:sp>
      <p:sp>
        <p:nvSpPr>
          <p:cNvPr id="8" name="Title 1"/>
          <p:cNvSpPr>
            <a:spLocks noGrp="1"/>
          </p:cNvSpPr>
          <p:nvPr>
            <p:ph type="title"/>
          </p:nvPr>
        </p:nvSpPr>
        <p:spPr>
          <a:xfrm>
            <a:off x="612648" y="228600"/>
            <a:ext cx="8153400" cy="990600"/>
          </a:xfrm>
        </p:spPr>
        <p:txBody>
          <a:bodyPr/>
          <a:lstStyle/>
          <a:p>
            <a:r>
              <a:rPr lang="en-US" dirty="0" smtClean="0"/>
              <a:t>RACE 2 Program Outputs</a:t>
            </a:r>
            <a:endParaRPr lang="en-US" dirty="0"/>
          </a:p>
        </p:txBody>
      </p:sp>
    </p:spTree>
    <p:extLst>
      <p:ext uri="{BB962C8B-B14F-4D97-AF65-F5344CB8AC3E}">
        <p14:creationId xmlns:p14="http://schemas.microsoft.com/office/powerpoint/2010/main" val="1002340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512164" y="1720779"/>
            <a:ext cx="8153400" cy="4770455"/>
          </a:xfrm>
          <a:prstGeom prst="rect">
            <a:avLst/>
          </a:prstGeom>
        </p:spPr>
        <p:txBody>
          <a:bodyPr vert="horz">
            <a:normAutofit fontScale="92500" lnSpcReduction="20000"/>
          </a:bodyPr>
          <a:lstStyle>
            <a:lvl1pPr marL="320032" indent="-320032"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64" indent="-274313" algn="l" rtl="0" eaLnBrk="1" latinLnBrk="0" hangingPunct="1">
              <a:spcBef>
                <a:spcPts val="551"/>
              </a:spcBef>
              <a:buClr>
                <a:schemeClr val="accent1"/>
              </a:buClr>
              <a:buSzPct val="70000"/>
              <a:buFont typeface="Wingdings 2"/>
              <a:buChar char=""/>
              <a:defRPr kumimoji="0" sz="2600" kern="1200">
                <a:solidFill>
                  <a:schemeClr val="tx1"/>
                </a:solidFill>
                <a:latin typeface="+mn-lt"/>
                <a:ea typeface="+mn-ea"/>
                <a:cs typeface="+mn-cs"/>
              </a:defRPr>
            </a:lvl2pPr>
            <a:lvl3pPr marL="914377" indent="-228594"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566" indent="-228594"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754" indent="-228594"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067" indent="-228594"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381" indent="-228594"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694" indent="-228594"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07" indent="-228594"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GB" sz="3200" dirty="0" smtClean="0"/>
              <a:t>C. </a:t>
            </a:r>
            <a:r>
              <a:rPr lang="en-US" sz="3200" b="1" i="1" dirty="0">
                <a:solidFill>
                  <a:schemeClr val="accent2"/>
                </a:solidFill>
              </a:rPr>
              <a:t>SYSTEM STRENGTHENING: </a:t>
            </a:r>
            <a:endParaRPr lang="en-GB" sz="3200" b="1" i="1" dirty="0" smtClean="0"/>
          </a:p>
          <a:p>
            <a:pPr lvl="0"/>
            <a:r>
              <a:rPr lang="en-GB" sz="2800" dirty="0"/>
              <a:t>C.1: MEHE and its institutions manage an effective and accurate education information-management system</a:t>
            </a:r>
            <a:endParaRPr lang="en-US" sz="2800" dirty="0"/>
          </a:p>
          <a:p>
            <a:pPr lvl="0"/>
            <a:r>
              <a:rPr lang="en-GB" sz="2800" dirty="0"/>
              <a:t>C.2: A revised, interactive curriculum is implemented in schools and learning spaces to improve quality learning, life-skills and employability for children and youth </a:t>
            </a:r>
            <a:endParaRPr lang="en-US" sz="2800" dirty="0"/>
          </a:p>
          <a:p>
            <a:pPr lvl="0"/>
            <a:r>
              <a:rPr lang="en-GB" sz="2800" dirty="0"/>
              <a:t>C.3: Appropriate policies are endorsed and implemented to regulate education programmes and services, strengthen school management, and professionalise teaching services, in formal schools and learning spaces </a:t>
            </a:r>
            <a:endParaRPr lang="en-US" sz="2800" dirty="0"/>
          </a:p>
          <a:p>
            <a:pPr lvl="0"/>
            <a:r>
              <a:rPr lang="en-GB" sz="2800" dirty="0"/>
              <a:t>C.4: MEHE and its institutions at central and regional level are strengthened to lead and coordinate the planning, implementation, and evaluation of the RACE II Strategy  </a:t>
            </a:r>
            <a:endParaRPr lang="en-US" sz="2800" dirty="0"/>
          </a:p>
          <a:p>
            <a:pPr marL="0" indent="0">
              <a:buFont typeface="Wingdings"/>
              <a:buNone/>
            </a:pPr>
            <a:endParaRPr lang="en-US" sz="2800" dirty="0" smtClean="0"/>
          </a:p>
          <a:p>
            <a:endParaRPr lang="en-US" dirty="0"/>
          </a:p>
        </p:txBody>
      </p:sp>
      <p:sp>
        <p:nvSpPr>
          <p:cNvPr id="7" name="Title 1"/>
          <p:cNvSpPr>
            <a:spLocks noGrp="1"/>
          </p:cNvSpPr>
          <p:nvPr>
            <p:ph type="title"/>
          </p:nvPr>
        </p:nvSpPr>
        <p:spPr>
          <a:xfrm>
            <a:off x="612648" y="228600"/>
            <a:ext cx="8153400" cy="990600"/>
          </a:xfrm>
        </p:spPr>
        <p:txBody>
          <a:bodyPr/>
          <a:lstStyle/>
          <a:p>
            <a:r>
              <a:rPr lang="en-US" dirty="0" smtClean="0"/>
              <a:t>RACE 2 Program Outputs</a:t>
            </a:r>
            <a:endParaRPr lang="en-US" dirty="0"/>
          </a:p>
        </p:txBody>
      </p:sp>
    </p:spTree>
    <p:extLst>
      <p:ext uri="{BB962C8B-B14F-4D97-AF65-F5344CB8AC3E}">
        <p14:creationId xmlns:p14="http://schemas.microsoft.com/office/powerpoint/2010/main" val="9749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 Objectives</a:t>
            </a:r>
            <a:endParaRPr lang="en-US" dirty="0"/>
          </a:p>
        </p:txBody>
      </p:sp>
      <p:sp>
        <p:nvSpPr>
          <p:cNvPr id="3" name="Content Placeholder 2"/>
          <p:cNvSpPr>
            <a:spLocks noGrp="1"/>
          </p:cNvSpPr>
          <p:nvPr>
            <p:ph sz="quarter" idx="1"/>
          </p:nvPr>
        </p:nvSpPr>
        <p:spPr>
          <a:xfrm>
            <a:off x="341643" y="1600199"/>
            <a:ext cx="8551147" cy="4880987"/>
          </a:xfrm>
        </p:spPr>
        <p:txBody>
          <a:bodyPr>
            <a:normAutofit fontScale="85000" lnSpcReduction="20000"/>
          </a:bodyPr>
          <a:lstStyle/>
          <a:p>
            <a:pPr marL="320032" lvl="1" indent="-320032">
              <a:spcBef>
                <a:spcPts val="700"/>
              </a:spcBef>
              <a:buClr>
                <a:schemeClr val="accent2"/>
              </a:buClr>
              <a:buSzPct val="60000"/>
              <a:buFont typeface="Wingdings"/>
              <a:buChar char=""/>
            </a:pPr>
            <a:r>
              <a:rPr lang="en-US" sz="2800" dirty="0"/>
              <a:t>The Environmental and Social Systems Assessment (ESSA) is crucial to ensure that </a:t>
            </a:r>
            <a:r>
              <a:rPr lang="en-US" sz="2800" dirty="0" err="1"/>
              <a:t>PforR</a:t>
            </a:r>
            <a:r>
              <a:rPr lang="en-US" sz="2800" dirty="0"/>
              <a:t> operations are designed and implemented in a manner that maximizes potential environmental and social benefits. ESSA assesses the borrower’s </a:t>
            </a:r>
            <a:r>
              <a:rPr lang="en-US" sz="2800" dirty="0" smtClean="0"/>
              <a:t>authority, organizational </a:t>
            </a:r>
            <a:r>
              <a:rPr lang="en-US" sz="2800" dirty="0"/>
              <a:t>capacity and performance to date, to achieve the social and environmental objectives associated with the Program and stipulates supplementary actions as </a:t>
            </a:r>
            <a:r>
              <a:rPr lang="en-US" sz="2800" dirty="0" smtClean="0"/>
              <a:t>necessary</a:t>
            </a:r>
            <a:r>
              <a:rPr lang="en-US" sz="2800" dirty="0"/>
              <a:t> </a:t>
            </a:r>
            <a:r>
              <a:rPr lang="en-US" sz="2800" dirty="0" smtClean="0"/>
              <a:t>through:</a:t>
            </a:r>
          </a:p>
          <a:p>
            <a:pPr marL="320032" lvl="1" indent="-320032">
              <a:spcBef>
                <a:spcPts val="700"/>
              </a:spcBef>
              <a:buClr>
                <a:schemeClr val="accent2"/>
              </a:buClr>
              <a:buSzPct val="60000"/>
              <a:buFont typeface="Wingdings"/>
              <a:buChar char=""/>
            </a:pPr>
            <a:r>
              <a:rPr lang="en-US" sz="2800" dirty="0"/>
              <a:t> (i) </a:t>
            </a:r>
            <a:r>
              <a:rPr lang="en-US" sz="2800" dirty="0" smtClean="0"/>
              <a:t>identifies </a:t>
            </a:r>
            <a:r>
              <a:rPr lang="en-US" sz="2800" dirty="0"/>
              <a:t>what the </a:t>
            </a:r>
            <a:r>
              <a:rPr lang="en-US" sz="2800" dirty="0" smtClean="0"/>
              <a:t>relevant environmental and </a:t>
            </a:r>
            <a:r>
              <a:rPr lang="en-US" sz="2800" dirty="0"/>
              <a:t>social risks are and why, </a:t>
            </a:r>
            <a:endParaRPr lang="en-US" sz="2800" dirty="0" smtClean="0"/>
          </a:p>
          <a:p>
            <a:pPr marL="320032" lvl="1" indent="-320032">
              <a:spcBef>
                <a:spcPts val="700"/>
              </a:spcBef>
              <a:buClr>
                <a:schemeClr val="accent2"/>
              </a:buClr>
              <a:buSzPct val="60000"/>
              <a:buFont typeface="Wingdings"/>
              <a:buChar char=""/>
            </a:pPr>
            <a:r>
              <a:rPr lang="en-US" sz="2800" dirty="0" smtClean="0"/>
              <a:t>(</a:t>
            </a:r>
            <a:r>
              <a:rPr lang="en-US" sz="2800" dirty="0"/>
              <a:t>ii) </a:t>
            </a:r>
            <a:r>
              <a:rPr lang="en-US" sz="2800" dirty="0" smtClean="0"/>
              <a:t>understands </a:t>
            </a:r>
            <a:r>
              <a:rPr lang="en-US" sz="2800" dirty="0"/>
              <a:t>what the potential impacts of the program may be, </a:t>
            </a:r>
            <a:endParaRPr lang="en-US" sz="2800" dirty="0" smtClean="0"/>
          </a:p>
          <a:p>
            <a:pPr marL="320032" lvl="1" indent="-320032">
              <a:spcBef>
                <a:spcPts val="700"/>
              </a:spcBef>
              <a:buClr>
                <a:schemeClr val="accent2"/>
              </a:buClr>
              <a:buSzPct val="60000"/>
              <a:buFont typeface="Wingdings"/>
              <a:buChar char=""/>
            </a:pPr>
            <a:r>
              <a:rPr lang="en-US" sz="2800" dirty="0" smtClean="0"/>
              <a:t>(</a:t>
            </a:r>
            <a:r>
              <a:rPr lang="en-US" sz="2800" dirty="0"/>
              <a:t>iii) </a:t>
            </a:r>
            <a:r>
              <a:rPr lang="en-US" sz="2800" dirty="0" smtClean="0"/>
              <a:t>identifies </a:t>
            </a:r>
            <a:r>
              <a:rPr lang="en-US" sz="2800" dirty="0"/>
              <a:t>if there are any legacy issues that may influence the program design and implementation, and </a:t>
            </a:r>
            <a:endParaRPr lang="en-US" sz="2800" dirty="0" smtClean="0"/>
          </a:p>
          <a:p>
            <a:pPr marL="320032" lvl="1" indent="-320032">
              <a:spcBef>
                <a:spcPts val="700"/>
              </a:spcBef>
              <a:buClr>
                <a:schemeClr val="accent2"/>
              </a:buClr>
              <a:buSzPct val="60000"/>
              <a:buFont typeface="Wingdings"/>
              <a:buChar char=""/>
            </a:pPr>
            <a:r>
              <a:rPr lang="en-US" sz="2800" dirty="0" smtClean="0"/>
              <a:t>(</a:t>
            </a:r>
            <a:r>
              <a:rPr lang="en-US" sz="2800" dirty="0"/>
              <a:t>iv) </a:t>
            </a:r>
            <a:r>
              <a:rPr lang="en-US" sz="2800" dirty="0" smtClean="0"/>
              <a:t>propose actionable </a:t>
            </a:r>
            <a:r>
              <a:rPr lang="en-US" sz="2800" dirty="0"/>
              <a:t>improvements in managing such risks.  </a:t>
            </a:r>
          </a:p>
          <a:p>
            <a:endParaRPr lang="en-US" dirty="0"/>
          </a:p>
        </p:txBody>
      </p:sp>
    </p:spTree>
    <p:extLst>
      <p:ext uri="{BB962C8B-B14F-4D97-AF65-F5344CB8AC3E}">
        <p14:creationId xmlns:p14="http://schemas.microsoft.com/office/powerpoint/2010/main" val="2254733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112" y="26670"/>
            <a:ext cx="8964888" cy="910590"/>
          </a:xfrm>
        </p:spPr>
        <p:txBody>
          <a:bodyPr>
            <a:normAutofit/>
          </a:bodyPr>
          <a:lstStyle/>
          <a:p>
            <a:pPr algn="ctr"/>
            <a:r>
              <a:rPr lang="en-US" spc="-100" dirty="0" smtClean="0">
                <a:solidFill>
                  <a:schemeClr val="accent6"/>
                </a:solidFill>
              </a:rPr>
              <a:t>Environmental and Social Risks</a:t>
            </a:r>
            <a:endParaRPr lang="en-US" spc="-100" dirty="0">
              <a:solidFill>
                <a:schemeClr val="accent6"/>
              </a:solidFill>
            </a:endParaRPr>
          </a:p>
        </p:txBody>
      </p:sp>
      <p:sp>
        <p:nvSpPr>
          <p:cNvPr id="3" name="Content Placeholder 2"/>
          <p:cNvSpPr>
            <a:spLocks noGrp="1"/>
          </p:cNvSpPr>
          <p:nvPr>
            <p:ph sz="quarter" idx="1"/>
          </p:nvPr>
        </p:nvSpPr>
        <p:spPr>
          <a:xfrm>
            <a:off x="179112" y="937260"/>
            <a:ext cx="8785776" cy="5806440"/>
          </a:xfrm>
        </p:spPr>
        <p:txBody>
          <a:bodyPr>
            <a:normAutofit fontScale="25000" lnSpcReduction="20000"/>
          </a:bodyPr>
          <a:lstStyle/>
          <a:p>
            <a:pPr marL="0" indent="0">
              <a:buNone/>
            </a:pPr>
            <a:r>
              <a:rPr lang="en-US" sz="9600" b="1" dirty="0" smtClean="0"/>
              <a:t>Environmental Risks</a:t>
            </a:r>
          </a:p>
          <a:p>
            <a:pPr marL="0" indent="0">
              <a:buNone/>
            </a:pPr>
            <a:endParaRPr lang="en-US" sz="6400" b="1" dirty="0" smtClean="0"/>
          </a:p>
          <a:p>
            <a:r>
              <a:rPr lang="en-US" sz="7200" dirty="0" smtClean="0"/>
              <a:t>The </a:t>
            </a:r>
            <a:r>
              <a:rPr lang="en-US" sz="7200" dirty="0"/>
              <a:t>assessment of environmental and social risk level associated with the Program is considered to be moderate.  </a:t>
            </a:r>
            <a:endParaRPr lang="en-US" sz="7200" dirty="0" smtClean="0"/>
          </a:p>
          <a:p>
            <a:r>
              <a:rPr lang="en-US" sz="7200" dirty="0" smtClean="0"/>
              <a:t>No </a:t>
            </a:r>
            <a:r>
              <a:rPr lang="en-US" sz="7200" dirty="0"/>
              <a:t>major environmental impacts and risks are anticipated. It is envisaged that the Program will not be including any of Category-A type investments, nor will be posing any risk on natural habitats or on physical cultural resources.  </a:t>
            </a:r>
            <a:endParaRPr lang="en-US" sz="7200" dirty="0" smtClean="0"/>
          </a:p>
          <a:p>
            <a:r>
              <a:rPr lang="en-US" sz="7200" dirty="0" smtClean="0"/>
              <a:t>Program </a:t>
            </a:r>
            <a:r>
              <a:rPr lang="en-US" sz="7200" dirty="0"/>
              <a:t>will not include activities that could potentially generate considerable pollution to any environmental media or that would pose any risks to land use or to natural resources. </a:t>
            </a:r>
            <a:endParaRPr lang="en-US" sz="2800" dirty="0" smtClean="0"/>
          </a:p>
          <a:p>
            <a:pPr marL="0" indent="0">
              <a:buNone/>
            </a:pPr>
            <a:r>
              <a:rPr lang="en-US" sz="9600" b="1" dirty="0" smtClean="0"/>
              <a:t>Social Risks</a:t>
            </a:r>
            <a:endParaRPr lang="en-US" sz="6400" b="1" dirty="0" smtClean="0"/>
          </a:p>
          <a:p>
            <a:r>
              <a:rPr lang="en-US" sz="7200" dirty="0" smtClean="0"/>
              <a:t>Social </a:t>
            </a:r>
            <a:r>
              <a:rPr lang="en-US" sz="7200" dirty="0"/>
              <a:t>risk associated with land acquisition, compensation and resettlement are also considered to be moderate. </a:t>
            </a:r>
            <a:endParaRPr lang="en-US" sz="7200" dirty="0" smtClean="0"/>
          </a:p>
          <a:p>
            <a:r>
              <a:rPr lang="en-US" sz="7200" dirty="0" smtClean="0"/>
              <a:t>The </a:t>
            </a:r>
            <a:r>
              <a:rPr lang="en-US" sz="7200" dirty="0"/>
              <a:t>RACE II Program should contribute to improving the national system of environmental and social </a:t>
            </a:r>
            <a:r>
              <a:rPr lang="en-US" sz="7200" dirty="0" smtClean="0"/>
              <a:t>assessment, public </a:t>
            </a:r>
            <a:r>
              <a:rPr lang="en-US" sz="7200" dirty="0"/>
              <a:t>information and consultation, grievance redress mechanisms, and procedures for land acquisition, voluntary land donation, and resettlement. </a:t>
            </a:r>
          </a:p>
          <a:p>
            <a:r>
              <a:rPr lang="en-US" sz="7200" dirty="0"/>
              <a:t>However, social risks associated with discrimination, bullying and social cohesion, particularly affecting refugees are considered to be substantial.  </a:t>
            </a:r>
            <a:endParaRPr lang="en-US" sz="7200" dirty="0" smtClean="0"/>
          </a:p>
          <a:p>
            <a:r>
              <a:rPr lang="en-US" sz="7200" dirty="0" smtClean="0"/>
              <a:t>Safety </a:t>
            </a:r>
            <a:r>
              <a:rPr lang="en-US" sz="7200" dirty="0"/>
              <a:t>and security related issues as they affect Syrian youth, men, women, and other vulnerable groups, and impediments to registration in schools are also prevalent.  The ESSA recommendations attempt to minimize social risks by putting in place clear, objective and transparent criteria in place to address these to be implemented with throughout Program implementation.</a:t>
            </a:r>
          </a:p>
          <a:p>
            <a:endParaRPr lang="en-US" dirty="0"/>
          </a:p>
        </p:txBody>
      </p:sp>
    </p:spTree>
    <p:extLst>
      <p:ext uri="{BB962C8B-B14F-4D97-AF65-F5344CB8AC3E}">
        <p14:creationId xmlns:p14="http://schemas.microsoft.com/office/powerpoint/2010/main" val="1670927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pc="-100" dirty="0" smtClean="0">
                <a:solidFill>
                  <a:schemeClr val="accent6"/>
                </a:solidFill>
              </a:rPr>
              <a:t>Environmental Risks</a:t>
            </a:r>
            <a:endParaRPr lang="en-US" spc="-100" dirty="0">
              <a:solidFill>
                <a:schemeClr val="accent6"/>
              </a:solidFill>
            </a:endParaRPr>
          </a:p>
        </p:txBody>
      </p:sp>
      <p:sp>
        <p:nvSpPr>
          <p:cNvPr id="3" name="Content Placeholder 2"/>
          <p:cNvSpPr>
            <a:spLocks noGrp="1"/>
          </p:cNvSpPr>
          <p:nvPr>
            <p:ph sz="quarter" idx="1"/>
          </p:nvPr>
        </p:nvSpPr>
        <p:spPr/>
        <p:txBody>
          <a:bodyPr>
            <a:normAutofit/>
          </a:bodyPr>
          <a:lstStyle/>
          <a:p>
            <a:r>
              <a:rPr lang="en-US" dirty="0" smtClean="0"/>
              <a:t>The main environmental risks of RACE II investments (communities/teachers/students) fall under the implementation of </a:t>
            </a:r>
            <a:r>
              <a:rPr lang="en-US" i="1" dirty="0" smtClean="0"/>
              <a:t>Component 1 Access: </a:t>
            </a:r>
            <a:r>
              <a:rPr lang="en-US" dirty="0" smtClean="0"/>
              <a:t>classroom rehabilitation and/or expansion of the number of classrooms during implementation. </a:t>
            </a:r>
          </a:p>
          <a:p>
            <a:r>
              <a:rPr lang="en-US" dirty="0" smtClean="0"/>
              <a:t>Minor environmental risks of RACE II investments </a:t>
            </a:r>
            <a:r>
              <a:rPr lang="en-US" dirty="0"/>
              <a:t>(</a:t>
            </a:r>
            <a:r>
              <a:rPr lang="en-US" dirty="0" smtClean="0"/>
              <a:t>communities/teachers/students) fall under the needs assessment and the operations and maintenance of </a:t>
            </a:r>
            <a:r>
              <a:rPr lang="en-US" i="1" dirty="0" smtClean="0"/>
              <a:t>Component 1 Access.</a:t>
            </a:r>
            <a:endParaRPr lang="en-US" dirty="0"/>
          </a:p>
        </p:txBody>
      </p:sp>
    </p:spTree>
    <p:extLst>
      <p:ext uri="{BB962C8B-B14F-4D97-AF65-F5344CB8AC3E}">
        <p14:creationId xmlns:p14="http://schemas.microsoft.com/office/powerpoint/2010/main" val="8463466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3_Median">
  <a:themeElements>
    <a:clrScheme name="Custom 12">
      <a:dk1>
        <a:sysClr val="windowText" lastClr="000000"/>
      </a:dk1>
      <a:lt1>
        <a:sysClr val="window" lastClr="FFFFFF"/>
      </a:lt1>
      <a:dk2>
        <a:srgbClr val="775F55"/>
      </a:dk2>
      <a:lt2>
        <a:srgbClr val="EBDDC3"/>
      </a:lt2>
      <a:accent1>
        <a:srgbClr val="548BB7"/>
      </a:accent1>
      <a:accent2>
        <a:srgbClr val="F07F09"/>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2382</TotalTime>
  <Words>3929</Words>
  <Application>Microsoft Office PowerPoint</Application>
  <PresentationFormat>On-screen Show (4:3)</PresentationFormat>
  <Paragraphs>268</Paragraphs>
  <Slides>39</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Calibri</vt:lpstr>
      <vt:lpstr>Cambria</vt:lpstr>
      <vt:lpstr>Times New Roman</vt:lpstr>
      <vt:lpstr>Tw Cen MT</vt:lpstr>
      <vt:lpstr>Wingdings</vt:lpstr>
      <vt:lpstr>Wingdings 2</vt:lpstr>
      <vt:lpstr>3_Median</vt:lpstr>
      <vt:lpstr>Lebanon RACE II:  Environmental and Social Systems Assessment (ESSA)    Consultation Workshop  Beirut, April 21, 2016   </vt:lpstr>
      <vt:lpstr>Program Objective</vt:lpstr>
      <vt:lpstr>RACE 2 Program Pillars</vt:lpstr>
      <vt:lpstr>RACE 2 Program Outputs</vt:lpstr>
      <vt:lpstr>RACE 2 Program Outputs</vt:lpstr>
      <vt:lpstr>RACE 2 Program Outputs</vt:lpstr>
      <vt:lpstr>ESSA Objectives</vt:lpstr>
      <vt:lpstr>Environmental and Social Risks</vt:lpstr>
      <vt:lpstr>Environmental Risks</vt:lpstr>
      <vt:lpstr>Environmental Risks</vt:lpstr>
      <vt:lpstr>Social Assessment</vt:lpstr>
      <vt:lpstr>Social Assessment: Gender and Youth</vt:lpstr>
      <vt:lpstr>Social Assessment – Refugees and non-refugees</vt:lpstr>
      <vt:lpstr>Social Assessment – Refugees and non-refugees</vt:lpstr>
      <vt:lpstr>Social Assessment: Impacts of the Syrian Crisis</vt:lpstr>
      <vt:lpstr>Social Assessment : Education</vt:lpstr>
      <vt:lpstr>Social Risks / Social benefits</vt:lpstr>
      <vt:lpstr>Social Risks: land acquisition</vt:lpstr>
      <vt:lpstr>Environmental Benefits</vt:lpstr>
      <vt:lpstr>Policy and Legal Framework:  Environmental Impacts</vt:lpstr>
      <vt:lpstr>Policy and Legal Framework:  Environmental Impacts</vt:lpstr>
      <vt:lpstr>Policy and Legal Framework:  Social Impacts</vt:lpstr>
      <vt:lpstr>Policy and Legal Framework: Social Impacts</vt:lpstr>
      <vt:lpstr>Policy and Legal Framework: Social Impacts</vt:lpstr>
      <vt:lpstr>Policy and Legal Frameworks: Social impacts</vt:lpstr>
      <vt:lpstr>Policy and Legal Frameworks: Social Impacts</vt:lpstr>
      <vt:lpstr>Capacity Assessment of Institutions: Environment</vt:lpstr>
      <vt:lpstr>Capacity Assessment of Institutions: Environment</vt:lpstr>
      <vt:lpstr>Capacity Assessment of Institutions: Environment</vt:lpstr>
      <vt:lpstr>Capacity Assessment of Institutions: Social</vt:lpstr>
      <vt:lpstr>Capacity Assessment of Institutions: Social</vt:lpstr>
      <vt:lpstr>Capacity Assessment of Institutions: Social</vt:lpstr>
      <vt:lpstr>Recommendations and Proposed Action Plan: Environment</vt:lpstr>
      <vt:lpstr>Recommendations and Proposed Action Plan: Environment</vt:lpstr>
      <vt:lpstr>PowerPoint Presentation</vt:lpstr>
      <vt:lpstr>Recommendations and Action Plan: Social</vt:lpstr>
      <vt:lpstr>Recommendations and Action Plan: Social</vt:lpstr>
      <vt:lpstr>Recommendations and Action Plan: Social</vt:lpstr>
      <vt:lpstr>Recommendations and Action Plan: social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Ibraaz</dc:creator>
  <cp:lastModifiedBy>Mariana T. Felicio</cp:lastModifiedBy>
  <cp:revision>176</cp:revision>
  <dcterms:created xsi:type="dcterms:W3CDTF">2014-12-01T12:24:21Z</dcterms:created>
  <dcterms:modified xsi:type="dcterms:W3CDTF">2016-05-05T15:30:28Z</dcterms:modified>
</cp:coreProperties>
</file>