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9" r:id="rId3"/>
    <p:sldId id="301" r:id="rId4"/>
    <p:sldId id="280" r:id="rId5"/>
    <p:sldId id="281" r:id="rId6"/>
    <p:sldId id="302" r:id="rId7"/>
    <p:sldId id="300" r:id="rId8"/>
    <p:sldId id="284" r:id="rId9"/>
    <p:sldId id="287" r:id="rId10"/>
    <p:sldId id="306" r:id="rId11"/>
    <p:sldId id="308" r:id="rId12"/>
    <p:sldId id="313" r:id="rId13"/>
    <p:sldId id="298" r:id="rId14"/>
    <p:sldId id="310" r:id="rId15"/>
    <p:sldId id="312" r:id="rId16"/>
    <p:sldId id="30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8" autoAdjust="0"/>
    <p:restoredTop sz="95382" autoAdjust="0"/>
  </p:normalViewPr>
  <p:slideViewPr>
    <p:cSldViewPr>
      <p:cViewPr varScale="1">
        <p:scale>
          <a:sx n="70" d="100"/>
          <a:sy n="70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200"/>
            </a:lvl1pPr>
          </a:lstStyle>
          <a:p>
            <a:fld id="{571E3810-24F9-4C92-9A37-1346F04713A1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7" rIns="93172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7" rIns="93172" bIns="465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200"/>
            </a:lvl1pPr>
          </a:lstStyle>
          <a:p>
            <a:fld id="{68E2236E-D908-4041-B542-953A45060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538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2236E-D908-4041-B542-953A45060F3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498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2236E-D908-4041-B542-953A45060F3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78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2236E-D908-4041-B542-953A45060F3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44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2236E-D908-4041-B542-953A45060F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09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2236E-D908-4041-B542-953A45060F3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708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C0D-6969-494F-B8B2-623E2A1BF515}" type="datetime1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9684-07FD-48FD-8C30-71A8F51B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246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991D-F56F-4BC4-B985-CDFE382ACE63}" type="datetime1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9684-07FD-48FD-8C30-71A8F51B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55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351F-6AE2-4D25-84BF-5739D25CDF7E}" type="datetime1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9684-07FD-48FD-8C30-71A8F51B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55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F0AFF-055C-4E72-83D1-C9A211DE461B}" type="datetime1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9684-07FD-48FD-8C30-71A8F51B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22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8164-9F5C-4D82-BA45-135DFEFA7A16}" type="datetime1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9684-07FD-48FD-8C30-71A8F51B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4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72A07-1931-4CD6-8F02-610FDAE734DC}" type="datetime1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9684-07FD-48FD-8C30-71A8F51B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65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C53A-9F41-4FA8-B19F-7521C9520EDC}" type="datetime1">
              <a:rPr lang="en-US" smtClean="0"/>
              <a:t>12/3/2014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9684-07FD-48FD-8C30-71A8F51B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343EE-7F8B-40C0-AC22-2500C4391A5D}" type="datetime1">
              <a:rPr lang="en-US" smtClean="0"/>
              <a:t>12/3/2014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9684-07FD-48FD-8C30-71A8F51B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59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814D-BFEC-45F2-A5D2-8D79A2E13CA9}" type="datetime1">
              <a:rPr lang="en-US" smtClean="0"/>
              <a:t>12/3/2014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9684-07FD-48FD-8C30-71A8F51B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50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EBF54-D7BE-4C18-AE08-61326E110C66}" type="datetime1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9684-07FD-48FD-8C30-71A8F51B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574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3301-D1FA-423C-90BE-FC9631505DF7}" type="datetime1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9684-07FD-48FD-8C30-71A8F51B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3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3C5E9-FBAD-4BB1-819C-3AFB156B00B7}" type="datetime1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39684-07FD-48FD-8C30-71A8F51B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1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Diagnostic-Pays </a:t>
            </a:r>
            <a:r>
              <a:rPr lang="fr-FR" dirty="0" smtClean="0"/>
              <a:t>Systématique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Consultations Développement Humain, </a:t>
            </a:r>
            <a:r>
              <a:rPr lang="fr-FR" dirty="0" smtClean="0"/>
              <a:t>Tchad, Décembre </a:t>
            </a:r>
            <a:r>
              <a:rPr lang="fr-FR" dirty="0" smtClean="0"/>
              <a:t>2014</a:t>
            </a:r>
          </a:p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9684-07FD-48FD-8C30-71A8F51BF3C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84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fr-FR" sz="2800" b="1" dirty="0" smtClean="0"/>
              <a:t>Contraintes </a:t>
            </a:r>
            <a:r>
              <a:rPr lang="fr-FR" sz="2800" b="1" dirty="0"/>
              <a:t>Spécifiques</a:t>
            </a:r>
            <a:r>
              <a:rPr lang="fr-FR" sz="2800" b="1" dirty="0" smtClean="0"/>
              <a:t> et Solutions: </a:t>
            </a:r>
            <a:r>
              <a:rPr lang="fr-FR" sz="2800" b="1" dirty="0"/>
              <a:t>Questions clef </a:t>
            </a:r>
            <a:r>
              <a:rPr lang="fr-FR" sz="2800" b="1" dirty="0" smtClean="0"/>
              <a:t> Santé, Nutrition et Fertilité</a:t>
            </a:r>
            <a:r>
              <a:rPr lang="fr-FR" sz="2800" b="1" dirty="0"/>
              <a:t/>
            </a:r>
            <a:br>
              <a:rPr lang="fr-FR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b="1" dirty="0" smtClean="0"/>
              <a:t>Santé et Nutrition: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Comment </a:t>
            </a:r>
            <a:r>
              <a:rPr lang="fr-FR" dirty="0"/>
              <a:t>améliorer la santé </a:t>
            </a:r>
            <a:r>
              <a:rPr lang="fr-FR" dirty="0" smtClean="0"/>
              <a:t>et la nutrition des </a:t>
            </a:r>
            <a:r>
              <a:rPr lang="fr-FR" dirty="0"/>
              <a:t>populations rurales</a:t>
            </a:r>
            <a:r>
              <a:rPr lang="fr-FR" dirty="0" smtClean="0"/>
              <a:t>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Quelles </a:t>
            </a:r>
            <a:r>
              <a:rPr lang="fr-FR" dirty="0"/>
              <a:t>sont les contraintes </a:t>
            </a:r>
            <a:r>
              <a:rPr lang="fr-FR" dirty="0" smtClean="0"/>
              <a:t>pour l’utilisation des services de santé?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/>
              <a:t>Disponibilité </a:t>
            </a:r>
            <a:r>
              <a:rPr lang="fr-FR" dirty="0" smtClean="0"/>
              <a:t>des </a:t>
            </a:r>
            <a:r>
              <a:rPr lang="fr-FR" dirty="0"/>
              <a:t>centres de </a:t>
            </a:r>
            <a:r>
              <a:rPr lang="fr-FR" dirty="0" smtClean="0"/>
              <a:t>santé et/ou service minimum de base? Cout? Ressources humaines? Gestion et financement? Autre?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Quelles </a:t>
            </a:r>
            <a:r>
              <a:rPr lang="fr-FR" dirty="0"/>
              <a:t>services de </a:t>
            </a:r>
            <a:r>
              <a:rPr lang="fr-FR" dirty="0" smtClean="0"/>
              <a:t>santé </a:t>
            </a:r>
            <a:r>
              <a:rPr lang="fr-FR" dirty="0"/>
              <a:t>devraient </a:t>
            </a:r>
            <a:r>
              <a:rPr lang="fr-FR" dirty="0" smtClean="0"/>
              <a:t>être </a:t>
            </a:r>
            <a:r>
              <a:rPr lang="fr-FR" dirty="0"/>
              <a:t>prioritaires</a:t>
            </a:r>
            <a:r>
              <a:rPr lang="fr-FR" dirty="0" smtClean="0"/>
              <a:t>?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dirty="0" smtClean="0"/>
              <a:t>Fertilité: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Quelles sont les contraintes pour adresser la fertilité élevée? (facteurs d’offre et/ou de demande?)</a:t>
            </a:r>
          </a:p>
          <a:p>
            <a:pPr>
              <a:buFont typeface="Wingdings" panose="05000000000000000000" pitchFamily="2" charset="2"/>
              <a:buChar char="§"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457200" indent="-457200">
              <a:buFontTx/>
              <a:buChar char="-"/>
            </a:pPr>
            <a:endParaRPr lang="fr-FR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9684-07FD-48FD-8C30-71A8F51BF3C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931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3581400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fr-FR" dirty="0"/>
              <a:t>Contraintes sociales a lever pour utiliser pleinement le potentiel de réduction de la pauvreté au </a:t>
            </a:r>
            <a:r>
              <a:rPr lang="fr-FR" dirty="0" smtClean="0"/>
              <a:t>Tchad: l’</a:t>
            </a:r>
            <a:r>
              <a:rPr lang="fr-FR" dirty="0"/>
              <a:t> </a:t>
            </a:r>
            <a:r>
              <a:rPr lang="fr-FR" dirty="0" smtClean="0"/>
              <a:t>éducation et le genre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9684-07FD-48FD-8C30-71A8F51BF3C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664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fr-FR" sz="2800" b="1" dirty="0"/>
              <a:t>C</a:t>
            </a:r>
            <a:r>
              <a:rPr lang="fr-FR" sz="2800" b="1" dirty="0" smtClean="0"/>
              <a:t>ontraintes générales au niveau de l’ Education et du Genre</a:t>
            </a:r>
            <a:r>
              <a:rPr lang="fr-FR" sz="2800" b="1" dirty="0"/>
              <a:t/>
            </a:r>
            <a:br>
              <a:rPr lang="fr-FR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400"/>
          </a:xfrm>
        </p:spPr>
        <p:txBody>
          <a:bodyPr>
            <a:normAutofit fontScale="77500" lnSpcReduction="20000"/>
          </a:bodyPr>
          <a:lstStyle/>
          <a:p>
            <a:r>
              <a:rPr lang="fr-FR" dirty="0"/>
              <a:t>Le ménage </a:t>
            </a:r>
            <a:r>
              <a:rPr lang="fr-FR" dirty="0" smtClean="0"/>
              <a:t>rural est pénalisé dans l’utilisation et qualité de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l’ éducation:</a:t>
            </a:r>
            <a:endParaRPr lang="fr-FR" dirty="0"/>
          </a:p>
          <a:p>
            <a:pPr lvl="1"/>
            <a:r>
              <a:rPr lang="fr-FR" dirty="0" smtClean="0"/>
              <a:t>La </a:t>
            </a:r>
            <a:r>
              <a:rPr lang="fr-FR" dirty="0"/>
              <a:t>probabilité pour les enfants  ruraux d’aller à l’école est de 32% inférieure à celle d’un enfant vivant en milieu </a:t>
            </a:r>
            <a:r>
              <a:rPr lang="fr-FR" dirty="0" smtClean="0"/>
              <a:t>urbain</a:t>
            </a:r>
          </a:p>
          <a:p>
            <a:pPr lvl="1"/>
            <a:r>
              <a:rPr lang="fr-FR" dirty="0"/>
              <a:t>Seulement 50% de ceux qui ont suivi un cycle primaire complet savent lire aisément. Les élèves scolarisés en milieu rural obtiennent un score inférieur au score des élèves scolarisés en milieu </a:t>
            </a:r>
            <a:r>
              <a:rPr lang="fr-FR" dirty="0" smtClean="0"/>
              <a:t>urbain</a:t>
            </a:r>
          </a:p>
          <a:p>
            <a:pPr marL="457200" lvl="1" indent="0">
              <a:buNone/>
            </a:pPr>
            <a:endParaRPr lang="fr-FR" dirty="0"/>
          </a:p>
          <a:p>
            <a:r>
              <a:rPr lang="fr-FR" dirty="0"/>
              <a:t>L</a:t>
            </a:r>
            <a:r>
              <a:rPr lang="fr-FR" dirty="0" smtClean="0"/>
              <a:t>es </a:t>
            </a:r>
            <a:r>
              <a:rPr lang="fr-FR" dirty="0"/>
              <a:t>femmes sont particulièrement défavorisées en termes d’ éducation et de temps libre a consacrer a l’activité </a:t>
            </a:r>
            <a:r>
              <a:rPr lang="fr-FR" dirty="0" smtClean="0"/>
              <a:t>économique:</a:t>
            </a:r>
          </a:p>
          <a:p>
            <a:pPr lvl="1"/>
            <a:r>
              <a:rPr lang="fr-FR" dirty="0" smtClean="0"/>
              <a:t>Par exemple, 42% des effectifs sont filles au primaire, et seulement </a:t>
            </a:r>
            <a:r>
              <a:rPr lang="fr-FR" dirty="0"/>
              <a:t>39% </a:t>
            </a:r>
            <a:r>
              <a:rPr lang="fr-FR" dirty="0" smtClean="0"/>
              <a:t>lisent aisément </a:t>
            </a:r>
            <a:r>
              <a:rPr lang="fr-FR" dirty="0"/>
              <a:t>après une scolarité primaire </a:t>
            </a:r>
            <a:r>
              <a:rPr lang="fr-FR" dirty="0" smtClean="0"/>
              <a:t>complète, et cela empire avec la pauvreté</a:t>
            </a:r>
          </a:p>
          <a:p>
            <a:pPr marL="457200" lvl="1" indent="0">
              <a:buNone/>
            </a:pPr>
            <a:endParaRPr lang="fr-FR" dirty="0" smtClean="0"/>
          </a:p>
          <a:p>
            <a:endParaRPr lang="fr-FR" dirty="0"/>
          </a:p>
          <a:p>
            <a:pPr lvl="1"/>
            <a:endParaRPr lang="fr-FR" dirty="0"/>
          </a:p>
          <a:p>
            <a:endParaRPr lang="fr-FR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9684-07FD-48FD-8C30-71A8F51BF3C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9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% d'adultes âgés de 22-44 ans sachant lire aisément après 6 années d'étude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9684-07FD-48FD-8C30-71A8F51BF3CD}" type="slidenum">
              <a:rPr lang="en-US" smtClean="0"/>
              <a:t>13</a:t>
            </a:fld>
            <a:endParaRPr lang="en-US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98" y="1578230"/>
            <a:ext cx="7289302" cy="3918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86612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3600" b="1" dirty="0" smtClean="0"/>
              <a:t>Contraintes Spécifiques et Solutions: Questions clef Education et Genre</a:t>
            </a:r>
            <a:r>
              <a:rPr lang="fr-FR" sz="3600" b="1" dirty="0"/>
              <a:t/>
            </a:r>
            <a:br>
              <a:rPr lang="fr-FR" sz="3600" b="1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54563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fr-FR" sz="5500" b="1" dirty="0" smtClean="0"/>
              <a:t>Education: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5500" dirty="0" smtClean="0"/>
              <a:t>Vu </a:t>
            </a:r>
            <a:r>
              <a:rPr lang="fr-FR" sz="5500" dirty="0"/>
              <a:t>la faible qualité du système éducatif, en milieu rural en particulier, est il </a:t>
            </a:r>
            <a:r>
              <a:rPr lang="fr-FR" sz="5500" dirty="0" smtClean="0"/>
              <a:t>prioritaire d</a:t>
            </a:r>
            <a:r>
              <a:rPr lang="fr-FR" sz="5500" dirty="0"/>
              <a:t>’ étendre son accès? </a:t>
            </a:r>
            <a:r>
              <a:rPr lang="fr-FR" sz="5500" dirty="0" smtClean="0"/>
              <a:t>Si oui, quelles sont les principales contraintes?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5500" dirty="0"/>
              <a:t>Disponibilité des </a:t>
            </a:r>
            <a:r>
              <a:rPr lang="fr-FR" sz="5500" dirty="0" smtClean="0"/>
              <a:t>écoles? </a:t>
            </a:r>
            <a:r>
              <a:rPr lang="fr-FR" sz="5500" dirty="0"/>
              <a:t>Basse </a:t>
            </a:r>
            <a:r>
              <a:rPr lang="fr-FR" sz="5500" dirty="0" smtClean="0"/>
              <a:t>qualité/pertinence? Cout de l’ éducation? </a:t>
            </a:r>
          </a:p>
          <a:p>
            <a:pPr>
              <a:buFont typeface="Wingdings" panose="05000000000000000000" pitchFamily="2" charset="2"/>
              <a:buChar char="§"/>
            </a:pPr>
            <a:endParaRPr lang="fr-FR" sz="55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sz="5500" dirty="0" smtClean="0"/>
              <a:t>Comment augmenter la qualité de l’ éducation pour tous? Quelles sont les principales contraintes?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5500" dirty="0" smtClean="0"/>
              <a:t>Ressources financières ou humaines? Facteurs pédagogiques? Gestion?</a:t>
            </a:r>
          </a:p>
          <a:p>
            <a:pPr>
              <a:buFont typeface="Wingdings" panose="05000000000000000000" pitchFamily="2" charset="2"/>
              <a:buChar char="§"/>
            </a:pPr>
            <a:endParaRPr lang="fr-FR" sz="55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sz="5500" dirty="0" smtClean="0"/>
              <a:t>Comment augmenter l’ alphabétisation? Quelles sont les contraintes?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5500" dirty="0" smtClean="0"/>
              <a:t>Quelles sont les compétences qu’il faudrait développer pour l’agriculture, élevage et autres secteurs clefs? Comment? </a:t>
            </a:r>
          </a:p>
          <a:p>
            <a:pPr marL="0" indent="0">
              <a:buNone/>
            </a:pPr>
            <a:endParaRPr lang="fr-FR" sz="5500" b="1" dirty="0" smtClean="0"/>
          </a:p>
          <a:p>
            <a:pPr marL="0" indent="0">
              <a:buNone/>
            </a:pPr>
            <a:r>
              <a:rPr lang="fr-FR" sz="5500" b="1" dirty="0" smtClean="0"/>
              <a:t>Genre</a:t>
            </a:r>
            <a:r>
              <a:rPr lang="fr-FR" sz="5500" b="1" dirty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5500" dirty="0"/>
              <a:t>Comment dégager du temps productif pour les femmes? Quelles sont les contraintes principales?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5500" dirty="0"/>
              <a:t>Comment améliorer leur santé et éducation? Quelles sont les contraintes? </a:t>
            </a:r>
          </a:p>
          <a:p>
            <a:pPr>
              <a:buFont typeface="Wingdings" panose="05000000000000000000" pitchFamily="2" charset="2"/>
              <a:buChar char="§"/>
            </a:pPr>
            <a:endParaRPr lang="fr-FR" sz="5000" dirty="0" smtClean="0"/>
          </a:p>
          <a:p>
            <a:pPr>
              <a:buFont typeface="Wingdings" panose="05000000000000000000" pitchFamily="2" charset="2"/>
              <a:buChar char="§"/>
            </a:pPr>
            <a:endParaRPr lang="fr-FR" sz="5000" dirty="0"/>
          </a:p>
          <a:p>
            <a:pPr>
              <a:buFont typeface="Wingdings" panose="05000000000000000000" pitchFamily="2" charset="2"/>
              <a:buChar char="§"/>
            </a:pPr>
            <a:endParaRPr lang="fr-FR" sz="3800" dirty="0" smtClean="0"/>
          </a:p>
          <a:p>
            <a:endParaRPr lang="fr-FR" sz="3800" dirty="0"/>
          </a:p>
          <a:p>
            <a:pPr marL="457200" indent="-457200">
              <a:buFontTx/>
              <a:buChar char="-"/>
            </a:pPr>
            <a:endParaRPr lang="fr-FR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9684-07FD-48FD-8C30-71A8F51BF3C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416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3581400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fr-FR" dirty="0"/>
              <a:t>Contraintes sociales a lever pour utiliser pleinement le potentiel de réduction de la pauvreté au </a:t>
            </a:r>
            <a:r>
              <a:rPr lang="fr-FR" dirty="0" smtClean="0"/>
              <a:t>Tchad: la protection sociale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9684-07FD-48FD-8C30-71A8F51BF3C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260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fr-FR" sz="2800" b="1" dirty="0"/>
              <a:t>C</a:t>
            </a:r>
            <a:r>
              <a:rPr lang="fr-FR" sz="2800" b="1" dirty="0" smtClean="0"/>
              <a:t>ontraintes et Solutions au niveau de la Protection Sociale</a:t>
            </a:r>
            <a:r>
              <a:rPr lang="fr-FR" sz="2800" b="1" dirty="0"/>
              <a:t/>
            </a:r>
            <a:br>
              <a:rPr lang="fr-FR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Absence </a:t>
            </a:r>
            <a:r>
              <a:rPr lang="en-US" dirty="0"/>
              <a:t>de </a:t>
            </a:r>
            <a:r>
              <a:rPr lang="en-US" dirty="0" smtClean="0"/>
              <a:t>m</a:t>
            </a:r>
            <a:r>
              <a:rPr lang="fr-FR" dirty="0" smtClean="0"/>
              <a:t>é</a:t>
            </a:r>
            <a:r>
              <a:rPr lang="en-US" dirty="0" err="1" smtClean="0"/>
              <a:t>chanismes</a:t>
            </a:r>
            <a:r>
              <a:rPr lang="en-US" dirty="0" smtClean="0"/>
              <a:t> </a:t>
            </a:r>
            <a:r>
              <a:rPr lang="en-US" dirty="0" err="1" smtClean="0"/>
              <a:t>cibl</a:t>
            </a:r>
            <a:r>
              <a:rPr lang="fr-FR" dirty="0" smtClean="0"/>
              <a:t>é</a:t>
            </a:r>
            <a:r>
              <a:rPr lang="en-US" dirty="0" smtClean="0"/>
              <a:t>s de protection </a:t>
            </a:r>
            <a:r>
              <a:rPr lang="en-US" dirty="0" err="1" smtClean="0"/>
              <a:t>sociale</a:t>
            </a:r>
            <a:endParaRPr lang="en-US" dirty="0" smtClean="0"/>
          </a:p>
          <a:p>
            <a:pPr marL="0" indent="0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Au </a:t>
            </a:r>
            <a:r>
              <a:rPr lang="fr-FR" dirty="0"/>
              <a:t>travers de quels mécanismes de protection sociale est il possible de réduire l’impact des chocs sur la pauvreté?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/>
              <a:t>Approches de </a:t>
            </a:r>
            <a:r>
              <a:rPr lang="fr-FR" dirty="0" smtClean="0"/>
              <a:t>développement </a:t>
            </a:r>
            <a:r>
              <a:rPr lang="fr-FR" dirty="0"/>
              <a:t>communautaires? Transferts </a:t>
            </a:r>
            <a:r>
              <a:rPr lang="fr-FR" dirty="0" smtClean="0"/>
              <a:t>monétaires </a:t>
            </a:r>
            <a:r>
              <a:rPr lang="fr-FR" dirty="0"/>
              <a:t>ou en nature? Travaux a haut </a:t>
            </a:r>
            <a:r>
              <a:rPr lang="fr-FR" dirty="0" smtClean="0"/>
              <a:t>intensité </a:t>
            </a:r>
            <a:r>
              <a:rPr lang="fr-FR" dirty="0"/>
              <a:t>de main d’œuvre? Autre?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Comment faire en sorte que ces mécanismes de protection sociale soient eux-mêmes source d’entrepreneuriat et de dynamisme économique?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Comment faire en sorte qu’ils ciblent les populations plus </a:t>
            </a:r>
            <a:r>
              <a:rPr lang="fr-FR" dirty="0" smtClean="0"/>
              <a:t>vulnérables?</a:t>
            </a:r>
            <a:endParaRPr lang="fr-FR" dirty="0"/>
          </a:p>
          <a:p>
            <a:endParaRPr lang="fr-FR" dirty="0"/>
          </a:p>
          <a:p>
            <a:pPr lvl="1"/>
            <a:endParaRPr lang="fr-FR" dirty="0"/>
          </a:p>
          <a:p>
            <a:endParaRPr lang="fr-FR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9684-07FD-48FD-8C30-71A8F51BF3C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44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Pauvret</a:t>
            </a:r>
            <a:r>
              <a:rPr lang="fr-FR" b="1" dirty="0" smtClean="0"/>
              <a:t>é </a:t>
            </a:r>
            <a:r>
              <a:rPr lang="en-US" b="1" dirty="0" smtClean="0"/>
              <a:t>et </a:t>
            </a:r>
            <a:r>
              <a:rPr lang="en-US" b="1" dirty="0" err="1" smtClean="0"/>
              <a:t>Indicateurs</a:t>
            </a:r>
            <a:r>
              <a:rPr lang="en-US" b="1" dirty="0" smtClean="0"/>
              <a:t> </a:t>
            </a:r>
            <a:r>
              <a:rPr lang="en-US" b="1" dirty="0" smtClean="0"/>
              <a:t>de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D</a:t>
            </a:r>
            <a:r>
              <a:rPr lang="fr-FR" b="1" dirty="0" smtClean="0"/>
              <a:t>é</a:t>
            </a:r>
            <a:r>
              <a:rPr lang="en-US" b="1" dirty="0" err="1" smtClean="0"/>
              <a:t>velopment</a:t>
            </a:r>
            <a:r>
              <a:rPr lang="en-US" b="1" dirty="0" smtClean="0"/>
              <a:t> </a:t>
            </a:r>
            <a:r>
              <a:rPr lang="en-US" b="1" dirty="0" err="1" smtClean="0"/>
              <a:t>H</a:t>
            </a:r>
            <a:r>
              <a:rPr lang="en-US" b="1" dirty="0" err="1" smtClean="0"/>
              <a:t>umain</a:t>
            </a:r>
            <a:r>
              <a:rPr lang="en-US" b="1" dirty="0" smtClean="0"/>
              <a:t> au </a:t>
            </a:r>
            <a:r>
              <a:rPr lang="en-US" b="1" dirty="0" err="1" smtClean="0"/>
              <a:t>Tchad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47</a:t>
            </a:r>
            <a:r>
              <a:rPr lang="fr-FR" dirty="0"/>
              <a:t>% de la population vivait en 2011 sous le seuil de pauvreté  </a:t>
            </a:r>
            <a:r>
              <a:rPr lang="fr-FR" dirty="0" smtClean="0"/>
              <a:t>national. 92</a:t>
            </a:r>
            <a:r>
              <a:rPr lang="fr-FR" dirty="0"/>
              <a:t>% des pauvres vivent en milieu </a:t>
            </a:r>
            <a:r>
              <a:rPr lang="fr-FR" dirty="0" smtClean="0"/>
              <a:t>rural. </a:t>
            </a:r>
            <a:r>
              <a:rPr lang="fr-FR" dirty="0"/>
              <a:t>Les ménages </a:t>
            </a:r>
            <a:r>
              <a:rPr lang="fr-FR" dirty="0" smtClean="0"/>
              <a:t>pauvres sont </a:t>
            </a:r>
            <a:r>
              <a:rPr lang="fr-FR" dirty="0"/>
              <a:t>très vulnérables a divers </a:t>
            </a:r>
            <a:r>
              <a:rPr lang="fr-FR" dirty="0" smtClean="0"/>
              <a:t>choc </a:t>
            </a:r>
            <a:r>
              <a:rPr lang="fr-FR" dirty="0"/>
              <a:t>(climat, sante, sécurité, prix), et disposent de peu de </a:t>
            </a:r>
            <a:r>
              <a:rPr lang="fr-FR" dirty="0" smtClean="0"/>
              <a:t>moyens </a:t>
            </a:r>
            <a:r>
              <a:rPr lang="fr-FR" dirty="0"/>
              <a:t>de protection. 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/>
              <a:t>F</a:t>
            </a:r>
            <a:r>
              <a:rPr lang="fr-FR" dirty="0" smtClean="0"/>
              <a:t>aibles </a:t>
            </a:r>
            <a:r>
              <a:rPr lang="fr-FR" dirty="0"/>
              <a:t>indicateurs de </a:t>
            </a:r>
            <a:r>
              <a:rPr lang="fr-FR" b="1" dirty="0"/>
              <a:t>développement </a:t>
            </a:r>
            <a:r>
              <a:rPr lang="fr-FR" b="1" dirty="0" smtClean="0"/>
              <a:t>humain</a:t>
            </a:r>
            <a:r>
              <a:rPr lang="fr-FR" dirty="0" smtClean="0"/>
              <a:t>:</a:t>
            </a:r>
            <a:endParaRPr lang="fr-FR" dirty="0" smtClean="0"/>
          </a:p>
          <a:p>
            <a:pPr lvl="1"/>
            <a:r>
              <a:rPr lang="fr-FR" dirty="0" smtClean="0"/>
              <a:t>Mortalité </a:t>
            </a:r>
            <a:r>
              <a:rPr lang="fr-FR" dirty="0" smtClean="0"/>
              <a:t>maternelle= plus de 600 pour 100.000 naissances</a:t>
            </a:r>
          </a:p>
          <a:p>
            <a:pPr lvl="1"/>
            <a:r>
              <a:rPr lang="fr-FR" dirty="0" smtClean="0"/>
              <a:t>Mortalité </a:t>
            </a:r>
            <a:r>
              <a:rPr lang="fr-FR" dirty="0" smtClean="0"/>
              <a:t>des enfants de moins de 5 ans = 171 pour 1.000</a:t>
            </a:r>
          </a:p>
          <a:p>
            <a:pPr lvl="1"/>
            <a:r>
              <a:rPr lang="fr-FR" dirty="0" smtClean="0"/>
              <a:t>Presque 40% des enfants de moins de 5 ans souffre de malnutrition </a:t>
            </a:r>
            <a:r>
              <a:rPr lang="fr-FR" dirty="0" smtClean="0"/>
              <a:t>chronique</a:t>
            </a:r>
            <a:endParaRPr lang="fr-FR" dirty="0" smtClean="0"/>
          </a:p>
          <a:p>
            <a:pPr lvl="1"/>
            <a:r>
              <a:rPr lang="fr-FR" dirty="0" smtClean="0"/>
              <a:t>TBS:  90%-95%</a:t>
            </a:r>
          </a:p>
          <a:p>
            <a:pPr lvl="1"/>
            <a:r>
              <a:rPr lang="fr-FR" dirty="0" smtClean="0"/>
              <a:t>Finalisation du primaire = 38% </a:t>
            </a:r>
          </a:p>
          <a:p>
            <a:pPr lvl="1"/>
            <a:r>
              <a:rPr lang="fr-FR" dirty="0" smtClean="0"/>
              <a:t>55% des </a:t>
            </a:r>
            <a:r>
              <a:rPr lang="fr-FR" dirty="0" smtClean="0"/>
              <a:t>jeunes 6 a 24 ans hors </a:t>
            </a:r>
            <a:r>
              <a:rPr lang="fr-FR" dirty="0" smtClean="0"/>
              <a:t>du système </a:t>
            </a:r>
            <a:r>
              <a:rPr lang="fr-FR" dirty="0" smtClean="0"/>
              <a:t>scolaire</a:t>
            </a:r>
            <a:endParaRPr lang="fr-FR" dirty="0" smtClean="0"/>
          </a:p>
          <a:p>
            <a:pPr lvl="1"/>
            <a:r>
              <a:rPr lang="fr-FR" dirty="0" smtClean="0"/>
              <a:t>Taux d</a:t>
            </a:r>
            <a:r>
              <a:rPr lang="fr-FR" dirty="0"/>
              <a:t>’ </a:t>
            </a:r>
            <a:r>
              <a:rPr lang="fr-FR" dirty="0" smtClean="0"/>
              <a:t>alphabétisation </a:t>
            </a:r>
            <a:r>
              <a:rPr lang="fr-FR" dirty="0" smtClean="0"/>
              <a:t>: 22%</a:t>
            </a:r>
          </a:p>
          <a:p>
            <a:pPr lvl="1"/>
            <a:r>
              <a:rPr lang="fr-FR" dirty="0" smtClean="0"/>
              <a:t>Taux de fertilité: environ </a:t>
            </a:r>
            <a:r>
              <a:rPr lang="en-US" dirty="0" smtClean="0"/>
              <a:t>7 </a:t>
            </a:r>
            <a:r>
              <a:rPr lang="en-US" dirty="0" err="1"/>
              <a:t>enfants</a:t>
            </a:r>
            <a:r>
              <a:rPr lang="en-US" dirty="0"/>
              <a:t> par femme</a:t>
            </a:r>
          </a:p>
          <a:p>
            <a:pPr lvl="1"/>
            <a:endParaRPr lang="fr-FR" dirty="0" smtClean="0"/>
          </a:p>
          <a:p>
            <a:pPr marL="457200" lvl="1" indent="0">
              <a:buNone/>
            </a:pPr>
            <a:endParaRPr lang="fr-FR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9684-07FD-48FD-8C30-71A8F51BF3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86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L’importance</a:t>
            </a:r>
            <a:r>
              <a:rPr lang="en-US" dirty="0" smtClean="0"/>
              <a:t> du capital </a:t>
            </a:r>
            <a:r>
              <a:rPr lang="en-US" dirty="0" err="1" smtClean="0"/>
              <a:t>humain</a:t>
            </a:r>
            <a:r>
              <a:rPr lang="en-US" dirty="0" smtClean="0"/>
              <a:t> et de la protection </a:t>
            </a:r>
            <a:r>
              <a:rPr lang="en-US" dirty="0" err="1" smtClean="0"/>
              <a:t>sociale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9684-07FD-48FD-8C30-71A8F51BF3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614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err="1" smtClean="0"/>
              <a:t>Sant</a:t>
            </a:r>
            <a:r>
              <a:rPr lang="fr-FR" sz="3600" b="1" dirty="0" smtClean="0"/>
              <a:t>é</a:t>
            </a:r>
            <a:r>
              <a:rPr lang="en-US" sz="3600" b="1" dirty="0" smtClean="0"/>
              <a:t> et </a:t>
            </a:r>
            <a:r>
              <a:rPr lang="fr-FR" sz="3600" b="1" dirty="0"/>
              <a:t>P</a:t>
            </a:r>
            <a:r>
              <a:rPr lang="fr-FR" sz="3600" b="1" dirty="0" smtClean="0"/>
              <a:t>erspectives </a:t>
            </a:r>
            <a:r>
              <a:rPr lang="fr-FR" sz="3600" b="1" dirty="0"/>
              <a:t>de </a:t>
            </a:r>
            <a:r>
              <a:rPr lang="fr-FR" sz="3600" b="1" dirty="0" smtClean="0"/>
              <a:t>Réduction </a:t>
            </a:r>
            <a:r>
              <a:rPr lang="fr-FR" sz="3600" b="1" dirty="0"/>
              <a:t>de la P</a:t>
            </a:r>
            <a:r>
              <a:rPr lang="fr-FR" sz="3600" b="1" dirty="0" smtClean="0"/>
              <a:t>auvreté au Tchad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Le capital </a:t>
            </a:r>
            <a:r>
              <a:rPr lang="en-US" dirty="0" err="1" smtClean="0"/>
              <a:t>humain</a:t>
            </a:r>
            <a:r>
              <a:rPr lang="en-US" dirty="0" smtClean="0"/>
              <a:t> a un impact </a:t>
            </a:r>
            <a:r>
              <a:rPr lang="en-US" dirty="0" err="1" smtClean="0"/>
              <a:t>sur</a:t>
            </a:r>
            <a:r>
              <a:rPr lang="en-US" dirty="0" smtClean="0"/>
              <a:t> la </a:t>
            </a:r>
            <a:r>
              <a:rPr lang="en-US" dirty="0" err="1" smtClean="0"/>
              <a:t>consommation</a:t>
            </a:r>
            <a:r>
              <a:rPr lang="en-US" dirty="0" smtClean="0"/>
              <a:t>/</a:t>
            </a:r>
            <a:r>
              <a:rPr lang="en-US" dirty="0" err="1" smtClean="0"/>
              <a:t>productivit</a:t>
            </a:r>
            <a:r>
              <a:rPr lang="fr-FR" dirty="0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l’agriculture</a:t>
            </a:r>
            <a:r>
              <a:rPr lang="en-US" dirty="0"/>
              <a:t> </a:t>
            </a:r>
            <a:r>
              <a:rPr lang="en-US" dirty="0" smtClean="0"/>
              <a:t>et </a:t>
            </a:r>
            <a:r>
              <a:rPr lang="en-US" dirty="0" err="1" smtClean="0"/>
              <a:t>milieux</a:t>
            </a:r>
            <a:r>
              <a:rPr lang="en-US" dirty="0" smtClean="0"/>
              <a:t> </a:t>
            </a:r>
            <a:r>
              <a:rPr lang="en-US" dirty="0" err="1" smtClean="0"/>
              <a:t>ruraux</a:t>
            </a:r>
            <a:r>
              <a:rPr lang="en-US" dirty="0" smtClean="0"/>
              <a:t> et, a</a:t>
            </a:r>
            <a:r>
              <a:rPr lang="fr-FR" dirty="0" smtClean="0"/>
              <a:t>u </a:t>
            </a:r>
            <a:r>
              <a:rPr lang="fr-FR" dirty="0" err="1"/>
              <a:t>dela</a:t>
            </a:r>
            <a:r>
              <a:rPr lang="fr-FR" dirty="0"/>
              <a:t> de 2030, </a:t>
            </a:r>
            <a:r>
              <a:rPr lang="fr-FR" dirty="0" smtClean="0"/>
              <a:t>sur la soutenabilité de la </a:t>
            </a:r>
            <a:r>
              <a:rPr lang="fr-FR" dirty="0" err="1"/>
              <a:t>reduction</a:t>
            </a:r>
            <a:r>
              <a:rPr lang="fr-FR" dirty="0"/>
              <a:t> de la </a:t>
            </a:r>
            <a:r>
              <a:rPr lang="fr-FR" dirty="0" smtClean="0"/>
              <a:t>pauvreté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/>
              <a:t>Rôle de la santé, nutrition et fertilité: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 smtClean="0"/>
              <a:t>Le nombre de de </a:t>
            </a:r>
            <a:r>
              <a:rPr lang="fr-FR" dirty="0"/>
              <a:t>consultations avec un </a:t>
            </a:r>
            <a:r>
              <a:rPr lang="fr-FR" dirty="0" smtClean="0"/>
              <a:t>médecin </a:t>
            </a:r>
            <a:r>
              <a:rPr lang="fr-FR" dirty="0"/>
              <a:t>est </a:t>
            </a:r>
            <a:r>
              <a:rPr lang="fr-FR" dirty="0" smtClean="0"/>
              <a:t>associé  </a:t>
            </a:r>
            <a:r>
              <a:rPr lang="fr-FR" dirty="0"/>
              <a:t>avec une plus grande participation au marche du travail et une plus grande consommation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/>
              <a:t>Certaines maladies sont </a:t>
            </a:r>
            <a:r>
              <a:rPr lang="fr-FR" dirty="0" smtClean="0"/>
              <a:t>associées </a:t>
            </a:r>
            <a:r>
              <a:rPr lang="fr-FR" dirty="0"/>
              <a:t>a des pertes de </a:t>
            </a:r>
            <a:r>
              <a:rPr lang="fr-FR" dirty="0" smtClean="0"/>
              <a:t>productivité </a:t>
            </a:r>
            <a:r>
              <a:rPr lang="fr-FR" dirty="0"/>
              <a:t>et revenus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/>
              <a:t>La malnutrition chronique  </a:t>
            </a:r>
            <a:r>
              <a:rPr lang="fr-FR" dirty="0" smtClean="0"/>
              <a:t>est associée </a:t>
            </a:r>
            <a:r>
              <a:rPr lang="fr-FR" dirty="0"/>
              <a:t>a des risques de </a:t>
            </a:r>
            <a:r>
              <a:rPr lang="fr-FR" dirty="0" smtClean="0"/>
              <a:t>santé  </a:t>
            </a:r>
            <a:r>
              <a:rPr lang="fr-FR" dirty="0"/>
              <a:t>et des pertes cognitives qui ont un impact sur la </a:t>
            </a:r>
            <a:r>
              <a:rPr lang="fr-FR" dirty="0" smtClean="0"/>
              <a:t>productivité </a:t>
            </a:r>
            <a:r>
              <a:rPr lang="fr-FR" dirty="0"/>
              <a:t>et les revenus plus </a:t>
            </a:r>
            <a:r>
              <a:rPr lang="fr-FR" dirty="0" smtClean="0"/>
              <a:t>tard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Un </a:t>
            </a:r>
            <a:r>
              <a:rPr lang="en-US" dirty="0" err="1"/>
              <a:t>taux</a:t>
            </a:r>
            <a:r>
              <a:rPr lang="en-US" dirty="0"/>
              <a:t> </a:t>
            </a:r>
            <a:r>
              <a:rPr lang="en-US" dirty="0" err="1" smtClean="0"/>
              <a:t>elev</a:t>
            </a:r>
            <a:r>
              <a:rPr lang="fr-FR" dirty="0" smtClean="0"/>
              <a:t>é </a:t>
            </a:r>
            <a:r>
              <a:rPr lang="en-US" dirty="0" smtClean="0"/>
              <a:t>de </a:t>
            </a:r>
            <a:r>
              <a:rPr lang="en-US" dirty="0" err="1" smtClean="0"/>
              <a:t>fertilit</a:t>
            </a:r>
            <a:r>
              <a:rPr lang="fr-FR" dirty="0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associ</a:t>
            </a:r>
            <a:r>
              <a:rPr lang="fr-FR" dirty="0" smtClean="0"/>
              <a:t>é </a:t>
            </a:r>
            <a:r>
              <a:rPr lang="en-US" dirty="0" smtClean="0"/>
              <a:t>avec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 smtClean="0"/>
              <a:t>mortalit</a:t>
            </a:r>
            <a:r>
              <a:rPr lang="fr-FR" dirty="0" smtClean="0"/>
              <a:t>é </a:t>
            </a:r>
            <a:r>
              <a:rPr lang="en-US" dirty="0" err="1" smtClean="0"/>
              <a:t>maternelle</a:t>
            </a:r>
            <a:r>
              <a:rPr lang="en-US" dirty="0" smtClean="0"/>
              <a:t> </a:t>
            </a:r>
            <a:r>
              <a:rPr lang="en-US" dirty="0" err="1" smtClean="0"/>
              <a:t>elev</a:t>
            </a:r>
            <a:r>
              <a:rPr lang="fr-FR" dirty="0" smtClean="0"/>
              <a:t>é</a:t>
            </a:r>
            <a:r>
              <a:rPr lang="en-US" dirty="0" smtClean="0"/>
              <a:t>e </a:t>
            </a:r>
            <a:r>
              <a:rPr lang="en-US" dirty="0"/>
              <a:t>et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moindre</a:t>
            </a:r>
            <a:r>
              <a:rPr lang="en-US" dirty="0"/>
              <a:t> participation </a:t>
            </a:r>
            <a:r>
              <a:rPr lang="en-US" dirty="0" err="1"/>
              <a:t>sur</a:t>
            </a:r>
            <a:r>
              <a:rPr lang="en-US" dirty="0"/>
              <a:t> le </a:t>
            </a:r>
            <a:r>
              <a:rPr lang="en-US" dirty="0" smtClean="0"/>
              <a:t>march</a:t>
            </a:r>
            <a:r>
              <a:rPr lang="fr-FR" dirty="0" smtClean="0"/>
              <a:t>é </a:t>
            </a:r>
            <a:r>
              <a:rPr lang="en-US" dirty="0" smtClean="0"/>
              <a:t>du </a:t>
            </a:r>
            <a:r>
              <a:rPr lang="en-US" dirty="0"/>
              <a:t>travail des femmes, </a:t>
            </a:r>
            <a:r>
              <a:rPr lang="en-US" dirty="0" err="1"/>
              <a:t>ainsi</a:t>
            </a:r>
            <a:r>
              <a:rPr lang="en-US" dirty="0"/>
              <a:t> </a:t>
            </a:r>
            <a:r>
              <a:rPr lang="en-US" dirty="0" err="1"/>
              <a:t>qu’a</a:t>
            </a:r>
            <a:r>
              <a:rPr lang="en-US" dirty="0"/>
              <a:t> des </a:t>
            </a:r>
            <a:r>
              <a:rPr lang="en-US" dirty="0" err="1"/>
              <a:t>indicateurs</a:t>
            </a:r>
            <a:r>
              <a:rPr lang="en-US" dirty="0"/>
              <a:t> de </a:t>
            </a:r>
            <a:r>
              <a:rPr lang="en-US" dirty="0" err="1" smtClean="0"/>
              <a:t>sant</a:t>
            </a:r>
            <a:r>
              <a:rPr lang="fr-FR" dirty="0" smtClean="0"/>
              <a:t>é </a:t>
            </a:r>
            <a:r>
              <a:rPr lang="en-US" dirty="0" smtClean="0"/>
              <a:t>et </a:t>
            </a:r>
            <a:r>
              <a:rPr lang="en-US" dirty="0"/>
              <a:t>nutrition plus bas</a:t>
            </a:r>
          </a:p>
          <a:p>
            <a:pPr>
              <a:buFont typeface="Wingdings" panose="05000000000000000000" pitchFamily="2" charset="2"/>
              <a:buChar char="ü"/>
            </a:pPr>
            <a:endParaRPr lang="fr-FR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9684-07FD-48FD-8C30-71A8F51BF3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502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Education et </a:t>
            </a:r>
            <a:r>
              <a:rPr lang="fr-FR" b="1" dirty="0"/>
              <a:t>Perspectives de Réduction de la Pauvreté au </a:t>
            </a:r>
            <a:r>
              <a:rPr lang="fr-FR" b="1" dirty="0" smtClean="0"/>
              <a:t>Tchad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L’</a:t>
            </a:r>
            <a:r>
              <a:rPr lang="fr-FR" dirty="0"/>
              <a:t> </a:t>
            </a:r>
            <a:r>
              <a:rPr lang="fr-FR" b="1" dirty="0" smtClean="0"/>
              <a:t>é</a:t>
            </a:r>
            <a:r>
              <a:rPr lang="en-US" b="1" dirty="0" err="1" smtClean="0"/>
              <a:t>ducation</a:t>
            </a:r>
            <a:r>
              <a:rPr lang="en-US" b="1" dirty="0" smtClean="0"/>
              <a:t> </a:t>
            </a:r>
            <a:r>
              <a:rPr lang="en-US" b="1" dirty="0" err="1" smtClean="0"/>
              <a:t>comme</a:t>
            </a:r>
            <a:r>
              <a:rPr lang="en-US" b="1" dirty="0" smtClean="0"/>
              <a:t> levier: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Completer le </a:t>
            </a:r>
            <a:r>
              <a:rPr lang="en-US" dirty="0" err="1"/>
              <a:t>primaire</a:t>
            </a:r>
            <a:r>
              <a:rPr lang="en-US" dirty="0"/>
              <a:t> </a:t>
            </a:r>
            <a:r>
              <a:rPr lang="fr-FR" dirty="0"/>
              <a:t>est </a:t>
            </a:r>
            <a:r>
              <a:rPr lang="fr-FR" dirty="0" smtClean="0"/>
              <a:t>associé avec </a:t>
            </a:r>
            <a:r>
              <a:rPr lang="fr-FR" dirty="0"/>
              <a:t>une plus grande participation sur </a:t>
            </a:r>
            <a:r>
              <a:rPr lang="fr-FR" dirty="0" smtClean="0"/>
              <a:t>le marché du </a:t>
            </a:r>
            <a:r>
              <a:rPr lang="fr-FR" dirty="0"/>
              <a:t>travail ou </a:t>
            </a:r>
            <a:r>
              <a:rPr lang="fr-FR" dirty="0" smtClean="0"/>
              <a:t>probabilité de travailler, mais </a:t>
            </a:r>
            <a:r>
              <a:rPr lang="en-US" dirty="0"/>
              <a:t>l</a:t>
            </a:r>
            <a:r>
              <a:rPr lang="en-US" dirty="0" smtClean="0"/>
              <a:t>es </a:t>
            </a:r>
            <a:r>
              <a:rPr lang="en-US" dirty="0" err="1"/>
              <a:t>rendements</a:t>
            </a:r>
            <a:r>
              <a:rPr lang="en-US" dirty="0"/>
              <a:t> de l</a:t>
            </a:r>
            <a:r>
              <a:rPr lang="en-US" dirty="0" smtClean="0"/>
              <a:t>’</a:t>
            </a:r>
            <a:r>
              <a:rPr lang="fr-FR" dirty="0"/>
              <a:t> </a:t>
            </a:r>
            <a:r>
              <a:rPr lang="fr-FR" dirty="0" smtClean="0"/>
              <a:t>é</a:t>
            </a:r>
            <a:r>
              <a:rPr lang="en-US" dirty="0" err="1" smtClean="0"/>
              <a:t>ducation</a:t>
            </a:r>
            <a:r>
              <a:rPr lang="en-US" dirty="0" smtClean="0"/>
              <a:t>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smtClean="0"/>
              <a:t>bas au </a:t>
            </a:r>
            <a:r>
              <a:rPr lang="en-US" dirty="0" err="1" smtClean="0"/>
              <a:t>Tchad</a:t>
            </a:r>
            <a:endParaRPr lang="fr-FR" dirty="0" smtClean="0"/>
          </a:p>
          <a:p>
            <a:pPr marL="400050" lvl="1" indent="0">
              <a:buNone/>
            </a:pPr>
            <a:endParaRPr lang="fr-FR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 smtClean="0"/>
              <a:t>Le degré d’ alphabétisation </a:t>
            </a:r>
            <a:r>
              <a:rPr lang="fr-FR" dirty="0"/>
              <a:t>et certaines </a:t>
            </a:r>
            <a:r>
              <a:rPr lang="fr-FR" dirty="0" smtClean="0"/>
              <a:t>compétences spécifiques  ont un </a:t>
            </a:r>
            <a:r>
              <a:rPr lang="fr-FR" dirty="0"/>
              <a:t>impact sur la </a:t>
            </a:r>
            <a:r>
              <a:rPr lang="fr-FR" dirty="0" smtClean="0"/>
              <a:t>productivité </a:t>
            </a:r>
            <a:r>
              <a:rPr lang="fr-FR" dirty="0"/>
              <a:t>et </a:t>
            </a:r>
            <a:r>
              <a:rPr lang="fr-FR" dirty="0" smtClean="0"/>
              <a:t>consommation</a:t>
            </a:r>
          </a:p>
          <a:p>
            <a:pPr marL="457200" lvl="1" indent="0">
              <a:buNone/>
            </a:pPr>
            <a:endParaRPr lang="fr-FR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err="1" smtClean="0"/>
              <a:t>Chaque</a:t>
            </a:r>
            <a:r>
              <a:rPr lang="en-US" dirty="0" smtClean="0"/>
              <a:t> </a:t>
            </a:r>
            <a:r>
              <a:rPr lang="en-US" dirty="0" err="1"/>
              <a:t>annee</a:t>
            </a:r>
            <a:r>
              <a:rPr lang="en-US" dirty="0"/>
              <a:t> d</a:t>
            </a:r>
            <a:r>
              <a:rPr lang="en-US" dirty="0" smtClean="0"/>
              <a:t>’ </a:t>
            </a:r>
            <a:r>
              <a:rPr lang="fr-FR" dirty="0" smtClean="0"/>
              <a:t>é</a:t>
            </a:r>
            <a:r>
              <a:rPr lang="en-US" dirty="0" err="1" smtClean="0"/>
              <a:t>ducation</a:t>
            </a:r>
            <a:r>
              <a:rPr lang="en-US" dirty="0" smtClean="0"/>
              <a:t> </a:t>
            </a:r>
            <a:r>
              <a:rPr lang="en-US" dirty="0"/>
              <a:t>pour les </a:t>
            </a:r>
            <a:r>
              <a:rPr lang="en-US" dirty="0" err="1"/>
              <a:t>filles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fr-FR" dirty="0" smtClean="0"/>
              <a:t>é</a:t>
            </a:r>
            <a:r>
              <a:rPr lang="en-US" dirty="0" err="1" smtClean="0"/>
              <a:t>duit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maniere</a:t>
            </a:r>
            <a:r>
              <a:rPr lang="en-US" dirty="0"/>
              <a:t> </a:t>
            </a:r>
            <a:r>
              <a:rPr lang="en-US" dirty="0" err="1"/>
              <a:t>significative</a:t>
            </a:r>
            <a:r>
              <a:rPr lang="en-US" dirty="0"/>
              <a:t> les </a:t>
            </a:r>
            <a:r>
              <a:rPr lang="en-US" dirty="0" smtClean="0"/>
              <a:t>naissances </a:t>
            </a:r>
            <a:r>
              <a:rPr lang="en-US" dirty="0"/>
              <a:t>au </a:t>
            </a:r>
            <a:r>
              <a:rPr lang="en-US" dirty="0" err="1"/>
              <a:t>cours</a:t>
            </a:r>
            <a:r>
              <a:rPr lang="en-US" dirty="0"/>
              <a:t> de la vie, </a:t>
            </a:r>
            <a:r>
              <a:rPr lang="en-US" dirty="0" err="1"/>
              <a:t>surtout</a:t>
            </a:r>
            <a:r>
              <a:rPr lang="en-US" dirty="0"/>
              <a:t> pour les plus </a:t>
            </a:r>
            <a:r>
              <a:rPr lang="en-US" dirty="0" err="1"/>
              <a:t>pauvres</a:t>
            </a:r>
            <a:r>
              <a:rPr lang="en-US" dirty="0"/>
              <a:t>, et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 smtClean="0"/>
              <a:t>associ</a:t>
            </a:r>
            <a:r>
              <a:rPr lang="fr-FR" dirty="0" smtClean="0"/>
              <a:t>é</a:t>
            </a:r>
            <a:r>
              <a:rPr lang="en-US" dirty="0" smtClean="0"/>
              <a:t>e </a:t>
            </a:r>
            <a:r>
              <a:rPr lang="en-US" dirty="0"/>
              <a:t>avec de </a:t>
            </a:r>
            <a:r>
              <a:rPr lang="en-US" dirty="0" err="1"/>
              <a:t>meilleures</a:t>
            </a:r>
            <a:r>
              <a:rPr lang="en-US" dirty="0"/>
              <a:t> </a:t>
            </a:r>
            <a:r>
              <a:rPr lang="en-US" dirty="0" err="1"/>
              <a:t>indicateurs</a:t>
            </a:r>
            <a:r>
              <a:rPr lang="en-US" dirty="0"/>
              <a:t> de </a:t>
            </a:r>
            <a:r>
              <a:rPr lang="en-US" dirty="0" err="1" smtClean="0"/>
              <a:t>sant</a:t>
            </a:r>
            <a:r>
              <a:rPr lang="fr-FR" dirty="0" smtClean="0"/>
              <a:t>é </a:t>
            </a:r>
            <a:r>
              <a:rPr lang="en-US" dirty="0" smtClean="0"/>
              <a:t>et </a:t>
            </a:r>
            <a:r>
              <a:rPr lang="en-US" dirty="0"/>
              <a:t>nutrition </a:t>
            </a:r>
            <a:r>
              <a:rPr lang="en-US" dirty="0" smtClean="0"/>
              <a:t>(</a:t>
            </a:r>
            <a:r>
              <a:rPr lang="en-US" dirty="0" err="1" smtClean="0"/>
              <a:t>syn</a:t>
            </a:r>
            <a:r>
              <a:rPr lang="fr-FR" dirty="0" smtClean="0"/>
              <a:t>é</a:t>
            </a:r>
            <a:r>
              <a:rPr lang="en-US" dirty="0" err="1" smtClean="0"/>
              <a:t>rgie</a:t>
            </a:r>
            <a:r>
              <a:rPr lang="en-US" dirty="0" smtClean="0"/>
              <a:t> entre </a:t>
            </a:r>
            <a:r>
              <a:rPr lang="en-US" dirty="0" err="1" smtClean="0"/>
              <a:t>secteurs</a:t>
            </a:r>
            <a:r>
              <a:rPr lang="en-US" dirty="0" smtClean="0"/>
              <a:t>)</a:t>
            </a:r>
            <a:endParaRPr lang="en-US" dirty="0"/>
          </a:p>
          <a:p>
            <a:pPr marL="400050" lvl="1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9684-07FD-48FD-8C30-71A8F51BF3C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84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Protection </a:t>
            </a:r>
            <a:r>
              <a:rPr lang="en-US" b="1" dirty="0" err="1"/>
              <a:t>S</a:t>
            </a:r>
            <a:r>
              <a:rPr lang="en-US" b="1" dirty="0" err="1" smtClean="0"/>
              <a:t>ociale</a:t>
            </a:r>
            <a:r>
              <a:rPr lang="en-US" b="1" dirty="0" smtClean="0"/>
              <a:t> et </a:t>
            </a:r>
            <a:r>
              <a:rPr lang="fr-FR" b="1" dirty="0"/>
              <a:t>P</a:t>
            </a:r>
            <a:r>
              <a:rPr lang="fr-FR" b="1" dirty="0" smtClean="0"/>
              <a:t>erspectives </a:t>
            </a:r>
            <a:r>
              <a:rPr lang="fr-FR" b="1" dirty="0"/>
              <a:t>de </a:t>
            </a:r>
            <a:r>
              <a:rPr lang="fr-FR" b="1" dirty="0" smtClean="0"/>
              <a:t>Réduction </a:t>
            </a:r>
            <a:r>
              <a:rPr lang="fr-FR" b="1" dirty="0"/>
              <a:t>de la </a:t>
            </a:r>
            <a:r>
              <a:rPr lang="fr-FR" b="1" dirty="0" smtClean="0"/>
              <a:t>Pauvreté </a:t>
            </a:r>
            <a:r>
              <a:rPr lang="fr-FR" b="1" dirty="0"/>
              <a:t>au </a:t>
            </a:r>
            <a:r>
              <a:rPr lang="fr-FR" b="1" dirty="0" smtClean="0"/>
              <a:t>Tchad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mécanismes sociaux de </a:t>
            </a:r>
            <a:r>
              <a:rPr lang="fr-FR" dirty="0" smtClean="0"/>
              <a:t>redistribution et transfert ciblés </a:t>
            </a:r>
            <a:r>
              <a:rPr lang="fr-FR" dirty="0"/>
              <a:t>peuvent contribuer a la </a:t>
            </a:r>
            <a:r>
              <a:rPr lang="fr-FR" dirty="0" smtClean="0"/>
              <a:t>réduction </a:t>
            </a:r>
            <a:r>
              <a:rPr lang="fr-FR" dirty="0"/>
              <a:t>de la </a:t>
            </a:r>
            <a:r>
              <a:rPr lang="fr-FR" dirty="0" smtClean="0"/>
              <a:t>pauvreté </a:t>
            </a:r>
            <a:r>
              <a:rPr lang="fr-FR" dirty="0"/>
              <a:t>et augmentation de la croissance, </a:t>
            </a:r>
            <a:r>
              <a:rPr lang="fr-FR" dirty="0" smtClean="0"/>
              <a:t>en:</a:t>
            </a:r>
          </a:p>
          <a:p>
            <a:pPr lvl="1"/>
            <a:r>
              <a:rPr lang="fr-FR" dirty="0" smtClean="0"/>
              <a:t>favorisant </a:t>
            </a:r>
            <a:r>
              <a:rPr lang="fr-FR" dirty="0"/>
              <a:t>la redistribution des </a:t>
            </a:r>
            <a:r>
              <a:rPr lang="fr-FR" dirty="0" smtClean="0"/>
              <a:t>revenus </a:t>
            </a:r>
          </a:p>
          <a:p>
            <a:pPr lvl="1"/>
            <a:r>
              <a:rPr lang="fr-FR" dirty="0" smtClean="0"/>
              <a:t>mitigeant </a:t>
            </a:r>
            <a:r>
              <a:rPr lang="fr-FR" dirty="0"/>
              <a:t>l’effet des crises </a:t>
            </a:r>
            <a:r>
              <a:rPr lang="fr-FR" dirty="0" smtClean="0"/>
              <a:t>sur les revenus</a:t>
            </a:r>
          </a:p>
          <a:p>
            <a:pPr lvl="1"/>
            <a:r>
              <a:rPr lang="fr-FR" dirty="0" smtClean="0"/>
              <a:t>incitant le développent du capital humain</a:t>
            </a:r>
          </a:p>
          <a:p>
            <a:pPr lvl="1"/>
            <a:r>
              <a:rPr lang="fr-FR" dirty="0" smtClean="0"/>
              <a:t>incitant </a:t>
            </a:r>
            <a:r>
              <a:rPr lang="fr-FR" dirty="0"/>
              <a:t>la prise de risque individuels (investissements productifs</a:t>
            </a:r>
            <a:r>
              <a:rPr lang="fr-FR" dirty="0" smtClean="0"/>
              <a:t>)</a:t>
            </a:r>
          </a:p>
          <a:p>
            <a:pPr marL="457200" lvl="1" indent="0">
              <a:buNone/>
            </a:pPr>
            <a:endParaRPr lang="fr-FR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9684-07FD-48FD-8C30-71A8F51BF3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7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3581400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fr-FR" dirty="0"/>
              <a:t>Contraintes sociales a lever pour utiliser pleinement le potentiel de réduction de la pauvreté au </a:t>
            </a:r>
            <a:r>
              <a:rPr lang="fr-FR" dirty="0" smtClean="0"/>
              <a:t>Tchad: la santé, Nutrition et fertilité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9684-07FD-48FD-8C30-71A8F51BF3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18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fr-FR" sz="2800" b="1" dirty="0"/>
              <a:t>C</a:t>
            </a:r>
            <a:r>
              <a:rPr lang="fr-FR" sz="2800" b="1" dirty="0" smtClean="0"/>
              <a:t>ontraintes Générales au niveau de la Santé, Nutrition et Fertilité</a:t>
            </a:r>
            <a:r>
              <a:rPr lang="fr-FR" sz="2800" b="1" dirty="0"/>
              <a:t/>
            </a:r>
            <a:br>
              <a:rPr lang="fr-FR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fr-FR" dirty="0"/>
              <a:t>Le ménage </a:t>
            </a:r>
            <a:r>
              <a:rPr lang="fr-FR" dirty="0" smtClean="0"/>
              <a:t>pauvre et rural est pénalisé dans l’utilisation des services de santé de base:</a:t>
            </a:r>
            <a:endParaRPr lang="fr-FR" dirty="0"/>
          </a:p>
          <a:p>
            <a:pPr lvl="1"/>
            <a:r>
              <a:rPr lang="fr-FR" dirty="0" smtClean="0"/>
              <a:t>Utilisation des soins pour adultes est limitée dans le milieu rural</a:t>
            </a:r>
          </a:p>
          <a:p>
            <a:pPr lvl="1"/>
            <a:r>
              <a:rPr lang="fr-FR" dirty="0" smtClean="0"/>
              <a:t>Utilisation des soins de santé infantile est limitée, </a:t>
            </a:r>
            <a:r>
              <a:rPr lang="fr-FR" dirty="0"/>
              <a:t>surtout </a:t>
            </a:r>
            <a:r>
              <a:rPr lang="fr-FR" dirty="0" smtClean="0"/>
              <a:t>pour les </a:t>
            </a:r>
            <a:r>
              <a:rPr lang="fr-FR" dirty="0"/>
              <a:t>plus pauvres</a:t>
            </a:r>
          </a:p>
          <a:p>
            <a:pPr lvl="1"/>
            <a:r>
              <a:rPr lang="fr-FR" dirty="0"/>
              <a:t>La couverture des soins prénataux et l’accouchement en milieu institutionnel sont fortement associés à la richesse et à la </a:t>
            </a:r>
            <a:r>
              <a:rPr lang="fr-FR" dirty="0" smtClean="0"/>
              <a:t>résidence</a:t>
            </a:r>
          </a:p>
          <a:p>
            <a:pPr marL="457200" lvl="1" indent="0">
              <a:buNone/>
            </a:pPr>
            <a:endParaRPr lang="fr-FR" dirty="0"/>
          </a:p>
          <a:p>
            <a:r>
              <a:rPr lang="fr-FR" dirty="0" smtClean="0"/>
              <a:t>La malnutrition chronique est plus élevée en milieu rural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en-US" dirty="0"/>
              <a:t>la </a:t>
            </a:r>
            <a:r>
              <a:rPr lang="en-US" dirty="0" err="1" smtClean="0"/>
              <a:t>fertilit</a:t>
            </a:r>
            <a:r>
              <a:rPr lang="fr-FR" dirty="0" smtClean="0"/>
              <a:t>é</a:t>
            </a:r>
            <a:r>
              <a:rPr lang="en-US" dirty="0" smtClean="0"/>
              <a:t> </a:t>
            </a:r>
            <a:r>
              <a:rPr lang="en-US" dirty="0"/>
              <a:t>de fait et </a:t>
            </a:r>
            <a:r>
              <a:rPr lang="en-US" dirty="0" err="1" smtClean="0"/>
              <a:t>desir</a:t>
            </a:r>
            <a:r>
              <a:rPr lang="fr-FR" dirty="0" smtClean="0"/>
              <a:t>é</a:t>
            </a:r>
            <a:r>
              <a:rPr lang="en-US" dirty="0" smtClean="0"/>
              <a:t>e </a:t>
            </a:r>
            <a:r>
              <a:rPr lang="en-US" dirty="0" err="1"/>
              <a:t>est</a:t>
            </a:r>
            <a:r>
              <a:rPr lang="en-US" dirty="0"/>
              <a:t> plus </a:t>
            </a:r>
            <a:r>
              <a:rPr lang="en-US" dirty="0" err="1" smtClean="0"/>
              <a:t>elev</a:t>
            </a:r>
            <a:r>
              <a:rPr lang="fr-FR" dirty="0" smtClean="0"/>
              <a:t>é</a:t>
            </a:r>
            <a:r>
              <a:rPr lang="en-US" dirty="0" smtClean="0"/>
              <a:t>e </a:t>
            </a:r>
            <a:r>
              <a:rPr lang="en-US" dirty="0"/>
              <a:t>chez les plus </a:t>
            </a:r>
            <a:r>
              <a:rPr lang="en-US" dirty="0" err="1"/>
              <a:t>pauvres</a:t>
            </a:r>
            <a:endParaRPr lang="fr-FR" dirty="0" smtClean="0"/>
          </a:p>
          <a:p>
            <a:pPr lvl="1"/>
            <a:endParaRPr lang="fr-FR" dirty="0" smtClean="0"/>
          </a:p>
          <a:p>
            <a:pPr marL="457200" lvl="1" indent="0">
              <a:buNone/>
            </a:pPr>
            <a:endParaRPr lang="fr-FR" dirty="0"/>
          </a:p>
          <a:p>
            <a:endParaRPr lang="fr-FR" dirty="0"/>
          </a:p>
          <a:p>
            <a:pPr lvl="1"/>
            <a:endParaRPr lang="fr-FR" dirty="0"/>
          </a:p>
          <a:p>
            <a:endParaRPr lang="fr-FR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9684-07FD-48FD-8C30-71A8F51BF3C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76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Inégalités dans l’utilisation des soins de santé infantile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39684-07FD-48FD-8C30-71A8F51BF3CD}" type="slidenum">
              <a:rPr lang="en-US" smtClean="0"/>
              <a:t>9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398"/>
            <a:ext cx="7321550" cy="4390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752600" y="4572000"/>
            <a:ext cx="19812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Vaccinations completes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62400" y="4572000"/>
            <a:ext cx="14478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Traitement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 la </a:t>
            </a:r>
            <a:r>
              <a:rPr lang="fr-FR" sz="1600" dirty="0">
                <a:solidFill>
                  <a:schemeClr val="tx1"/>
                </a:solidFill>
              </a:rPr>
              <a:t>diarrhée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38800" y="4572000"/>
            <a:ext cx="20574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Traitement</a:t>
            </a:r>
            <a:r>
              <a:rPr lang="en-US" sz="1600" dirty="0" smtClean="0">
                <a:solidFill>
                  <a:schemeClr val="tx1"/>
                </a:solidFill>
              </a:rPr>
              <a:t> des maladies </a:t>
            </a:r>
            <a:r>
              <a:rPr lang="en-US" sz="1600" dirty="0" err="1" smtClean="0">
                <a:solidFill>
                  <a:schemeClr val="tx1"/>
                </a:solidFill>
              </a:rPr>
              <a:t>respiratoires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672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7719</TotalTime>
  <Words>1150</Words>
  <Application>Microsoft Office PowerPoint</Application>
  <PresentationFormat>On-screen Show (4:3)</PresentationFormat>
  <Paragraphs>132</Paragraphs>
  <Slides>16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Diagnostic-Pays Systématique</vt:lpstr>
      <vt:lpstr>Pauvreté et Indicateurs de  Dévelopment Humain au Tchad</vt:lpstr>
      <vt:lpstr>L’importance du capital humain et de la protection sociale</vt:lpstr>
      <vt:lpstr>Santé et Perspectives de Réduction de la Pauvreté au Tchad</vt:lpstr>
      <vt:lpstr>Education et Perspectives de Réduction de la Pauvreté au Tchad</vt:lpstr>
      <vt:lpstr>Protection Sociale et Perspectives de Réduction de la Pauvreté au Tchad</vt:lpstr>
      <vt:lpstr>Contraintes sociales a lever pour utiliser pleinement le potentiel de réduction de la pauvreté au Tchad: la santé, Nutrition et fertilité</vt:lpstr>
      <vt:lpstr>Contraintes Générales au niveau de la Santé, Nutrition et Fertilité </vt:lpstr>
      <vt:lpstr>Inégalités dans l’utilisation des soins de santé infantile</vt:lpstr>
      <vt:lpstr>Contraintes Spécifiques et Solutions: Questions clef  Santé, Nutrition et Fertilité </vt:lpstr>
      <vt:lpstr>Contraintes sociales a lever pour utiliser pleinement le potentiel de réduction de la pauvreté au Tchad: l’ éducation et le genre</vt:lpstr>
      <vt:lpstr>Contraintes générales au niveau de l’ Education et du Genre </vt:lpstr>
      <vt:lpstr>% d'adultes âgés de 22-44 ans sachant lire aisément après 6 années d'étude</vt:lpstr>
      <vt:lpstr> Contraintes Spécifiques et Solutions: Questions clef Education et Genre </vt:lpstr>
      <vt:lpstr>Contraintes sociales a lever pour utiliser pleinement le potentiel de réduction de la pauvreté au Tchad: la protection sociale</vt:lpstr>
      <vt:lpstr>Contraintes et Solutions au niveau de la Protection Sociale 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Diagnostic-Pays Systématique</dc:title>
  <dc:creator>Sebastien C. Dessus</dc:creator>
  <cp:lastModifiedBy>Emanuela Di Gropello</cp:lastModifiedBy>
  <cp:revision>236</cp:revision>
  <cp:lastPrinted>2014-11-12T21:01:30Z</cp:lastPrinted>
  <dcterms:created xsi:type="dcterms:W3CDTF">2014-11-04T21:59:53Z</dcterms:created>
  <dcterms:modified xsi:type="dcterms:W3CDTF">2014-12-04T00:05:13Z</dcterms:modified>
</cp:coreProperties>
</file>