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59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84" d="100"/>
          <a:sy n="84" d="100"/>
        </p:scale>
        <p:origin x="-96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DF056-366F-4A15-8371-828448C1EAA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C6594-265C-4DC2-B729-4A39E23F8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0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6594-265C-4DC2-B729-4A39E23F81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6594-265C-4DC2-B729-4A39E23F81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C6594-265C-4DC2-B729-4A39E23F81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8E44A7-7B97-4DD7-80DE-1ACF011D3B4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6535579"/>
            <a:ext cx="807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Document </a:t>
            </a:r>
            <a:r>
              <a:rPr lang="en-US" sz="1000" dirty="0" smtClean="0"/>
              <a:t>à</a:t>
            </a:r>
            <a:r>
              <a:rPr lang="fr-FR" sz="1000" dirty="0" smtClean="0"/>
              <a:t> caractère consultatif ne représentant pas nécessairement les vues du Groupe Banque Mondiale et des ses Directeurs Exécutifs</a:t>
            </a:r>
            <a:endParaRPr lang="fr-FR" sz="1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6161454"/>
            <a:ext cx="779585" cy="64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933450"/>
          </a:xfrm>
        </p:spPr>
        <p:txBody>
          <a:bodyPr/>
          <a:lstStyle/>
          <a:p>
            <a:pPr algn="ctr"/>
            <a:r>
              <a:rPr lang="fr-FR" sz="4600" dirty="0" smtClean="0">
                <a:latin typeface="Calibri"/>
                <a:cs typeface="Calibri"/>
              </a:rPr>
              <a:t>Diagnostic-Pays Systématique</a:t>
            </a:r>
            <a:br>
              <a:rPr lang="fr-FR" sz="4600" dirty="0" smtClean="0">
                <a:latin typeface="Calibri"/>
                <a:cs typeface="Calibri"/>
              </a:rPr>
            </a:br>
            <a:r>
              <a:rPr lang="fr-FR" sz="4000" dirty="0" smtClean="0">
                <a:latin typeface="Calibri"/>
                <a:cs typeface="Calibri"/>
              </a:rPr>
              <a:t>Gouvernance et décentralisation</a:t>
            </a:r>
            <a:endParaRPr lang="fr-FR" sz="40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3276600" cy="3581400"/>
          </a:xfrm>
        </p:spPr>
        <p:txBody>
          <a:bodyPr>
            <a:normAutofit/>
          </a:bodyPr>
          <a:lstStyle/>
          <a:p>
            <a:endParaRPr lang="fr-FR" sz="2600" dirty="0" smtClean="0">
              <a:latin typeface="Calibri"/>
              <a:cs typeface="Calibri"/>
            </a:endParaRPr>
          </a:p>
          <a:p>
            <a:endParaRPr lang="fr-FR" sz="2600" dirty="0">
              <a:latin typeface="Calibri"/>
              <a:cs typeface="Calibri"/>
            </a:endParaRPr>
          </a:p>
          <a:p>
            <a:r>
              <a:rPr lang="fr-FR" sz="2600" dirty="0" smtClean="0">
                <a:latin typeface="Calibri"/>
                <a:cs typeface="Calibri"/>
              </a:rPr>
              <a:t>Consultations, </a:t>
            </a:r>
            <a:r>
              <a:rPr lang="fr-FR" sz="2600" b="1" dirty="0" smtClean="0">
                <a:latin typeface="Calibri"/>
                <a:cs typeface="Calibri"/>
              </a:rPr>
              <a:t>Tchad</a:t>
            </a:r>
          </a:p>
          <a:p>
            <a:r>
              <a:rPr lang="fr-FR" sz="2600" dirty="0" smtClean="0">
                <a:latin typeface="Calibri"/>
                <a:cs typeface="Calibri"/>
              </a:rPr>
              <a:t>décembre 2014</a:t>
            </a:r>
          </a:p>
          <a:p>
            <a:r>
              <a:rPr lang="fr-FR" sz="2600" dirty="0" smtClean="0">
                <a:latin typeface="Calibri"/>
                <a:cs typeface="Calibri"/>
              </a:rPr>
              <a:t>Banque Mondiale</a:t>
            </a:r>
            <a:endParaRPr lang="fr-FR" sz="2600" dirty="0">
              <a:latin typeface="Calibri"/>
              <a:cs typeface="Calibri"/>
            </a:endParaRPr>
          </a:p>
        </p:txBody>
      </p:sp>
      <p:pic>
        <p:nvPicPr>
          <p:cNvPr id="5" name="Picture 4" descr="2222778482_8f7e8d5945_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590800"/>
            <a:ext cx="4572000" cy="391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4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620000" cy="6034454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QUELLES SONT LES CAPACITES ET LES INCITATIONS DES INSTITUTIONS ET LES CAPACITES A METTRE EN ŒUVRE DES ACTIONS DE REDUCTION DE LA PAUVRETE ?</a:t>
            </a:r>
            <a:endParaRPr lang="fr-FR" sz="18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/>
            <a:r>
              <a:rPr lang="fr-FR" sz="1700" b="1" dirty="0" smtClean="0">
                <a:solidFill>
                  <a:schemeClr val="tx1"/>
                </a:solidFill>
                <a:cs typeface="Calibri"/>
              </a:rPr>
              <a:t>Le Tchad reste un pays fragile.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Les risques de conflits interne et externe et de discontinuité des politiques publiques de développement sont élevés. Les indicateurs de gouvernance sont faibles et en lente progression. Le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PND 2013-15 retient comme objectif fondamental la réduction de la pauvreté. Mais la capacité des institutions publiques à délivrer des résultats dans les domaines économique, social et environnemental reste extrêmement faible. La perception de corruption et d’accaparement des ressources publiques par un petit nombre est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élevée. Des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progrès récents en matière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de sécurité intérieure, de 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gestion des finances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publiques (IPPTE)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et de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transparence (ITIE)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ont toutefois été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enregistrés.</a:t>
            </a:r>
          </a:p>
          <a:p>
            <a:pPr algn="just"/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/>
            <a:r>
              <a:rPr lang="en-US" sz="1200" dirty="0" smtClean="0"/>
              <a:t> </a:t>
            </a:r>
            <a:endParaRPr lang="fr-FR" sz="18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72390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71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620000" cy="5791200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QUELLES SONT LES CAPACITES ET LES INCITATIONS DES INSTITUTIONS ET LES CAPACITES A METTRE EN ŒUVRE DES ACTIONS DE REDUCTION DE LA PAUVRETE ?</a:t>
            </a:r>
            <a:endParaRPr lang="fr-FR" sz="18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fr-FR" sz="1700" b="1" dirty="0">
                <a:solidFill>
                  <a:schemeClr val="tx1"/>
                </a:solidFill>
              </a:rPr>
              <a:t>Revenus</a:t>
            </a:r>
            <a:r>
              <a:rPr lang="fr-FR" sz="1700" dirty="0">
                <a:solidFill>
                  <a:schemeClr val="tx1"/>
                </a:solidFill>
              </a:rPr>
              <a:t> non diversifiés et faibles. Forte dépendance au pétrole, sans mécanisme de stabilisation. Taux d’imposition élevés, très faible assiette fiscale. Revenus douaniers extrêmement faibles en dépit de ressources humaines conséquentes.</a:t>
            </a:r>
            <a:endParaRPr lang="en-US" sz="1700" dirty="0">
              <a:solidFill>
                <a:schemeClr val="tx1"/>
              </a:solidFill>
            </a:endParaRPr>
          </a:p>
          <a:p>
            <a:r>
              <a:rPr lang="fr-FR" sz="1700" b="1" dirty="0">
                <a:solidFill>
                  <a:schemeClr val="tx1"/>
                </a:solidFill>
              </a:rPr>
              <a:t>Allocation budgétaire</a:t>
            </a:r>
            <a:r>
              <a:rPr lang="fr-FR" sz="1700" dirty="0">
                <a:solidFill>
                  <a:schemeClr val="tx1"/>
                </a:solidFill>
              </a:rPr>
              <a:t> : préparation budgétaire en progrès (calendrier, conférences), mais critères de sélection des projets d’investissements non transparents ; Forte concentration des </a:t>
            </a:r>
            <a:r>
              <a:rPr lang="fr-FR" sz="1700" dirty="0" smtClean="0">
                <a:solidFill>
                  <a:schemeClr val="tx1"/>
                </a:solidFill>
              </a:rPr>
              <a:t>ordonnancements (centralises au sein de quelques </a:t>
            </a:r>
            <a:r>
              <a:rPr lang="fr-FR" sz="1700" dirty="0" err="1" smtClean="0">
                <a:solidFill>
                  <a:schemeClr val="tx1"/>
                </a:solidFill>
              </a:rPr>
              <a:t>ministeres</a:t>
            </a:r>
            <a:r>
              <a:rPr lang="fr-FR" sz="1700" dirty="0" smtClean="0">
                <a:solidFill>
                  <a:schemeClr val="tx1"/>
                </a:solidFill>
              </a:rPr>
              <a:t>)</a:t>
            </a:r>
            <a:r>
              <a:rPr lang="fr-FR" sz="1700" dirty="0">
                <a:solidFill>
                  <a:schemeClr val="tx1"/>
                </a:solidFill>
              </a:rPr>
              <a:t> ; fort biais urbain dans la dépense ; inégalités d’allocation entre régions, au détriment des plus pauvres.</a:t>
            </a:r>
            <a:endParaRPr lang="en-US" sz="1700" dirty="0">
              <a:solidFill>
                <a:schemeClr val="tx1"/>
              </a:solidFill>
            </a:endParaRPr>
          </a:p>
          <a:p>
            <a:r>
              <a:rPr lang="fr-FR" sz="1700" b="1" dirty="0">
                <a:solidFill>
                  <a:schemeClr val="tx1"/>
                </a:solidFill>
              </a:rPr>
              <a:t>Exécution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b="1" dirty="0">
                <a:solidFill>
                  <a:schemeClr val="tx1"/>
                </a:solidFill>
              </a:rPr>
              <a:t>budgétaire</a:t>
            </a:r>
            <a:r>
              <a:rPr lang="fr-FR" sz="1700" dirty="0">
                <a:solidFill>
                  <a:schemeClr val="tx1"/>
                </a:solidFill>
              </a:rPr>
              <a:t> affectée par une gestion pro-cyclique dépendante des revenus pétroliers (qualité de la dépense, planification). Variance agrégée et compositionnelle forte (LF, LFR). Mais recours au </a:t>
            </a:r>
            <a:r>
              <a:rPr lang="fr-FR" sz="1700" dirty="0" smtClean="0">
                <a:solidFill>
                  <a:schemeClr val="tx1"/>
                </a:solidFill>
              </a:rPr>
              <a:t>dépenses avant ordonnancement  </a:t>
            </a:r>
            <a:r>
              <a:rPr lang="fr-FR" sz="1700" dirty="0">
                <a:solidFill>
                  <a:schemeClr val="tx1"/>
                </a:solidFill>
              </a:rPr>
              <a:t>en baisse. Couts unitaires d’infrastructures très disparates ;  faible qualité des équipements et des services et inadéquation entre eux. Difficulté de suivi des dépenses a destination – mais progrès dans l’intégration de la chaine des dépenses. Recours fréquent à l’entente directe dans la passation des </a:t>
            </a:r>
            <a:r>
              <a:rPr lang="fr-FR" sz="1700" dirty="0" smtClean="0">
                <a:solidFill>
                  <a:schemeClr val="tx1"/>
                </a:solidFill>
              </a:rPr>
              <a:t>march</a:t>
            </a:r>
            <a:r>
              <a:rPr lang="fr-FR" sz="1700" dirty="0">
                <a:solidFill>
                  <a:schemeClr val="tx1"/>
                </a:solidFill>
              </a:rPr>
              <a:t>é</a:t>
            </a:r>
            <a:r>
              <a:rPr lang="fr-FR" sz="1700" dirty="0" smtClean="0">
                <a:solidFill>
                  <a:schemeClr val="tx1"/>
                </a:solidFill>
              </a:rPr>
              <a:t>s </a:t>
            </a:r>
            <a:r>
              <a:rPr lang="fr-FR" sz="1700" dirty="0">
                <a:solidFill>
                  <a:schemeClr val="tx1"/>
                </a:solidFill>
              </a:rPr>
              <a:t>(50% des </a:t>
            </a:r>
            <a:r>
              <a:rPr lang="fr-FR" sz="1700" dirty="0" smtClean="0">
                <a:solidFill>
                  <a:schemeClr val="tx1"/>
                </a:solidFill>
              </a:rPr>
              <a:t>march</a:t>
            </a:r>
            <a:r>
              <a:rPr lang="fr-FR" sz="1700" dirty="0">
                <a:solidFill>
                  <a:schemeClr val="tx1"/>
                </a:solidFill>
              </a:rPr>
              <a:t>é</a:t>
            </a:r>
            <a:r>
              <a:rPr lang="fr-FR" sz="1700" dirty="0" smtClean="0">
                <a:solidFill>
                  <a:schemeClr val="tx1"/>
                </a:solidFill>
              </a:rPr>
              <a:t>s infrastructures en valeur </a:t>
            </a:r>
            <a:r>
              <a:rPr lang="fr-FR" sz="1700" dirty="0">
                <a:solidFill>
                  <a:schemeClr val="tx1"/>
                </a:solidFill>
              </a:rPr>
              <a:t>en 2013).</a:t>
            </a:r>
            <a:endParaRPr lang="en-US" sz="17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8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2790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620000" cy="5791200"/>
          </a:xfrm>
        </p:spPr>
        <p:txBody>
          <a:bodyPr>
            <a:normAutofit fontScale="92500" lnSpcReduction="10000"/>
          </a:bodyPr>
          <a:lstStyle/>
          <a:p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QUELLES SONT LES CAPACITES ET LES INCITATIONS DES INSTITUTIONS ET LES CAPACITES A METTRE EN ŒUVRE DES ACTIONS DE REDUCTION DE LA PAUVRETE ?</a:t>
            </a:r>
            <a:endParaRPr lang="fr-FR" sz="18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fr-FR" sz="1800" b="1" dirty="0" smtClean="0">
                <a:solidFill>
                  <a:schemeClr val="tx1"/>
                </a:solidFill>
              </a:rPr>
              <a:t>Quel </a:t>
            </a:r>
            <a:r>
              <a:rPr lang="fr-FR" sz="1800" b="1" dirty="0">
                <a:solidFill>
                  <a:schemeClr val="tx1"/>
                </a:solidFill>
              </a:rPr>
              <a:t>espace et séquence de reformes</a:t>
            </a:r>
            <a:r>
              <a:rPr lang="fr-FR" sz="1800" dirty="0">
                <a:solidFill>
                  <a:schemeClr val="tx1"/>
                </a:solidFill>
              </a:rPr>
              <a:t> ? Intersection entre </a:t>
            </a:r>
            <a:r>
              <a:rPr lang="fr-FR" sz="1800" dirty="0" smtClean="0">
                <a:solidFill>
                  <a:schemeClr val="tx1"/>
                </a:solidFill>
              </a:rPr>
              <a:t>acceptabilité (politique et au sein de la fonction publique), autorité (respect de la loi) </a:t>
            </a:r>
            <a:r>
              <a:rPr lang="fr-FR" sz="1800" dirty="0">
                <a:solidFill>
                  <a:schemeClr val="tx1"/>
                </a:solidFill>
              </a:rPr>
              <a:t>et </a:t>
            </a:r>
            <a:r>
              <a:rPr lang="fr-FR" sz="1800" dirty="0" smtClean="0">
                <a:solidFill>
                  <a:schemeClr val="tx1"/>
                </a:solidFill>
              </a:rPr>
              <a:t>capacité technique </a:t>
            </a:r>
            <a:r>
              <a:rPr lang="fr-FR" sz="1800" dirty="0">
                <a:solidFill>
                  <a:schemeClr val="tx1"/>
                </a:solidFill>
              </a:rPr>
              <a:t>à entreprendre la mise en œuvre de réformes visant a </a:t>
            </a:r>
            <a:r>
              <a:rPr lang="fr-FR" sz="1800" dirty="0" smtClean="0">
                <a:solidFill>
                  <a:schemeClr val="tx1"/>
                </a:solidFill>
              </a:rPr>
              <a:t>: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augmenter </a:t>
            </a:r>
            <a:r>
              <a:rPr lang="fr-FR" sz="1800" dirty="0">
                <a:solidFill>
                  <a:schemeClr val="tx1"/>
                </a:solidFill>
              </a:rPr>
              <a:t>les revenus non </a:t>
            </a:r>
            <a:r>
              <a:rPr lang="fr-FR" sz="1800" dirty="0" smtClean="0">
                <a:solidFill>
                  <a:schemeClr val="tx1"/>
                </a:solidFill>
              </a:rPr>
              <a:t>pétroliers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améliorer </a:t>
            </a:r>
            <a:r>
              <a:rPr lang="fr-FR" sz="1800" dirty="0">
                <a:solidFill>
                  <a:schemeClr val="tx1"/>
                </a:solidFill>
              </a:rPr>
              <a:t>la qualité de la dépense (passation de </a:t>
            </a:r>
            <a:r>
              <a:rPr lang="fr-FR" sz="1800" dirty="0" smtClean="0">
                <a:solidFill>
                  <a:schemeClr val="tx1"/>
                </a:solidFill>
              </a:rPr>
              <a:t>march</a:t>
            </a:r>
            <a:r>
              <a:rPr lang="fr-FR" sz="1800" dirty="0">
                <a:solidFill>
                  <a:schemeClr val="tx1"/>
                </a:solidFill>
              </a:rPr>
              <a:t>é</a:t>
            </a:r>
            <a:r>
              <a:rPr lang="fr-FR" sz="1800" dirty="0" smtClean="0">
                <a:solidFill>
                  <a:schemeClr val="tx1"/>
                </a:solidFill>
              </a:rPr>
              <a:t>s, planification</a:t>
            </a:r>
            <a:r>
              <a:rPr lang="fr-FR" sz="1800" dirty="0">
                <a:solidFill>
                  <a:schemeClr val="tx1"/>
                </a:solidFill>
              </a:rPr>
              <a:t>, </a:t>
            </a:r>
            <a:r>
              <a:rPr lang="fr-FR" sz="1800" dirty="0" smtClean="0">
                <a:solidFill>
                  <a:schemeClr val="tx1"/>
                </a:solidFill>
              </a:rPr>
              <a:t>salaires/formation)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allouer </a:t>
            </a:r>
            <a:r>
              <a:rPr lang="fr-FR" sz="1800" dirty="0">
                <a:solidFill>
                  <a:schemeClr val="tx1"/>
                </a:solidFill>
              </a:rPr>
              <a:t>une plus grande part </a:t>
            </a:r>
            <a:r>
              <a:rPr lang="fr-FR" sz="1800" dirty="0" smtClean="0">
                <a:solidFill>
                  <a:schemeClr val="tx1"/>
                </a:solidFill>
              </a:rPr>
              <a:t>aux dépenses pro-pauvres </a:t>
            </a:r>
            <a:r>
              <a:rPr lang="fr-FR" sz="1800" dirty="0">
                <a:solidFill>
                  <a:schemeClr val="tx1"/>
                </a:solidFill>
              </a:rPr>
              <a:t>et réduire </a:t>
            </a:r>
            <a:r>
              <a:rPr lang="fr-FR" sz="1800" dirty="0" smtClean="0">
                <a:solidFill>
                  <a:schemeClr val="tx1"/>
                </a:solidFill>
              </a:rPr>
              <a:t>les dépenses </a:t>
            </a:r>
            <a:r>
              <a:rPr lang="fr-FR" sz="1800" dirty="0">
                <a:solidFill>
                  <a:schemeClr val="tx1"/>
                </a:solidFill>
              </a:rPr>
              <a:t>inefficaces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fr-FR" sz="1800" b="1" dirty="0">
                <a:solidFill>
                  <a:schemeClr val="tx1"/>
                </a:solidFill>
              </a:rPr>
              <a:t>Quels sont les mécanismes permettant </a:t>
            </a:r>
            <a:endParaRPr lang="fr-FR" sz="18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d’améliorer le rendu des comptes </a:t>
            </a:r>
            <a:r>
              <a:rPr lang="fr-FR" sz="1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 les </a:t>
            </a:r>
            <a:r>
              <a:rPr lang="fr-FR" sz="1800" dirty="0" smtClean="0">
                <a:solidFill>
                  <a:schemeClr val="tx1"/>
                </a:solidFill>
              </a:rPr>
              <a:t>autorités, les contrôles externe et citoyen</a:t>
            </a:r>
            <a:r>
              <a:rPr lang="fr-FR" sz="1800" dirty="0">
                <a:solidFill>
                  <a:schemeClr val="tx1"/>
                </a:solidFill>
              </a:rPr>
              <a:t> </a:t>
            </a:r>
            <a:r>
              <a:rPr lang="fr-FR" sz="1800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de </a:t>
            </a:r>
            <a:r>
              <a:rPr lang="fr-FR" sz="1800" dirty="0">
                <a:solidFill>
                  <a:schemeClr val="tx1"/>
                </a:solidFill>
              </a:rPr>
              <a:t>se prémunir contre le risque de discontinuité dans la conduite des </a:t>
            </a:r>
            <a:r>
              <a:rPr lang="fr-FR" sz="1800" dirty="0" smtClean="0">
                <a:solidFill>
                  <a:schemeClr val="tx1"/>
                </a:solidFill>
              </a:rPr>
              <a:t>politiques publiques</a:t>
            </a:r>
            <a:r>
              <a:rPr lang="fr-FR" sz="1800" dirty="0">
                <a:solidFill>
                  <a:schemeClr val="tx1"/>
                </a:solidFill>
              </a:rPr>
              <a:t> ? 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1"/>
                </a:solidFill>
              </a:rPr>
              <a:t>De réduire les risques de conflits et de recours a la violence dans la résolution des conflits? De protéger les populations civiles?</a:t>
            </a:r>
          </a:p>
          <a:p>
            <a:r>
              <a:rPr lang="fr-FR" sz="1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La mise en œuvre d’actions décentralisées est elle souhaitable pour limiter le risque d’accaparement central et accroitre la redevabilité au niveau local ?</a:t>
            </a:r>
            <a:r>
              <a:rPr lang="fr-FR" dirty="0"/>
              <a:t>	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5138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7772400" cy="579120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POURQUOI UN NOUVEAU DIAGNOSTIC ? </a:t>
            </a:r>
          </a:p>
          <a:p>
            <a:endParaRPr lang="fr-FR" sz="2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Le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Plan National de Développement (PND) 2013-2015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est un document de programmation de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court terme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, poursuivant plusieurs objectifs (ex: croissance, sécurité alimentaire, capital humain, développement des infrastructures).</a:t>
            </a:r>
          </a:p>
          <a:p>
            <a:pPr algn="just"/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De manière complémentaire, le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Diagnostic-Pays Systématique (DPS)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cherche a identifier de manière prospective et sélective les domaines et modes d’intervention prioritaires dans chaque pays pour éliminer de manière durable la pauvreté 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à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l’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horizon 2030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(objectif principal de la Banque Mondiale, BM). Ce n’est pas un document de programmation de projets. </a:t>
            </a:r>
          </a:p>
          <a:p>
            <a:pPr algn="just"/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Le DPS espère informer le dessein de future stratégies de réduction de la pauvreté, telles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que la vision 2030 du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Tchad, plan quinquennal 2016-2020, et le Cadre Partenariat Pays de la BM (2016-2020).</a:t>
            </a:r>
          </a:p>
          <a:p>
            <a:pPr algn="just"/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lnSpc>
                <a:spcPct val="110000"/>
              </a:lnSpc>
              <a:buFont typeface="Arial"/>
              <a:buChar char="•"/>
            </a:pP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Le DPS est un document de la BM, </a:t>
            </a:r>
          </a:p>
          <a:p>
            <a:pPr algn="just"/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     non négocié, afin de permettre la prise en</a:t>
            </a:r>
          </a:p>
          <a:p>
            <a:pPr algn="just">
              <a:lnSpc>
                <a:spcPct val="110000"/>
              </a:lnSpc>
            </a:pP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     compte de points de vue divers et variés. </a:t>
            </a:r>
          </a:p>
          <a:p>
            <a:pPr algn="just">
              <a:lnSpc>
                <a:spcPct val="110000"/>
              </a:lnSpc>
            </a:pP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     Les consultations, thématiques, et/ou </a:t>
            </a:r>
          </a:p>
          <a:p>
            <a:pPr algn="just">
              <a:lnSpc>
                <a:spcPct val="110000"/>
              </a:lnSpc>
            </a:pP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     auprès de différents groupes représentatifs,</a:t>
            </a:r>
          </a:p>
          <a:p>
            <a:pPr algn="just">
              <a:lnSpc>
                <a:spcPct val="110000"/>
              </a:lnSpc>
            </a:pP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     participent a cet effort.</a:t>
            </a:r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pic>
        <p:nvPicPr>
          <p:cNvPr id="2" name="Picture 1" descr="Photo-enfa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202289"/>
            <a:ext cx="3962400" cy="227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1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620000" cy="58674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QUE SAIT-ON DE LA PAUVRETE AU TCHAD ? (1/2)</a:t>
            </a:r>
          </a:p>
          <a:p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47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% de la population vivait en 2011 sous le seuil de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pauvreté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national, FCFA 652 par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jour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INSEED). La pauvreté monétaire s’accompagne de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faibles indicateurs de développement humain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(éducation, santé) et est considérée comme le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facteur principal d’insécurité alimentaire 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(PAM)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  <a:p>
            <a:pPr algn="just"/>
            <a:endParaRPr lang="fr-FR" sz="17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La pauvreté est un phénomène rural.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92% 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des pauvres vivent en milieu rural. Les pauvres ruraux sont plus pauvres que les pauvres urbains. 73% des chefs de familles pauvres travaillent, dont 79% dans l’agriculture (élevage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inclus: environ la moitié des ménages gardent du bétail, même si très peu sont nomades). 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80% des ménages ruraux ont des activités secondaires hors de la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ferme. </a:t>
            </a:r>
          </a:p>
          <a:p>
            <a:pPr algn="just"/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Les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ménages pauvres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, ou proches du seuil de pauvreté,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sont très vulnérables a divers chocs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(climat, sante, sécurité, prix), et disposent de peu de moyen de protection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</a:p>
          <a:p>
            <a:pPr marL="342900" indent="-342900" algn="just">
              <a:buFont typeface="Arial"/>
              <a:buChar char="•"/>
            </a:pPr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Les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disparités régionales en matière de pauvreté sont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fortes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et s’amplifient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, au détriment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des régions du centre et sud de la zone soudanaise.</a:t>
            </a:r>
          </a:p>
          <a:p>
            <a:pPr marL="457200" indent="-457200" algn="l">
              <a:buFontTx/>
              <a:buChar char="-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1373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924800" cy="5867400"/>
          </a:xfrm>
        </p:spPr>
        <p:txBody>
          <a:bodyPr>
            <a:normAutofit/>
          </a:bodyPr>
          <a:lstStyle/>
          <a:p>
            <a:pPr algn="l"/>
            <a:r>
              <a:rPr lang="fr-FR" sz="1500" b="1" dirty="0" smtClean="0">
                <a:solidFill>
                  <a:schemeClr val="tx1"/>
                </a:solidFill>
                <a:latin typeface="Calibri"/>
                <a:cs typeface="Calibri"/>
              </a:rPr>
              <a:t>  Nombre de pauvres (estimation monétaire)          </a:t>
            </a:r>
            <a:r>
              <a:rPr lang="fr-FR" sz="1500" b="1" dirty="0">
                <a:solidFill>
                  <a:schemeClr val="tx1"/>
                </a:solidFill>
                <a:latin typeface="Calibri"/>
                <a:cs typeface="Calibri"/>
              </a:rPr>
              <a:t>Densité de la pauvreté (estimation monétaire</a:t>
            </a:r>
            <a:r>
              <a:rPr lang="fr-FR" sz="1500" b="1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  <a:latin typeface="Calibri"/>
                <a:cs typeface="Calibri"/>
              </a:rPr>
              <a:t>           </a:t>
            </a:r>
            <a:r>
              <a:rPr lang="fr-FR" sz="1300" dirty="0" smtClean="0">
                <a:solidFill>
                  <a:schemeClr val="tx1"/>
                </a:solidFill>
                <a:latin typeface="Calibri"/>
                <a:cs typeface="Calibri"/>
              </a:rPr>
              <a:t>nombre de pauvres par département                                             nombre de pauvres par km2</a:t>
            </a:r>
            <a:endParaRPr lang="fr-FR" sz="13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  <p:pic>
        <p:nvPicPr>
          <p:cNvPr id="7" name="Picture 6" descr="Chad-Poor-number-monet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599"/>
            <a:ext cx="4038600" cy="4343402"/>
          </a:xfrm>
          <a:prstGeom prst="rect">
            <a:avLst/>
          </a:prstGeom>
        </p:spPr>
      </p:pic>
      <p:pic>
        <p:nvPicPr>
          <p:cNvPr id="8" name="Picture 7" descr="Chad-Poverty-densit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1752600"/>
            <a:ext cx="3810001" cy="434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543800" cy="5943600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QUE SAIT-ON DE LA PAUVRETE AU TCHAD ? (2/2)</a:t>
            </a:r>
          </a:p>
          <a:p>
            <a:endParaRPr lang="fr-FR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La proportion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de pauvres dans la population a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baissé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depuis 2003, de 55% a 47%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. Cette baisse est comparable a celle observée en moyenne en Afrique Sub-Saharienne, mais a été insuffisante pour contenir l’augmentation du nombre de Tchadiens pauvres (+15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%).</a:t>
            </a:r>
          </a:p>
          <a:p>
            <a:pPr marL="285750" indent="-285750" algn="just">
              <a:buFont typeface="Arial"/>
              <a:buChar char="•"/>
            </a:pPr>
            <a:endParaRPr lang="fr-FR" sz="17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La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profondeur de la pauvreté a aussi baissé, mais les inégalités se sont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accrues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entre 2003 et 2011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, pour atteindre un degré d’inégalités (Gini) proche de la moyenne d’ Afrique Sub-Saharienne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L’accroissement 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des inégalités provient principalement du fait que </a:t>
            </a:r>
            <a:r>
              <a:rPr lang="fr-FR" sz="1700" b="1" dirty="0">
                <a:solidFill>
                  <a:schemeClr val="tx1"/>
                </a:solidFill>
                <a:latin typeface="Calibri"/>
                <a:cs typeface="Calibri"/>
              </a:rPr>
              <a:t>les ménages ruraux les plus pauvres ont vu leur niveau de consommation baisser entre 2003 et 2011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, au contraire des autres catégories (ménages urbains, ménages ruraux non pauvres en 2003) qui ont vu leur niveau de consommation croitre entre 2003 et 2011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L’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accès aux services publics d’éducation primaire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est quasi-comparable pour les ménages pauvres et non pauvres. L’accès au services publics de sant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é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diffère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entre ménages pauvres et non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pauvres. La </a:t>
            </a:r>
            <a:r>
              <a:rPr lang="fr-FR" sz="1700" b="1" dirty="0">
                <a:solidFill>
                  <a:schemeClr val="tx1"/>
                </a:solidFill>
                <a:cs typeface="Calibri"/>
              </a:rPr>
              <a:t>qualité des services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est très </a:t>
            </a:r>
            <a:r>
              <a:rPr lang="fr-FR" sz="1700" dirty="0" smtClean="0">
                <a:solidFill>
                  <a:schemeClr val="tx1"/>
                </a:solidFill>
                <a:cs typeface="Calibri"/>
              </a:rPr>
              <a:t>insuffisante dans les deux cas.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068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620000" cy="5867400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QUE SAIT-ON DE LA CROISSANCE ECONOMIQUE AU TCHAD ?</a:t>
            </a:r>
          </a:p>
          <a:p>
            <a:endParaRPr lang="fr-FR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La croissance économique (PIB) semble assez élevée au Tchad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(3-4% par an par habitant), 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mais sa mesure statistique n’est pas très robuste, en particulier la mesure des prix et du secteur informel.</a:t>
            </a:r>
          </a:p>
          <a:p>
            <a:pPr marL="457200" indent="-457200" algn="just">
              <a:buFontTx/>
              <a:buChar char="-"/>
            </a:pPr>
            <a:endParaRPr lang="fr-FR" sz="17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Depuis l’avènement du pétrole (2003), la croissance est principalement tirée par la demande publique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, qui s’est portée vers les secteurs de la construction et de l’administration. Le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commerce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a profité du boom des importations financées par les recettes pétrolières. Les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transports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ont aussi bénéficié du développement du réseau routier. L’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agriculture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(élevage inclus) a en revanche très peu cru, et présente un degré de volatilité très élevé.</a:t>
            </a:r>
          </a:p>
          <a:p>
            <a:pPr marL="285750" indent="-285750" algn="just">
              <a:buFont typeface="Arial"/>
              <a:buChar char="•"/>
            </a:pPr>
            <a:endParaRPr lang="fr-FR" sz="17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Les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dépenses publiques d’investissement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ont été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massives, mais ne se sont pas traduites par des gains des productivité importants.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Elles n’ont pas non été accompagnées d’une augmentation significative des investissements privés hors pétrole. Les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rendements dans l’agriculture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sont restes très bas et en faible croissance. </a:t>
            </a:r>
          </a:p>
          <a:p>
            <a:pPr marL="285750" indent="-285750" algn="just">
              <a:buFont typeface="Arial"/>
              <a:buChar char="•"/>
            </a:pPr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Les faibles niveaux de productivité entravent la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compétitivité extérieure du Tchad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, class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 dernier pays au monde.</a:t>
            </a: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548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543800" cy="5943600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QUELLES SONT LES PERSPECTIVES DE REDUCTION DE LA PAUVRETE A L’HORIZON 2030 ? (1/2)</a:t>
            </a:r>
          </a:p>
          <a:p>
            <a:endParaRPr lang="fr-FR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La croissance nécessaire à l’élimination de la pauvreté en 2030, 9% par an par habitant, n’est pas envisageable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. Entre 2005 et 2013, la consommation privée par habitant (déterminant la pauvreté monétaire) a cru entre 1,5% et 2% par an.</a:t>
            </a:r>
          </a:p>
          <a:p>
            <a:pPr algn="just"/>
            <a:endParaRPr lang="fr-FR" sz="17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Les moteurs actuels de la croissance risquent de s’essouffler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: stagnation des revenus pétroliers, dégradation environnementale et fragilité continue exposant le Tchad à des conflits (ou leur prévention) couteux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et rendant les investissement risqu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s.</a:t>
            </a:r>
          </a:p>
          <a:p>
            <a:pPr marL="342900" indent="-342900" algn="just">
              <a:buFont typeface="Arial"/>
              <a:buChar char="•"/>
            </a:pPr>
            <a:endParaRPr lang="fr-FR" sz="17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Pour réduire significativement la pauvreté,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la croissance doit être beaucoup plus inclusive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(favoriser les secteurs dont peuvent profiter les pauvres),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et s’accompagner d’efforts importants de redistribution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des riches vers les pauvres.   </a:t>
            </a:r>
          </a:p>
          <a:p>
            <a:pPr marL="342900" indent="-342900" algn="just">
              <a:buFont typeface="Arial"/>
              <a:buChar char="•"/>
            </a:pPr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just">
              <a:buFont typeface="Arial"/>
              <a:buChar char="•"/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En complément d’une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croissance de la consommation privée de 3% par an par habitant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une redistribution correspondant à un transfert annuel de 1,5% du revenu des ménages riches vers les ménages pauvres permettrait d’éliminer la pauvreté en 2030.</a:t>
            </a: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123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467600" cy="571500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QUELLES </a:t>
            </a:r>
            <a:r>
              <a:rPr lang="fr-FR" b="1" dirty="0">
                <a:solidFill>
                  <a:schemeClr val="tx1"/>
                </a:solidFill>
                <a:latin typeface="Calibri"/>
                <a:cs typeface="Calibri"/>
              </a:rPr>
              <a:t>SONT LES PERSPECTIVES DE REDUCTION DE LA PAUVRETE A L’HORIZON 2030 ? </a:t>
            </a:r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(2/</a:t>
            </a:r>
            <a:r>
              <a:rPr lang="fr-FR" b="1" dirty="0">
                <a:solidFill>
                  <a:schemeClr val="tx1"/>
                </a:solidFill>
                <a:latin typeface="Calibri"/>
                <a:cs typeface="Calibri"/>
              </a:rPr>
              <a:t>2)</a:t>
            </a:r>
          </a:p>
          <a:p>
            <a:endParaRPr lang="fr-FR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fr-FR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Pour être forte</a:t>
            </a:r>
            <a:r>
              <a:rPr lang="fr-FR" sz="1800" dirty="0" smtClean="0">
                <a:solidFill>
                  <a:schemeClr val="tx1"/>
                </a:solidFill>
                <a:latin typeface="Calibri"/>
                <a:cs typeface="Calibri"/>
              </a:rPr>
              <a:t>, la croissance doit être tirée par les secteurs disposant d’un avantage comparatif à l’exportation, ou en concurrence aux importations, pour assoir la croissance sur des potentiels de demande importants.</a:t>
            </a:r>
          </a:p>
          <a:p>
            <a:pPr marL="285750" indent="-285750" algn="just">
              <a:buFont typeface="Arial"/>
              <a:buChar char="•"/>
            </a:pPr>
            <a:endParaRPr lang="fr-FR"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Pour être inclusive</a:t>
            </a:r>
            <a:r>
              <a:rPr lang="fr-FR" sz="1800" dirty="0" smtClean="0">
                <a:solidFill>
                  <a:schemeClr val="tx1"/>
                </a:solidFill>
                <a:latin typeface="Calibri"/>
                <a:cs typeface="Calibri"/>
              </a:rPr>
              <a:t>, la croissance doit concerner en premier lieu les secteurs dans lesquels opèrent les pauvres aujourd’hui. Les conditions nécessaires à la transformation structurelle (la création massive d’emploi dans l’industrie) sont structurellement absentes et ne pourront émerger significativement avant 2030. La transformation nécessite avant tout l’élévation des gains de productivité dans l’agriculture. </a:t>
            </a:r>
          </a:p>
          <a:p>
            <a:pPr marL="285750" indent="-285750" algn="just">
              <a:buFont typeface="Arial"/>
              <a:buChar char="•"/>
            </a:pPr>
            <a:endParaRPr lang="fr-FR" sz="1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Pour être durable</a:t>
            </a:r>
            <a:r>
              <a:rPr lang="fr-FR" sz="1800" dirty="0" smtClean="0">
                <a:solidFill>
                  <a:schemeClr val="tx1"/>
                </a:solidFill>
                <a:latin typeface="Calibri"/>
                <a:cs typeface="Calibri"/>
              </a:rPr>
              <a:t>, la croissance doit viser à protéger les ressources naturelles (ou à les transformer en autre capital) et atténuer les sources de tensions pouvant fragiliser le développement économique et social.</a:t>
            </a:r>
          </a:p>
          <a:p>
            <a:pPr marL="285750" indent="-285750" algn="just">
              <a:buFont typeface="Arial"/>
              <a:buChar char="•"/>
            </a:pPr>
            <a:endParaRPr lang="fr-FR" sz="1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fr-FR" sz="1800" dirty="0" smtClean="0">
                <a:solidFill>
                  <a:schemeClr val="tx1"/>
                </a:solidFill>
                <a:latin typeface="Calibri"/>
                <a:cs typeface="Calibri"/>
              </a:rPr>
              <a:t>Les </a:t>
            </a:r>
            <a:r>
              <a:rPr lang="fr-FR" sz="1800" b="1" dirty="0" smtClean="0">
                <a:solidFill>
                  <a:schemeClr val="tx1"/>
                </a:solidFill>
                <a:latin typeface="Calibri"/>
                <a:cs typeface="Calibri"/>
              </a:rPr>
              <a:t>mécanismes sociaux de redistribution </a:t>
            </a:r>
            <a:r>
              <a:rPr lang="fr-FR" sz="1800" dirty="0" smtClean="0">
                <a:solidFill>
                  <a:schemeClr val="tx1"/>
                </a:solidFill>
                <a:latin typeface="Calibri"/>
                <a:cs typeface="Calibri"/>
              </a:rPr>
              <a:t>(ex: transferts monétaires) peuvent également contribuer à la croissance, en favorisant par exemple la prise de risque (d’investissements) individuels.</a:t>
            </a: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9379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543800" cy="5943600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alibri"/>
                <a:cs typeface="Calibri"/>
              </a:rPr>
              <a:t>QUELLES SONT LES CONTRAINTES A LEVER POUR UTILISER PLEINEMENT LE POTENTIEL DE RÉDUCTION DE LA PAUVRETE AU TCHAD AVANT 2030 ?</a:t>
            </a:r>
          </a:p>
          <a:p>
            <a:pPr marL="457200" indent="-457200" algn="l">
              <a:buFontTx/>
              <a:buChar char="-"/>
            </a:pPr>
            <a:endParaRPr lang="fr-FR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Une façon d’organiser la réflexion pour l’identification des contraintes principales est de partir de la situation typique du ménage pauvre tchadien, et de chercher a identifier les raisons freinant sa capacité d’entrepreneuriat et l’augmentation des </a:t>
            </a:r>
            <a:r>
              <a:rPr lang="fr-FR" sz="1700" dirty="0">
                <a:solidFill>
                  <a:schemeClr val="tx1"/>
                </a:solidFill>
                <a:cs typeface="Calibri"/>
              </a:rPr>
              <a:t>revenus tirés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de ses activités économiques. Trois raisons peuvent être évoquées:</a:t>
            </a: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1. Capital disponible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. Le ménage dispose-t-il des financements, du capital humain et du temps nécessaire pour entreprendre son projet?</a:t>
            </a:r>
          </a:p>
          <a:p>
            <a:pPr marL="285750" indent="-285750" algn="just"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2. Qualité du projet.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Existe-t-il des opportunités d’investissement rentables? Les conditions initiales (climatique, infrastructure, coordination des filières) sont elles réunies? </a:t>
            </a:r>
            <a:r>
              <a:rPr lang="fr-FR" sz="1700" dirty="0" smtClean="0">
                <a:solidFill>
                  <a:srgbClr val="00B050"/>
                </a:solidFill>
                <a:latin typeface="Calibri"/>
                <a:cs typeface="Calibri"/>
              </a:rPr>
              <a:t>Capacité a délivrer des services publics, dans les zones rurales en particulier.</a:t>
            </a:r>
          </a:p>
          <a:p>
            <a:pPr marL="285750" indent="-285750" algn="just">
              <a:spcAft>
                <a:spcPts val="600"/>
              </a:spcAft>
              <a:buFont typeface="Arial"/>
              <a:buChar char="•"/>
            </a:pPr>
            <a:r>
              <a:rPr lang="fr-FR" sz="1700" b="1" dirty="0" smtClean="0">
                <a:solidFill>
                  <a:schemeClr val="tx1"/>
                </a:solidFill>
                <a:latin typeface="Calibri"/>
                <a:cs typeface="Calibri"/>
              </a:rPr>
              <a:t>3. Appropriation des fruits de l’effort d’investissement. 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Quels sont les risques de voir le fruit de ses efforts « vol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s » par autrui, ou dissip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é</a:t>
            </a:r>
            <a:r>
              <a:rPr lang="fr-FR" sz="1700" dirty="0" smtClean="0">
                <a:solidFill>
                  <a:schemeClr val="tx1"/>
                </a:solidFill>
                <a:latin typeface="Calibri"/>
                <a:cs typeface="Calibri"/>
              </a:rPr>
              <a:t>s en raison de catastrophes naturelles ou crises macroéconomiques? </a:t>
            </a:r>
            <a:r>
              <a:rPr lang="fr-FR" sz="1700" dirty="0" smtClean="0">
                <a:solidFill>
                  <a:srgbClr val="00B050"/>
                </a:solidFill>
                <a:latin typeface="Calibri"/>
                <a:cs typeface="Calibri"/>
              </a:rPr>
              <a:t>Protection des biens et des personnes (sécurité, corruption)</a:t>
            </a:r>
          </a:p>
          <a:p>
            <a:pPr algn="just"/>
            <a:r>
              <a:rPr lang="fr-FR" sz="1700" b="1" dirty="0" smtClean="0">
                <a:solidFill>
                  <a:srgbClr val="00B050"/>
                </a:solidFill>
                <a:latin typeface="Calibri"/>
                <a:cs typeface="Calibri"/>
              </a:rPr>
              <a:t>Les questions de capacité et d’incitation des autorités à lever ces contraintes doivent être évaluées</a:t>
            </a:r>
            <a:r>
              <a:rPr lang="fr-FR" sz="1700" dirty="0" smtClean="0">
                <a:solidFill>
                  <a:srgbClr val="00B050"/>
                </a:solidFill>
                <a:latin typeface="Calibri"/>
                <a:cs typeface="Calibri"/>
              </a:rPr>
              <a:t>, afin de pouvoir identifier les </a:t>
            </a:r>
            <a:r>
              <a:rPr lang="fr-FR" sz="1700" dirty="0">
                <a:solidFill>
                  <a:srgbClr val="00B050"/>
                </a:solidFill>
                <a:latin typeface="Calibri"/>
                <a:cs typeface="Calibri"/>
              </a:rPr>
              <a:t>domaines et modes d’intervention prioritaires </a:t>
            </a:r>
            <a:r>
              <a:rPr lang="fr-FR" sz="1700" dirty="0" smtClean="0">
                <a:solidFill>
                  <a:srgbClr val="00B050"/>
                </a:solidFill>
                <a:latin typeface="Calibri"/>
                <a:cs typeface="Calibri"/>
              </a:rPr>
              <a:t>pour </a:t>
            </a:r>
            <a:r>
              <a:rPr lang="fr-FR" sz="1700" dirty="0">
                <a:solidFill>
                  <a:srgbClr val="00B050"/>
                </a:solidFill>
                <a:latin typeface="Calibri"/>
                <a:cs typeface="Calibri"/>
              </a:rPr>
              <a:t>éliminer de manière durable la pauvreté</a:t>
            </a:r>
            <a:r>
              <a:rPr lang="fr-FR" sz="1700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fr-FR" sz="17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l"/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marL="457200" indent="-457200" algn="l">
              <a:buFontTx/>
              <a:buChar char="-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4562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Diagnostic-Pays Systématique_secteur prive</Template>
  <TotalTime>979</TotalTime>
  <Words>1547</Words>
  <Application>Microsoft Office PowerPoint</Application>
  <PresentationFormat>On-screen Show (4:3)</PresentationFormat>
  <Paragraphs>139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Diagnostic-Pays Systématique Gouvernance et décentralisation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Diagnostic-Pays Systématique</dc:title>
  <dc:creator>Sebastien C. Dessus</dc:creator>
  <cp:lastModifiedBy>Sebastien C. Dessus</cp:lastModifiedBy>
  <cp:revision>98</cp:revision>
  <dcterms:created xsi:type="dcterms:W3CDTF">2014-11-04T21:59:53Z</dcterms:created>
  <dcterms:modified xsi:type="dcterms:W3CDTF">2014-12-02T16:00:08Z</dcterms:modified>
</cp:coreProperties>
</file>