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theme/themeOverride5.xml" ContentType="application/vnd.openxmlformats-officedocument.themeOverride+xml"/>
  <Override PartName="/ppt/charts/chart2.xml" ContentType="application/vnd.openxmlformats-officedocument.drawingml.chart+xml"/>
  <Override PartName="/ppt/theme/themeOverride6.xml" ContentType="application/vnd.openxmlformats-officedocument.themeOverride+xml"/>
  <Override PartName="/ppt/drawings/drawing1.xml" ContentType="application/vnd.openxmlformats-officedocument.drawingml.chartshap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  <p:sldMasterId id="2147483682" r:id="rId2"/>
  </p:sldMasterIdLst>
  <p:notesMasterIdLst>
    <p:notesMasterId r:id="rId19"/>
  </p:notesMasterIdLst>
  <p:handoutMasterIdLst>
    <p:handoutMasterId r:id="rId20"/>
  </p:handoutMasterIdLst>
  <p:sldIdLst>
    <p:sldId id="382" r:id="rId3"/>
    <p:sldId id="416" r:id="rId4"/>
    <p:sldId id="436" r:id="rId5"/>
    <p:sldId id="438" r:id="rId6"/>
    <p:sldId id="413" r:id="rId7"/>
    <p:sldId id="431" r:id="rId8"/>
    <p:sldId id="422" r:id="rId9"/>
    <p:sldId id="441" r:id="rId10"/>
    <p:sldId id="442" r:id="rId11"/>
    <p:sldId id="433" r:id="rId12"/>
    <p:sldId id="435" r:id="rId13"/>
    <p:sldId id="440" r:id="rId14"/>
    <p:sldId id="430" r:id="rId15"/>
    <p:sldId id="439" r:id="rId16"/>
    <p:sldId id="411" r:id="rId17"/>
    <p:sldId id="335" r:id="rId18"/>
  </p:sldIdLst>
  <p:sldSz cx="9144000" cy="6858000" type="screen4x3"/>
  <p:notesSz cx="6794500" cy="9906000"/>
  <p:defaultTextStyle>
    <a:defPPr>
      <a:defRPr lang="en-US"/>
    </a:defPPr>
    <a:lvl1pPr algn="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bdoul Ganiou Mijiyawa" initials="AGM" lastIdx="9" clrIdx="0"/>
  <p:cmAuthor id="1" name="Sylvie Nenonene" initials="SN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FFFFCC"/>
    <a:srgbClr val="FFFF99"/>
    <a:srgbClr val="FFFF00"/>
    <a:srgbClr val="336699"/>
    <a:srgbClr val="618DD9"/>
    <a:srgbClr val="FF33CC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>
    <p:restoredLeft sz="10832" autoAdjust="0"/>
    <p:restoredTop sz="94718" autoAdjust="0"/>
  </p:normalViewPr>
  <p:slideViewPr>
    <p:cSldViewPr snapToGrid="0">
      <p:cViewPr varScale="1">
        <p:scale>
          <a:sx n="62" d="100"/>
          <a:sy n="62" d="100"/>
        </p:scale>
        <p:origin x="-1496" y="-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2" d="100"/>
          <a:sy n="52" d="100"/>
        </p:scale>
        <p:origin x="-2724" y="-102"/>
      </p:cViewPr>
      <p:guideLst>
        <p:guide orient="horz" pos="3121"/>
        <p:guide pos="214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commentAuthors" Target="commentAuthor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5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Book1" TargetMode="External"/><Relationship Id="rId1" Type="http://schemas.openxmlformats.org/officeDocument/2006/relationships/themeOverride" Target="../theme/themeOverrid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fr-FR" sz="1100" noProof="0" dirty="0" smtClean="0">
                <a:latin typeface="Constantia" panose="02030602050306030303" pitchFamily="18" charset="0"/>
              </a:rPr>
              <a:t>Taux de croissance PIB </a:t>
            </a:r>
            <a:r>
              <a:rPr lang="fr-FR" sz="1100" noProof="0" dirty="0" err="1" smtClean="0">
                <a:latin typeface="Constantia" panose="02030602050306030303" pitchFamily="18" charset="0"/>
              </a:rPr>
              <a:t>reel</a:t>
            </a:r>
            <a:r>
              <a:rPr lang="fr-FR" sz="1100" noProof="0" dirty="0" smtClean="0">
                <a:latin typeface="Constantia" panose="02030602050306030303" pitchFamily="18" charset="0"/>
              </a:rPr>
              <a:t>,</a:t>
            </a:r>
            <a:r>
              <a:rPr lang="fr-FR" sz="1100" baseline="0" noProof="0" dirty="0" smtClean="0">
                <a:latin typeface="Constantia" panose="02030602050306030303" pitchFamily="18" charset="0"/>
              </a:rPr>
              <a:t> </a:t>
            </a:r>
            <a:r>
              <a:rPr lang="fr-FR" sz="1100" noProof="0" dirty="0" smtClean="0">
                <a:latin typeface="Constantia" panose="02030602050306030303" pitchFamily="18" charset="0"/>
              </a:rPr>
              <a:t>1994 – 2013</a:t>
            </a:r>
            <a:endParaRPr lang="fr-FR" sz="1100" noProof="0" dirty="0">
              <a:latin typeface="Constantia" panose="02030602050306030303" pitchFamily="18" charset="0"/>
            </a:endParaRPr>
          </a:p>
        </c:rich>
      </c:tx>
      <c:layout>
        <c:manualLayout>
          <c:xMode val="edge"/>
          <c:yMode val="edge"/>
          <c:x val="0.22028482550792264"/>
          <c:y val="1.7412777671083794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2762723952984137"/>
          <c:y val="0.1210623519621023"/>
          <c:w val="0.83251768800639048"/>
          <c:h val="0.72663305806286405"/>
        </c:manualLayout>
      </c:layout>
      <c:lineChart>
        <c:grouping val="standard"/>
        <c:varyColors val="0"/>
        <c:ser>
          <c:idx val="0"/>
          <c:order val="0"/>
          <c:tx>
            <c:strRef>
              <c:f>Sheet1!$A$5</c:f>
              <c:strCache>
                <c:ptCount val="1"/>
                <c:pt idx="0">
                  <c:v>Real GDP Growth rate</c:v>
                </c:pt>
              </c:strCache>
            </c:strRef>
          </c:tx>
          <c:marker>
            <c:symbol val="none"/>
          </c:marker>
          <c:cat>
            <c:numRef>
              <c:f>Sheet1!$B$4:$U$4</c:f>
              <c:numCache>
                <c:formatCode>General</c:formatCode>
                <c:ptCount val="20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  <c:pt idx="18">
                  <c:v>2012</c:v>
                </c:pt>
                <c:pt idx="19">
                  <c:v>2013</c:v>
                </c:pt>
              </c:numCache>
            </c:numRef>
          </c:cat>
          <c:val>
            <c:numRef>
              <c:f>Sheet1!$B$5:$U$5</c:f>
              <c:numCache>
                <c:formatCode>#,##0.0</c:formatCode>
                <c:ptCount val="20"/>
                <c:pt idx="0">
                  <c:v>0.17139878965315436</c:v>
                </c:pt>
                <c:pt idx="1">
                  <c:v>5.5717055873157229</c:v>
                </c:pt>
                <c:pt idx="2">
                  <c:v>8.1356966934606803</c:v>
                </c:pt>
                <c:pt idx="3">
                  <c:v>5.7221264557220319</c:v>
                </c:pt>
                <c:pt idx="4">
                  <c:v>4.4520364475341134</c:v>
                </c:pt>
                <c:pt idx="5">
                  <c:v>1.8190421101793142</c:v>
                </c:pt>
                <c:pt idx="6">
                  <c:v>-4.6293211976396353</c:v>
                </c:pt>
                <c:pt idx="7">
                  <c:v>1.9383784977922147E-2</c:v>
                </c:pt>
                <c:pt idx="8">
                  <c:v>-1.5735628332909424</c:v>
                </c:pt>
                <c:pt idx="9">
                  <c:v>-1.6771675718642798</c:v>
                </c:pt>
                <c:pt idx="10">
                  <c:v>1.5795400960501915</c:v>
                </c:pt>
                <c:pt idx="11">
                  <c:v>1.9004387914515197</c:v>
                </c:pt>
                <c:pt idx="12">
                  <c:v>0.72926829534261106</c:v>
                </c:pt>
                <c:pt idx="13">
                  <c:v>1.5851168713756136</c:v>
                </c:pt>
                <c:pt idx="14">
                  <c:v>2.3293142406315415</c:v>
                </c:pt>
                <c:pt idx="15">
                  <c:v>3.7499931709648715</c:v>
                </c:pt>
                <c:pt idx="16">
                  <c:v>2.448754078570281</c:v>
                </c:pt>
                <c:pt idx="17">
                  <c:v>-4.7258204821076895</c:v>
                </c:pt>
                <c:pt idx="18">
                  <c:v>9.7571375431227523</c:v>
                </c:pt>
                <c:pt idx="19">
                  <c:v>8.737840781590144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4393344"/>
        <c:axId val="124394880"/>
      </c:lineChart>
      <c:catAx>
        <c:axId val="124393344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low"/>
        <c:crossAx val="124394880"/>
        <c:crossesAt val="0"/>
        <c:auto val="1"/>
        <c:lblAlgn val="ctr"/>
        <c:lblOffset val="100"/>
        <c:noMultiLvlLbl val="0"/>
      </c:catAx>
      <c:valAx>
        <c:axId val="124394880"/>
        <c:scaling>
          <c:orientation val="minMax"/>
          <c:max val="12"/>
          <c:min val="-6"/>
        </c:scaling>
        <c:delete val="0"/>
        <c:axPos val="l"/>
        <c:majorGridlines>
          <c:spPr>
            <a:ln>
              <a:noFill/>
            </a:ln>
          </c:spPr>
        </c:majorGridlines>
        <c:numFmt formatCode="#,##0.0" sourceLinked="1"/>
        <c:majorTickMark val="in"/>
        <c:minorTickMark val="none"/>
        <c:tickLblPos val="low"/>
        <c:crossAx val="124393344"/>
        <c:crossesAt val="1"/>
        <c:crossBetween val="between"/>
        <c:majorUnit val="2"/>
      </c:valAx>
      <c:spPr>
        <a:noFill/>
        <a:ln>
          <a:solidFill>
            <a:schemeClr val="tx1"/>
          </a:solidFill>
        </a:ln>
      </c:spPr>
    </c:plotArea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0015507436570428"/>
          <c:y val="3.5882017415524339E-2"/>
          <c:w val="0.86928937007874019"/>
          <c:h val="0.78659686135361073"/>
        </c:manualLayout>
      </c:layout>
      <c:lineChart>
        <c:grouping val="standard"/>
        <c:varyColors val="0"/>
        <c:ser>
          <c:idx val="0"/>
          <c:order val="0"/>
          <c:marker>
            <c:symbol val="none"/>
          </c:marker>
          <c:dLbls>
            <c:dLbl>
              <c:idx val="19"/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Sheet2!$A$29:$A$48</c:f>
              <c:strCache>
                <c:ptCount val="20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  <c:pt idx="18">
                  <c:v>2012</c:v>
                </c:pt>
                <c:pt idx="19">
                  <c:v>2013</c:v>
                </c:pt>
              </c:strCache>
            </c:strRef>
          </c:cat>
          <c:val>
            <c:numRef>
              <c:f>Sheet2!$B$29:$B$48</c:f>
              <c:numCache>
                <c:formatCode>General</c:formatCode>
                <c:ptCount val="20"/>
                <c:pt idx="0">
                  <c:v>948.5091180614163</c:v>
                </c:pt>
                <c:pt idx="1">
                  <c:v>986.1830570324812</c:v>
                </c:pt>
                <c:pt idx="2">
                  <c:v>1032.2794610801379</c:v>
                </c:pt>
                <c:pt idx="3">
                  <c:v>1061.5879615658998</c:v>
                </c:pt>
                <c:pt idx="4">
                  <c:v>1083.6328746119291</c:v>
                </c:pt>
                <c:pt idx="5">
                  <c:v>1075.3431312454657</c:v>
                </c:pt>
                <c:pt idx="6">
                  <c:v>1014.4276383847088</c:v>
                </c:pt>
                <c:pt idx="7">
                  <c:v>996.37164942552056</c:v>
                </c:pt>
                <c:pt idx="8">
                  <c:v>967.10756840229249</c:v>
                </c:pt>
                <c:pt idx="9">
                  <c:v>938.84488368460097</c:v>
                </c:pt>
                <c:pt idx="10">
                  <c:v>942.61318888160338</c:v>
                </c:pt>
                <c:pt idx="11">
                  <c:v>940.7521438263409</c:v>
                </c:pt>
                <c:pt idx="12">
                  <c:v>932.79182923784072</c:v>
                </c:pt>
                <c:pt idx="13">
                  <c:v>933.63416465222406</c:v>
                </c:pt>
                <c:pt idx="14">
                  <c:v>939.1168296844379</c:v>
                </c:pt>
                <c:pt idx="15">
                  <c:v>956.45654269369936</c:v>
                </c:pt>
                <c:pt idx="16">
                  <c:v>959.99180037602935</c:v>
                </c:pt>
                <c:pt idx="17">
                  <c:v>895.09821084915416</c:v>
                </c:pt>
                <c:pt idx="18">
                  <c:v>957.88413842255079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4518400"/>
        <c:axId val="124519936"/>
      </c:lineChart>
      <c:catAx>
        <c:axId val="124518400"/>
        <c:scaling>
          <c:orientation val="minMax"/>
        </c:scaling>
        <c:delete val="0"/>
        <c:axPos val="b"/>
        <c:majorTickMark val="in"/>
        <c:minorTickMark val="none"/>
        <c:tickLblPos val="nextTo"/>
        <c:crossAx val="124519936"/>
        <c:crosses val="autoZero"/>
        <c:auto val="1"/>
        <c:lblAlgn val="ctr"/>
        <c:lblOffset val="100"/>
        <c:noMultiLvlLbl val="0"/>
      </c:catAx>
      <c:valAx>
        <c:axId val="124519936"/>
        <c:scaling>
          <c:orientation val="minMax"/>
          <c:min val="700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none"/>
        <c:minorTickMark val="none"/>
        <c:tickLblPos val="nextTo"/>
        <c:crossAx val="124518400"/>
        <c:crosses val="autoZero"/>
        <c:crossBetween val="between"/>
      </c:valAx>
      <c:spPr>
        <a:ln>
          <a:solidFill>
            <a:schemeClr val="tx2"/>
          </a:solidFill>
        </a:ln>
      </c:spPr>
    </c:plotArea>
    <c:plotVisOnly val="1"/>
    <c:dispBlanksAs val="gap"/>
    <c:showDLblsOverMax val="0"/>
  </c:chart>
  <c:externalData r:id="rId2">
    <c:autoUpdate val="0"/>
  </c:externalData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0.40833</cdr:x>
      <cdr:y>0.01215</cdr:y>
    </cdr:from>
    <cdr:to>
      <cdr:x>0.71667</cdr:x>
      <cdr:y>0.14063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866900" y="33338"/>
          <a:ext cx="1409700" cy="3524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0.26042</cdr:x>
      <cdr:y>0.01215</cdr:y>
    </cdr:from>
    <cdr:to>
      <cdr:x>0.74583</cdr:x>
      <cdr:y>0.10243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190625" y="33339"/>
          <a:ext cx="2219325" cy="2476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0.21042</cdr:x>
      <cdr:y>0.00868</cdr:y>
    </cdr:from>
    <cdr:to>
      <cdr:x>0.73125</cdr:x>
      <cdr:y>0.09201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962025" y="23813"/>
          <a:ext cx="2381250" cy="22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3438" cy="4942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70" tIns="46085" rIns="92170" bIns="46085" numCol="1" anchor="t" anchorCtr="0" compatLnSpc="1">
            <a:prstTxWarp prst="textNoShape">
              <a:avLst/>
            </a:prstTxWarp>
          </a:bodyPr>
          <a:lstStyle>
            <a:lvl1pPr algn="l" defTabSz="922447" eaLnBrk="0" hangingPunct="0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063" y="1"/>
            <a:ext cx="2943437" cy="4942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70" tIns="46085" rIns="92170" bIns="46085" numCol="1" anchor="t" anchorCtr="0" compatLnSpc="1">
            <a:prstTxWarp prst="textNoShape">
              <a:avLst/>
            </a:prstTxWarp>
          </a:bodyPr>
          <a:lstStyle>
            <a:lvl1pPr defTabSz="922447" eaLnBrk="0" hangingPunct="0">
              <a:defRPr sz="1200" smtClean="0"/>
            </a:lvl1pPr>
          </a:lstStyle>
          <a:p>
            <a:pPr>
              <a:defRPr/>
            </a:pPr>
            <a:fld id="{92206AE8-04A9-427F-A703-D13378CB3CA0}" type="datetime1">
              <a:rPr lang="fr-FR"/>
              <a:pPr>
                <a:defRPr/>
              </a:pPr>
              <a:t>10/09/2014</a:t>
            </a:fld>
            <a:endParaRPr lang="en-US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11730"/>
            <a:ext cx="2943438" cy="4942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70" tIns="46085" rIns="92170" bIns="46085" numCol="1" anchor="b" anchorCtr="0" compatLnSpc="1">
            <a:prstTxWarp prst="textNoShape">
              <a:avLst/>
            </a:prstTxWarp>
          </a:bodyPr>
          <a:lstStyle>
            <a:lvl1pPr algn="l" defTabSz="922447" eaLnBrk="0" hangingPunct="0">
              <a:defRPr sz="1200" smtClean="0"/>
            </a:lvl1pPr>
          </a:lstStyle>
          <a:p>
            <a:pPr>
              <a:defRPr/>
            </a:pPr>
            <a:r>
              <a:rPr lang="fr-FR" smtClean="0"/>
              <a:t>Groupe de la Banque mondiale, Bureau d'Abidjan</a:t>
            </a:r>
            <a:endParaRPr lang="en-US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063" y="9411730"/>
            <a:ext cx="2943437" cy="4942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70" tIns="46085" rIns="92170" bIns="46085" numCol="1" anchor="b" anchorCtr="0" compatLnSpc="1">
            <a:prstTxWarp prst="textNoShape">
              <a:avLst/>
            </a:prstTxWarp>
          </a:bodyPr>
          <a:lstStyle>
            <a:lvl1pPr defTabSz="922447" eaLnBrk="0" hangingPunct="0">
              <a:defRPr sz="1200" smtClean="0"/>
            </a:lvl1pPr>
          </a:lstStyle>
          <a:p>
            <a:pPr>
              <a:defRPr/>
            </a:pPr>
            <a:fld id="{D4BFD068-EFF9-445C-BC9D-27885E69EA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34691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3438" cy="4942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70" tIns="46085" rIns="92170" bIns="46085" numCol="1" anchor="t" anchorCtr="0" compatLnSpc="1">
            <a:prstTxWarp prst="textNoShape">
              <a:avLst/>
            </a:prstTxWarp>
          </a:bodyPr>
          <a:lstStyle>
            <a:lvl1pPr algn="l" defTabSz="922447" eaLnBrk="0" hangingPunct="0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063" y="1"/>
            <a:ext cx="2943437" cy="4942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70" tIns="46085" rIns="92170" bIns="46085" numCol="1" anchor="t" anchorCtr="0" compatLnSpc="1">
            <a:prstTxWarp prst="textNoShape">
              <a:avLst/>
            </a:prstTxWarp>
          </a:bodyPr>
          <a:lstStyle>
            <a:lvl1pPr defTabSz="922447" eaLnBrk="0" hangingPunct="0">
              <a:defRPr sz="1200" smtClean="0"/>
            </a:lvl1pPr>
          </a:lstStyle>
          <a:p>
            <a:pPr>
              <a:defRPr/>
            </a:pPr>
            <a:fld id="{7587DF3C-158E-4F09-9A5B-7B9E194BD964}" type="datetime1">
              <a:rPr lang="fr-FR"/>
              <a:pPr>
                <a:defRPr/>
              </a:pPr>
              <a:t>10/09/2014</a:t>
            </a:fld>
            <a:endParaRPr lang="en-US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2950"/>
            <a:ext cx="4954587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039" y="4705073"/>
            <a:ext cx="4982422" cy="4457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70" tIns="46085" rIns="92170" bIns="4608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11730"/>
            <a:ext cx="2943438" cy="4942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70" tIns="46085" rIns="92170" bIns="46085" numCol="1" anchor="b" anchorCtr="0" compatLnSpc="1">
            <a:prstTxWarp prst="textNoShape">
              <a:avLst/>
            </a:prstTxWarp>
          </a:bodyPr>
          <a:lstStyle>
            <a:lvl1pPr algn="l" defTabSz="922447" eaLnBrk="0" hangingPunct="0">
              <a:defRPr sz="1200" smtClean="0"/>
            </a:lvl1pPr>
          </a:lstStyle>
          <a:p>
            <a:pPr>
              <a:defRPr/>
            </a:pPr>
            <a:r>
              <a:rPr lang="fr-FR" smtClean="0"/>
              <a:t>Groupe de la Banque mondiale, Bureau d'Abidjan</a:t>
            </a:r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063" y="9411730"/>
            <a:ext cx="2943437" cy="4942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70" tIns="46085" rIns="92170" bIns="46085" numCol="1" anchor="b" anchorCtr="0" compatLnSpc="1">
            <a:prstTxWarp prst="textNoShape">
              <a:avLst/>
            </a:prstTxWarp>
          </a:bodyPr>
          <a:lstStyle>
            <a:lvl1pPr defTabSz="922447" eaLnBrk="0" hangingPunct="0">
              <a:defRPr sz="1200" smtClean="0"/>
            </a:lvl1pPr>
          </a:lstStyle>
          <a:p>
            <a:pPr>
              <a:defRPr/>
            </a:pPr>
            <a:fld id="{F6E49205-DE73-4042-A941-CA2D110B99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459977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60628ABA-0C91-48D9-8DAB-FDCBAFC9C91B}" type="datetime1">
              <a:rPr lang="fr-FR"/>
              <a:pPr/>
              <a:t>10/09/2014</a:t>
            </a:fld>
            <a:endParaRPr lang="en-US"/>
          </a:p>
        </p:txBody>
      </p:sp>
      <p:sp>
        <p:nvSpPr>
          <p:cNvPr id="4710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fr-FR" smtClean="0"/>
              <a:t>Groupe de la Banque mondiale, Bureau d'Abidjan</a:t>
            </a:r>
            <a:endParaRPr lang="en-US"/>
          </a:p>
        </p:txBody>
      </p:sp>
      <p:sp>
        <p:nvSpPr>
          <p:cNvPr id="4710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24C7CBD-B282-4B5E-8720-8FB36E013A83}" type="slidenum">
              <a:rPr lang="en-US"/>
              <a:pPr/>
              <a:t>1</a:t>
            </a:fld>
            <a:endParaRPr lang="en-US"/>
          </a:p>
        </p:txBody>
      </p:sp>
      <p:sp>
        <p:nvSpPr>
          <p:cNvPr id="4710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04453" y="4705073"/>
            <a:ext cx="4985595" cy="4457937"/>
          </a:xfrm>
          <a:noFill/>
          <a:ln/>
        </p:spPr>
        <p:txBody>
          <a:bodyPr lIns="91444" tIns="44920" rIns="91444" bIns="44920"/>
          <a:lstStyle/>
          <a:p>
            <a:endParaRPr lang="fr-FR" smtClean="0"/>
          </a:p>
        </p:txBody>
      </p:sp>
      <p:sp>
        <p:nvSpPr>
          <p:cNvPr id="47110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44538"/>
            <a:ext cx="4949825" cy="3711575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7587DF3C-158E-4F09-9A5B-7B9E194BD964}" type="datetime1">
              <a:rPr lang="fr-FR" smtClean="0"/>
              <a:pPr>
                <a:defRPr/>
              </a:pPr>
              <a:t>10/09/2014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Groupe de la Banque mondiale, Bureau d'Abidjan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E49205-DE73-4042-A941-CA2D110B99B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7928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BC647-22F0-4A17-A085-76922C0529A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253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26A522E8-EDC9-4882-813F-FE29880044B6}" type="datetime1">
              <a:rPr lang="fr-FR"/>
              <a:pPr/>
              <a:t>10/09/2014</a:t>
            </a:fld>
            <a:endParaRPr lang="en-US"/>
          </a:p>
        </p:txBody>
      </p:sp>
      <p:sp>
        <p:nvSpPr>
          <p:cNvPr id="6963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fr-FR" smtClean="0"/>
              <a:t>Groupe de la Banque mondiale, Bureau d'Abidjan</a:t>
            </a:r>
            <a:endParaRPr lang="en-US"/>
          </a:p>
        </p:txBody>
      </p:sp>
      <p:sp>
        <p:nvSpPr>
          <p:cNvPr id="6963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6916C8E-0DF4-4C4E-B45E-A5C7DDBE5E8A}" type="slidenum">
              <a:rPr lang="en-US"/>
              <a:pPr/>
              <a:t>16</a:t>
            </a:fld>
            <a:endParaRPr lang="en-US"/>
          </a:p>
        </p:txBody>
      </p:sp>
      <p:sp>
        <p:nvSpPr>
          <p:cNvPr id="696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6E6D66-4F5C-40F9-8C62-6D9A10CB3DB0}" type="datetime1">
              <a:rPr lang="en-US" smtClean="0"/>
              <a:t>9/10/2014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6A5AE0-9A06-45E1-84E4-D4C07E76EF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6B2F35-137F-4F9F-85E4-F814AE69B982}" type="datetime1">
              <a:rPr lang="en-US" smtClean="0"/>
              <a:t>9/10/2014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251731-E57E-4EA5-96A4-9F3A178403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237271-D95F-4C39-8B4A-55529E9EA74A}" type="datetime1">
              <a:rPr lang="en-US" smtClean="0"/>
              <a:t>9/10/2014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7E7293-63B0-49A8-85D7-3918366223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304800"/>
            <a:ext cx="7167563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2006600" y="1719263"/>
            <a:ext cx="6662738" cy="4318000"/>
          </a:xfrm>
        </p:spPr>
        <p:txBody>
          <a:bodyPr rtlCol="0">
            <a:normAutofit/>
          </a:bodyPr>
          <a:lstStyle/>
          <a:p>
            <a:pPr lvl="0"/>
            <a:endParaRPr lang="en-US" noProof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370013" y="6451600"/>
            <a:ext cx="1905000" cy="4064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3E13023-0508-4694-BDD6-0D491261EB02}" type="datetime1">
              <a:rPr lang="en-US" smtClean="0"/>
              <a:t>9/10/2014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883525" y="6451600"/>
            <a:ext cx="931863" cy="4064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F3D43A2-9661-4939-8013-F014A37032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AndTx">
  <p:cSld name="Title, Ch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304800"/>
            <a:ext cx="7167563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sz="half" idx="1"/>
          </p:nvPr>
        </p:nvSpPr>
        <p:spPr>
          <a:xfrm>
            <a:off x="2006600" y="1719263"/>
            <a:ext cx="3254375" cy="4318000"/>
          </a:xfrm>
        </p:spPr>
        <p:txBody>
          <a:bodyPr rtlCol="0">
            <a:normAutofit/>
          </a:bodyPr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3375" y="1719263"/>
            <a:ext cx="3255963" cy="4318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370013" y="6451600"/>
            <a:ext cx="1905000" cy="4064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38D346A-6F90-48F3-A84E-B10A4DC3F436}" type="datetime1">
              <a:rPr lang="en-US" smtClean="0"/>
              <a:t>9/10/2014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7883525" y="6451600"/>
            <a:ext cx="931863" cy="4064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B0228A1-D9E1-43AE-8469-3B491BB30E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304800"/>
            <a:ext cx="7167563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2006600" y="1719263"/>
            <a:ext cx="6662738" cy="4318000"/>
          </a:xfrm>
        </p:spPr>
        <p:txBody>
          <a:bodyPr rtlCol="0">
            <a:normAutofit/>
          </a:bodyPr>
          <a:lstStyle/>
          <a:p>
            <a:pPr lvl="0"/>
            <a:endParaRPr lang="en-US" noProof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370013" y="6451600"/>
            <a:ext cx="1905000" cy="4064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5AE7B04-5249-49E5-B174-CC1DD42BD6FC}" type="datetime1">
              <a:rPr lang="en-US" smtClean="0"/>
              <a:t>9/10/2014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883525" y="6451600"/>
            <a:ext cx="931863" cy="4064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128B7D7-3E41-49F9-847E-EFD2AD2BEA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304800"/>
            <a:ext cx="7167563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2006600" y="1719263"/>
            <a:ext cx="6662738" cy="4318000"/>
          </a:xfrm>
        </p:spPr>
        <p:txBody>
          <a:bodyPr rtlCol="0">
            <a:normAutofit/>
          </a:bodyPr>
          <a:lstStyle/>
          <a:p>
            <a:pPr lvl="0"/>
            <a:endParaRPr lang="en-US" noProof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370013" y="6451600"/>
            <a:ext cx="1905000" cy="4064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27E7A73-0F16-4B06-A36E-FFE65B96BE87}" type="datetime1">
              <a:rPr lang="en-US" smtClean="0"/>
              <a:t>9/10/2014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883525" y="6451600"/>
            <a:ext cx="931863" cy="4064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0090AC6-ADC4-4C8B-9664-C899E6C8E0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357EA712-AC95-4552-9452-90AB9276555F}" type="datetime1">
              <a:rPr lang="en-US" smtClean="0"/>
              <a:t>9/10/2014</a:t>
            </a:fld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AE91127E-7C95-465F-A9A1-4057BC07C6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C741EF-10F8-4DCA-BBD2-935A7855400B}" type="datetime1">
              <a:rPr lang="en-US" smtClean="0"/>
              <a:t>9/10/2014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E77624-5E34-4307-A54C-4C6F7735F5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719BBFC-6479-4D68-97CC-57BAD9CC3136}" type="datetime1">
              <a:rPr lang="en-US" smtClean="0"/>
              <a:t>9/10/2014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7A62553-08BB-4BEE-A87E-4894E9DA48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BC5C4BF-4411-418E-9765-DB51C530C813}" type="datetime1">
              <a:rPr lang="en-US" smtClean="0"/>
              <a:t>9/10/2014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9AB27D4-BEA8-465E-92BB-E45ADA7C29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744B20-FB8A-42BC-90AA-9DD589F6D2CC}" type="datetime1">
              <a:rPr lang="en-US" smtClean="0"/>
              <a:t>9/10/2014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71BF98-E3C2-4D6F-8A1A-D17F01D5F3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78C23B7-1BF4-4DA2-912A-7EE1E54CA48F}" type="datetime1">
              <a:rPr lang="en-US" smtClean="0"/>
              <a:t>9/10/2014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8337787-91AD-463D-8FD3-2534CB5654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5FE12ED-9734-4850-AE7C-DE68A30D6E36}" type="datetime1">
              <a:rPr lang="en-US" smtClean="0"/>
              <a:t>9/10/2014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4B3459B-7BB7-4344-B549-FC44A00E49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0CB07E-10FB-45C9-8B46-8A7EAA2F71A3}" type="datetime1">
              <a:rPr lang="en-US" smtClean="0"/>
              <a:t>9/10/2014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8AF92C-50E7-4C90-9343-385C53FF2F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408FE0E-F443-4CA4-93C5-8EECDD68AF1B}" type="datetime1">
              <a:rPr lang="en-US" smtClean="0"/>
              <a:t>9/10/2014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9EE4FCC-BEB6-4136-A444-E429C0E0D2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8E80DFDA-B120-46AD-98DD-DED1EDE20B75}" type="datetime1">
              <a:rPr lang="en-US" smtClean="0"/>
              <a:t>9/10/2014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76A7CA92-77E8-4761-BDBE-A83C7FEFED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D8CA52-9876-485E-9054-E9AD1CF108E1}" type="datetime1">
              <a:rPr lang="en-US" smtClean="0"/>
              <a:t>9/10/2014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75D138-2B46-46AB-A75C-EECC73B2EF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D0F840-6CBB-4737-8770-C33E555F5660}" type="datetime1">
              <a:rPr lang="en-US" smtClean="0"/>
              <a:t>9/10/2014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A0D7FD-BE98-4A47-A0CF-23CF7A2A19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_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020" y="10955"/>
            <a:ext cx="8948365" cy="715962"/>
          </a:xfrm>
        </p:spPr>
        <p:txBody>
          <a:bodyPr anchor="t">
            <a:normAutofit/>
          </a:bodyPr>
          <a:lstStyle>
            <a:lvl1pPr algn="r">
              <a:defRPr sz="2400">
                <a:solidFill>
                  <a:srgbClr val="2A6B27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Slide Number Placeholder 7"/>
          <p:cNvSpPr txBox="1">
            <a:spLocks/>
          </p:cNvSpPr>
          <p:nvPr userDrawn="1"/>
        </p:nvSpPr>
        <p:spPr>
          <a:xfrm>
            <a:off x="8610600" y="6583680"/>
            <a:ext cx="7620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000" dirty="0" smtClean="0">
                <a:latin typeface="Arial" pitchFamily="34" charset="0"/>
                <a:cs typeface="Arial" pitchFamily="34" charset="0"/>
              </a:rPr>
              <a:t>  </a:t>
            </a:r>
            <a:fld id="{B44BDB0B-05AD-4295-A7BB-139FB38B9D26}" type="slidenum">
              <a:rPr lang="en-US" sz="1000" smtClean="0">
                <a:latin typeface="Arial" pitchFamily="34" charset="0"/>
                <a:cs typeface="Arial" pitchFamily="34" charset="0"/>
              </a:rPr>
              <a:pPr algn="l"/>
              <a:t>‹#›</a:t>
            </a:fld>
            <a:r>
              <a:rPr lang="en-US" sz="1000" dirty="0" smtClean="0">
                <a:latin typeface="Arial" pitchFamily="34" charset="0"/>
                <a:cs typeface="Arial" pitchFamily="34" charset="0"/>
              </a:rPr>
              <a:t> |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485900" y="5943600"/>
            <a:ext cx="6172200" cy="685800"/>
          </a:xfrm>
          <a:solidFill>
            <a:srgbClr val="2A6B27"/>
          </a:solidFill>
          <a:ln>
            <a:solidFill>
              <a:srgbClr val="2A6B27"/>
            </a:solidFill>
          </a:ln>
        </p:spPr>
        <p:txBody>
          <a:bodyPr/>
          <a:lstStyle>
            <a:lvl1pPr algn="ctr">
              <a:defRPr sz="1200" b="1">
                <a:ln>
                  <a:noFill/>
                </a:ln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" name="Rectangle 2"/>
          <p:cNvSpPr/>
          <p:nvPr userDrawn="1"/>
        </p:nvSpPr>
        <p:spPr>
          <a:xfrm>
            <a:off x="8077200" y="0"/>
            <a:ext cx="1066800" cy="2286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DRAFT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7688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CEABC3-DC75-4B30-9E39-6A23930C3C64}" type="datetime1">
              <a:rPr lang="en-US" smtClean="0"/>
              <a:t>9/10/2014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42E301-FE93-4F8E-9A72-924BBC5616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8C67A-8715-4BF5-99BC-8424F227F899}" type="datetime1">
              <a:rPr lang="en-US" smtClean="0"/>
              <a:t>9/10/2014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8CBA8F-C3AF-4E24-9FFF-B7962F2DBA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2F4CE1-C5F5-407D-9207-CBD9C25AEB76}" type="datetime1">
              <a:rPr lang="en-US" smtClean="0"/>
              <a:t>9/10/2014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994A1D-8AB7-4436-BB8A-D069CCFA4C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FA0B9C-902E-4872-80C0-8FDC41A1F09F}" type="datetime1">
              <a:rPr lang="en-US" smtClean="0"/>
              <a:t>9/10/2014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A9E724-DE16-4D78-A387-749DCC9417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38C69D-008B-461E-B691-AAAC81CA3C02}" type="datetime1">
              <a:rPr lang="en-US" smtClean="0"/>
              <a:t>9/10/2014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DCB09C-2DC2-4AB7-B36B-5EAAB0B700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C161A3-E036-48C9-8CBA-0FAB6C07F88A}" type="datetime1">
              <a:rPr lang="en-US" smtClean="0"/>
              <a:t>9/10/2014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26B34E-8650-41CE-ADEB-B4F96D7DCE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9091F1-D0EA-4E0F-ACE6-29F65B1FDA89}" type="datetime1">
              <a:rPr lang="en-US" smtClean="0"/>
              <a:t>9/10/2014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918534-3FE3-4CE4-81FF-37C2E0CFF5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8F9A94E-21C4-4E5F-A469-FF6292DC81B1}" type="datetime1">
              <a:rPr lang="en-US" smtClean="0"/>
              <a:t>9/10/2014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2B7C9B7-0A95-4B6B-88B4-999BCF8478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8" r:id="rId12"/>
    <p:sldLayoutId id="2147483729" r:id="rId13"/>
    <p:sldLayoutId id="2147483730" r:id="rId14"/>
    <p:sldLayoutId id="2147483731" r:id="rId15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15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74F3486B-A57D-40A9-8178-F07775F1595F}" type="datetime1">
              <a:rPr lang="en-US" smtClean="0"/>
              <a:t>9/10/2014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B8645AA3-8FAC-4066-93AC-27F36D26C3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24" r:id="rId2"/>
    <p:sldLayoutId id="2147483733" r:id="rId3"/>
    <p:sldLayoutId id="2147483734" r:id="rId4"/>
    <p:sldLayoutId id="2147483735" r:id="rId5"/>
    <p:sldLayoutId id="2147483736" r:id="rId6"/>
    <p:sldLayoutId id="2147483725" r:id="rId7"/>
    <p:sldLayoutId id="2147483737" r:id="rId8"/>
    <p:sldLayoutId id="2147483738" r:id="rId9"/>
    <p:sldLayoutId id="2147483726" r:id="rId10"/>
    <p:sldLayoutId id="2147483727" r:id="rId11"/>
    <p:sldLayoutId id="2147483740" r:id="rId12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7.xml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7.xml"/><Relationship Id="rId2" Type="http://schemas.openxmlformats.org/officeDocument/2006/relationships/tags" Target="../tags/tag4.xml"/><Relationship Id="rId1" Type="http://schemas.openxmlformats.org/officeDocument/2006/relationships/tags" Target="../tags/tag3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tags" Target="../tags/tag12.xml"/><Relationship Id="rId13" Type="http://schemas.openxmlformats.org/officeDocument/2006/relationships/notesSlide" Target="../notesSlides/notesSlide3.xml"/><Relationship Id="rId3" Type="http://schemas.openxmlformats.org/officeDocument/2006/relationships/tags" Target="../tags/tag7.xml"/><Relationship Id="rId7" Type="http://schemas.openxmlformats.org/officeDocument/2006/relationships/tags" Target="../tags/tag11.xml"/><Relationship Id="rId12" Type="http://schemas.openxmlformats.org/officeDocument/2006/relationships/slideLayout" Target="../slideLayouts/slideLayout22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6" Type="http://schemas.openxmlformats.org/officeDocument/2006/relationships/tags" Target="../tags/tag10.xml"/><Relationship Id="rId11" Type="http://schemas.openxmlformats.org/officeDocument/2006/relationships/tags" Target="../tags/tag15.xml"/><Relationship Id="rId5" Type="http://schemas.openxmlformats.org/officeDocument/2006/relationships/tags" Target="../tags/tag9.xml"/><Relationship Id="rId10" Type="http://schemas.openxmlformats.org/officeDocument/2006/relationships/tags" Target="../tags/tag14.xml"/><Relationship Id="rId4" Type="http://schemas.openxmlformats.org/officeDocument/2006/relationships/tags" Target="../tags/tag8.xml"/><Relationship Id="rId9" Type="http://schemas.openxmlformats.org/officeDocument/2006/relationships/tags" Target="../tags/tag13.xml"/><Relationship Id="rId14" Type="http://schemas.openxmlformats.org/officeDocument/2006/relationships/image" Target="../media/image6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1709" y="1392613"/>
            <a:ext cx="8445500" cy="2629535"/>
          </a:xfrm>
        </p:spPr>
        <p:txBody>
          <a:bodyPr>
            <a:normAutofit fontScale="90000"/>
          </a:bodyPr>
          <a:lstStyle/>
          <a:p>
            <a:r>
              <a:rPr lang="fr-FR" sz="3100" dirty="0" smtClean="0">
                <a:solidFill>
                  <a:srgbClr val="FF0000"/>
                </a:solidFill>
                <a:effectLst/>
              </a:rPr>
              <a:t>ELABORATION D’UNE NOUVELLE STRATEGIE </a:t>
            </a:r>
            <a:br>
              <a:rPr lang="fr-FR" sz="3100" dirty="0" smtClean="0">
                <a:solidFill>
                  <a:srgbClr val="FF0000"/>
                </a:solidFill>
                <a:effectLst/>
              </a:rPr>
            </a:br>
            <a:r>
              <a:rPr lang="fr-FR" sz="3100" dirty="0" smtClean="0">
                <a:solidFill>
                  <a:srgbClr val="FF0000"/>
                </a:solidFill>
                <a:effectLst/>
              </a:rPr>
              <a:t>POUR LA COTE D’IVOIRE</a:t>
            </a:r>
            <a:r>
              <a:rPr lang="fr-FR" sz="2700" u="sng" dirty="0" smtClean="0">
                <a:solidFill>
                  <a:srgbClr val="FF0000"/>
                </a:solidFill>
                <a:effectLst/>
              </a:rPr>
              <a:t/>
            </a:r>
            <a:br>
              <a:rPr lang="fr-FR" sz="2700" u="sng" dirty="0" smtClean="0">
                <a:solidFill>
                  <a:srgbClr val="FF0000"/>
                </a:solidFill>
                <a:effectLst/>
              </a:rPr>
            </a:br>
            <a:r>
              <a:rPr lang="fr-FR" sz="2700" u="sng" dirty="0" smtClean="0">
                <a:solidFill>
                  <a:srgbClr val="FF0000"/>
                </a:solidFill>
                <a:effectLst/>
              </a:rPr>
              <a:t/>
            </a:r>
            <a:br>
              <a:rPr lang="fr-FR" sz="2700" u="sng" dirty="0" smtClean="0">
                <a:solidFill>
                  <a:srgbClr val="FF0000"/>
                </a:solidFill>
                <a:effectLst/>
              </a:rPr>
            </a:br>
            <a:r>
              <a:rPr lang="fr-FR" sz="2700" u="sng" dirty="0" smtClean="0">
                <a:solidFill>
                  <a:srgbClr val="FF0000"/>
                </a:solidFill>
                <a:effectLst/>
              </a:rPr>
              <a:t>PHASE 1 – DIAGNOSTIC SYSTEMATIQUE PAYS</a:t>
            </a:r>
            <a:br>
              <a:rPr lang="fr-FR" sz="2700" u="sng" dirty="0" smtClean="0">
                <a:solidFill>
                  <a:srgbClr val="FF0000"/>
                </a:solidFill>
                <a:effectLst/>
              </a:rPr>
            </a:br>
            <a:r>
              <a:rPr lang="en-US" sz="2400" dirty="0">
                <a:effectLst/>
              </a:rPr>
              <a:t/>
            </a:r>
            <a:br>
              <a:rPr lang="en-US" sz="2400" dirty="0">
                <a:effectLst/>
              </a:rPr>
            </a:br>
            <a:r>
              <a:rPr lang="fr-FR" sz="2400" dirty="0">
                <a:effectLst/>
              </a:rPr>
              <a:t> </a:t>
            </a:r>
            <a:r>
              <a:rPr lang="en-US" sz="2400" dirty="0">
                <a:effectLst/>
              </a:rPr>
              <a:t/>
            </a:r>
            <a:br>
              <a:rPr lang="en-US" sz="2400" dirty="0">
                <a:effectLst/>
              </a:rPr>
            </a:br>
            <a:endParaRPr lang="fr-FR" sz="2400" dirty="0">
              <a:solidFill>
                <a:schemeClr val="tx1"/>
              </a:solidFill>
              <a:latin typeface="Bernard MT Condensed" panose="020508060609050204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83381" y="3800475"/>
            <a:ext cx="3241964" cy="1187161"/>
          </a:xfrm>
        </p:spPr>
        <p:txBody>
          <a:bodyPr/>
          <a:lstStyle/>
          <a:p>
            <a:r>
              <a:rPr lang="fr-FR" sz="2400" b="1" dirty="0" smtClean="0">
                <a:solidFill>
                  <a:srgbClr val="003399"/>
                </a:solidFill>
              </a:rPr>
              <a:t>CONSULTATIONS NATIONALES</a:t>
            </a:r>
          </a:p>
          <a:p>
            <a:r>
              <a:rPr lang="fr-FR" sz="1600" b="1" dirty="0" smtClean="0">
                <a:solidFill>
                  <a:srgbClr val="003399"/>
                </a:solidFill>
              </a:rPr>
              <a:t>(Septembre 2014)</a:t>
            </a:r>
            <a:endParaRPr lang="fr-FR" sz="1600" b="1" dirty="0">
              <a:solidFill>
                <a:srgbClr val="003399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586" y="165100"/>
            <a:ext cx="7903028" cy="1005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6837" y="3800475"/>
            <a:ext cx="4141646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91127E-7C95-465F-A9A1-4057BC07C66F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1355464" y="1481138"/>
            <a:ext cx="6874136" cy="2940255"/>
          </a:xfrm>
        </p:spPr>
        <p:txBody>
          <a:bodyPr/>
          <a:lstStyle/>
          <a:p>
            <a:pPr marL="109537" indent="0" algn="ctr">
              <a:buNone/>
            </a:pPr>
            <a:endParaRPr lang="fr-FR" b="1" dirty="0" smtClean="0">
              <a:solidFill>
                <a:srgbClr val="FF0000"/>
              </a:solidFill>
            </a:endParaRPr>
          </a:p>
          <a:p>
            <a:pPr marL="109537" indent="0" algn="ctr">
              <a:buNone/>
            </a:pPr>
            <a:r>
              <a:rPr lang="fr-FR" sz="4800" b="1" smtClean="0">
                <a:solidFill>
                  <a:srgbClr val="FF0000"/>
                </a:solidFill>
              </a:rPr>
              <a:t>UN </a:t>
            </a:r>
            <a:r>
              <a:rPr lang="fr-FR" sz="4800" b="1" dirty="0" smtClean="0">
                <a:solidFill>
                  <a:srgbClr val="FF0000"/>
                </a:solidFill>
              </a:rPr>
              <a:t>POTENTIEL DE TAILLE</a:t>
            </a:r>
            <a:r>
              <a:rPr lang="fr-FR" sz="4800" b="1" dirty="0">
                <a:solidFill>
                  <a:srgbClr val="FF0000"/>
                </a:solidFill>
              </a:rPr>
              <a:t/>
            </a:r>
            <a:br>
              <a:rPr lang="fr-FR" sz="4800" b="1" dirty="0">
                <a:solidFill>
                  <a:srgbClr val="FF0000"/>
                </a:solidFill>
              </a:rPr>
            </a:br>
            <a:r>
              <a:rPr lang="fr-FR" sz="4800" b="1" dirty="0">
                <a:solidFill>
                  <a:srgbClr val="FF0000"/>
                </a:solidFill>
              </a:rPr>
              <a:t>VERS L’EMERGENCE </a:t>
            </a:r>
            <a:endParaRPr lang="en-US" sz="4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8AF92C-50E7-4C90-9343-385C53FF2F4E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529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 Grandes Opportunités : Une Solide Assise </a:t>
            </a:r>
            <a:r>
              <a:rPr lang="fr-FR" sz="3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en </a:t>
            </a:r>
            <a:r>
              <a:rPr lang="fr-FR" sz="3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Ressources</a:t>
            </a:r>
            <a:endParaRPr lang="en-US" sz="3200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5757" y="2382082"/>
            <a:ext cx="4818580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 algn="l">
              <a:buFont typeface="Arial" panose="020B0604020202020204" pitchFamily="34" charset="0"/>
              <a:buChar char="•"/>
            </a:pPr>
            <a:r>
              <a:rPr lang="fr-FR" sz="1800" b="1" dirty="0">
                <a:solidFill>
                  <a:prstClr val="black"/>
                </a:solidFill>
              </a:rPr>
              <a:t>Grand producteur de produits d’exportation agricole </a:t>
            </a:r>
            <a:r>
              <a:rPr lang="fr-FR" sz="1800" dirty="0">
                <a:solidFill>
                  <a:prstClr val="black"/>
                </a:solidFill>
              </a:rPr>
              <a:t>: </a:t>
            </a:r>
            <a:r>
              <a:rPr lang="fr-FR" sz="1800" dirty="0"/>
              <a:t>cacao et noix de cajou brutes (1</a:t>
            </a:r>
            <a:r>
              <a:rPr lang="fr-FR" sz="1800" baseline="30000" dirty="0"/>
              <a:t>er</a:t>
            </a:r>
            <a:r>
              <a:rPr lang="fr-FR" sz="1800" dirty="0"/>
              <a:t> exportateur mondial), caoutchouc (1</a:t>
            </a:r>
            <a:r>
              <a:rPr lang="fr-FR" sz="1800" baseline="30000" dirty="0"/>
              <a:t>er</a:t>
            </a:r>
            <a:r>
              <a:rPr lang="fr-FR" sz="1800" dirty="0"/>
              <a:t> exportateur africain), huile de palme, bananes, ananas, copra, café, sucre, coton.</a:t>
            </a:r>
          </a:p>
          <a:p>
            <a:pPr marL="285750" lvl="0" indent="-285750" algn="l">
              <a:buFont typeface="Arial" panose="020B0604020202020204" pitchFamily="34" charset="0"/>
              <a:buChar char="•"/>
            </a:pPr>
            <a:r>
              <a:rPr lang="fr-FR" sz="1800" b="1" dirty="0">
                <a:solidFill>
                  <a:prstClr val="black"/>
                </a:solidFill>
              </a:rPr>
              <a:t>Autosuffisance pour les principaux produits alimentaires de base </a:t>
            </a:r>
            <a:r>
              <a:rPr lang="fr-FR" sz="1800" dirty="0">
                <a:solidFill>
                  <a:prstClr val="black"/>
                </a:solidFill>
              </a:rPr>
              <a:t>(maïs, sorgho, mil, igname, manioc, banane plantain), sauf riz.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fr-FR" sz="1800" b="1" dirty="0" smtClean="0"/>
              <a:t>22% du PIB </a:t>
            </a:r>
            <a:r>
              <a:rPr lang="fr-FR" sz="1800" dirty="0" smtClean="0"/>
              <a:t>et ~50% des recettes d’exportation.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fr-FR" sz="1800" b="1" dirty="0" smtClean="0"/>
              <a:t>2/3 de la population </a:t>
            </a:r>
            <a:r>
              <a:rPr lang="fr-FR" sz="1800" dirty="0" smtClean="0"/>
              <a:t>dépendent de l’agriculture.</a:t>
            </a:r>
          </a:p>
          <a:p>
            <a:pPr algn="l"/>
            <a:endParaRPr lang="fr-FR" sz="1600" dirty="0" smtClean="0"/>
          </a:p>
        </p:txBody>
      </p:sp>
      <p:sp>
        <p:nvSpPr>
          <p:cNvPr id="6" name="Rectangle 5"/>
          <p:cNvSpPr/>
          <p:nvPr/>
        </p:nvSpPr>
        <p:spPr>
          <a:xfrm>
            <a:off x="5034337" y="2438400"/>
            <a:ext cx="388106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fr-FR" sz="1800" b="1" dirty="0" smtClean="0"/>
              <a:t>Potentiel minier </a:t>
            </a:r>
            <a:r>
              <a:rPr lang="fr-FR" sz="1800" dirty="0" smtClean="0"/>
              <a:t>(or, fer, cuivre, nickel, fer, diamant, etc.) </a:t>
            </a:r>
            <a:r>
              <a:rPr lang="fr-FR" sz="1800" dirty="0"/>
              <a:t>important </a:t>
            </a:r>
            <a:endParaRPr lang="fr-FR" sz="1800" dirty="0" smtClean="0"/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r>
              <a:rPr lang="fr-FR" sz="1800" dirty="0"/>
              <a:t>Potentiel minier évalué à $800 milliards aux prix de 2008 (pétrole, gaz, fer, or </a:t>
            </a:r>
            <a:r>
              <a:rPr lang="fr-FR" sz="1800" dirty="0" smtClean="0"/>
              <a:t>etc.)</a:t>
            </a:r>
            <a:endParaRPr lang="fr-FR" sz="1800" dirty="0"/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r>
              <a:rPr lang="fr-FR" sz="1800" dirty="0" smtClean="0"/>
              <a:t>&gt; 2 000 MT de fer et &gt; 250 MT de nickel non encore exploités à l’Ouest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1600" dirty="0"/>
          </a:p>
        </p:txBody>
      </p:sp>
      <p:sp>
        <p:nvSpPr>
          <p:cNvPr id="7" name="Rectangle 6"/>
          <p:cNvSpPr/>
          <p:nvPr>
            <p:custDataLst>
              <p:tags r:id="rId1"/>
            </p:custDataLst>
          </p:nvPr>
        </p:nvSpPr>
        <p:spPr>
          <a:xfrm>
            <a:off x="440792" y="1518216"/>
            <a:ext cx="3902608" cy="8004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 smtClean="0">
                <a:solidFill>
                  <a:srgbClr val="2A6B27"/>
                </a:solidFill>
                <a:latin typeface="Calibri" pitchFamily="34" charset="0"/>
                <a:cs typeface="Calibri" pitchFamily="34" charset="0"/>
              </a:rPr>
              <a:t>Agriculture, un secteur à fort potentiel</a:t>
            </a:r>
            <a:endParaRPr lang="fr-FR" sz="2800" b="1" dirty="0">
              <a:solidFill>
                <a:srgbClr val="2A6B27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Rectangle 7"/>
          <p:cNvSpPr/>
          <p:nvPr>
            <p:custDataLst>
              <p:tags r:id="rId2"/>
            </p:custDataLst>
          </p:nvPr>
        </p:nvSpPr>
        <p:spPr>
          <a:xfrm>
            <a:off x="4741330" y="1304818"/>
            <a:ext cx="4299928" cy="10138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 smtClean="0">
                <a:solidFill>
                  <a:srgbClr val="2A6B27"/>
                </a:solidFill>
                <a:latin typeface="Calibri" pitchFamily="34" charset="0"/>
                <a:cs typeface="Calibri" pitchFamily="34" charset="0"/>
              </a:rPr>
              <a:t>Des Ressources naturelles non agricoles importantes</a:t>
            </a:r>
            <a:endParaRPr lang="fr-FR" sz="2800" b="1" dirty="0">
              <a:solidFill>
                <a:srgbClr val="2A6B27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E77624-5E34-4307-A54C-4C6F7735F59F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951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 Grandes Opportunités : Une Solide Assise </a:t>
            </a:r>
            <a:r>
              <a:rPr lang="fr-FR" sz="3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en </a:t>
            </a:r>
            <a:r>
              <a:rPr lang="fr-FR" sz="3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Ressources</a:t>
            </a:r>
            <a:endParaRPr lang="en-US" sz="3200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7127" y="2856216"/>
            <a:ext cx="8178229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 algn="l">
              <a:buFont typeface="Wingdings" panose="05000000000000000000" pitchFamily="2" charset="2"/>
              <a:buChar char="Ø"/>
            </a:pPr>
            <a:r>
              <a:rPr lang="fr-FR" dirty="0" smtClean="0"/>
              <a:t>Près de 4 milliards de $ de valeur ajoutée en 2013 </a:t>
            </a:r>
          </a:p>
          <a:p>
            <a:pPr marL="285750" lvl="0" indent="-285750" algn="l">
              <a:buFont typeface="Wingdings" panose="05000000000000000000" pitchFamily="2" charset="2"/>
              <a:buChar char="Ø"/>
            </a:pPr>
            <a:r>
              <a:rPr lang="fr-FR" dirty="0" smtClean="0"/>
              <a:t>Emploie plus de 540 000 personnes en 2013 </a:t>
            </a:r>
          </a:p>
          <a:p>
            <a:pPr marL="285750" lvl="0" indent="-285750" algn="l">
              <a:buFont typeface="Wingdings" panose="05000000000000000000" pitchFamily="2" charset="2"/>
              <a:buChar char="Ø"/>
            </a:pPr>
            <a:r>
              <a:rPr lang="fr-FR" dirty="0" smtClean="0"/>
              <a:t>L’agro-industrie et les autres industries manufacturières se partagent sensiblement à parts égales la valeur ajoutée de l’industrie manufacturière.</a:t>
            </a:r>
          </a:p>
          <a:p>
            <a:pPr algn="l"/>
            <a:endParaRPr lang="fr-FR" sz="1600" dirty="0" smtClean="0"/>
          </a:p>
        </p:txBody>
      </p:sp>
      <p:sp>
        <p:nvSpPr>
          <p:cNvPr id="7" name="Rectangle 6"/>
          <p:cNvSpPr/>
          <p:nvPr>
            <p:custDataLst>
              <p:tags r:id="rId1"/>
            </p:custDataLst>
          </p:nvPr>
        </p:nvSpPr>
        <p:spPr>
          <a:xfrm>
            <a:off x="440791" y="1664413"/>
            <a:ext cx="8384710" cy="119180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fr-FR" sz="2800" b="1" dirty="0" smtClean="0">
                <a:solidFill>
                  <a:srgbClr val="2A6B27"/>
                </a:solidFill>
                <a:latin typeface="Calibri" pitchFamily="34" charset="0"/>
                <a:cs typeface="Calibri" pitchFamily="34" charset="0"/>
              </a:rPr>
              <a:t>Une des plus fortes industries manufacturières de l’Afrique de l’Ouest</a:t>
            </a:r>
            <a:endParaRPr lang="fr-FR" sz="2800" b="1" dirty="0">
              <a:solidFill>
                <a:srgbClr val="2A6B27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E77624-5E34-4307-A54C-4C6F7735F59F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9" name="Rectangle 8"/>
          <p:cNvSpPr/>
          <p:nvPr>
            <p:custDataLst>
              <p:tags r:id="rId2"/>
            </p:custDataLst>
          </p:nvPr>
        </p:nvSpPr>
        <p:spPr>
          <a:xfrm>
            <a:off x="356886" y="4940157"/>
            <a:ext cx="8384710" cy="119180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 smtClean="0">
                <a:solidFill>
                  <a:srgbClr val="2A6B27"/>
                </a:solidFill>
                <a:latin typeface="Calibri" pitchFamily="34" charset="0"/>
                <a:cs typeface="Calibri" pitchFamily="34" charset="0"/>
              </a:rPr>
              <a:t>DE FORTES POTENTIALITES DE CROISSANCE</a:t>
            </a:r>
            <a:endParaRPr lang="fr-FR" sz="2800" b="1" dirty="0">
              <a:solidFill>
                <a:srgbClr val="2A6B27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6263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21" t="21956"/>
          <a:stretch/>
        </p:blipFill>
        <p:spPr bwMode="auto">
          <a:xfrm>
            <a:off x="1743913" y="394790"/>
            <a:ext cx="7355053" cy="533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>
            <p:custDataLst>
              <p:tags r:id="rId1"/>
            </p:custDataLst>
          </p:nvPr>
        </p:nvSpPr>
        <p:spPr>
          <a:xfrm>
            <a:off x="-186134" y="2449293"/>
            <a:ext cx="2732124" cy="783572"/>
          </a:xfrm>
          <a:prstGeom prst="rect">
            <a:avLst/>
          </a:prstGeom>
          <a:solidFill>
            <a:schemeClr val="accent3">
              <a:lumMod val="75000"/>
              <a:alpha val="9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100" b="1" dirty="0" smtClean="0">
                <a:solidFill>
                  <a:schemeClr val="bg1"/>
                </a:solidFill>
                <a:cs typeface="Arial" pitchFamily="34" charset="0"/>
              </a:rPr>
              <a:t>Port exportateur de produits agricoles</a:t>
            </a:r>
          </a:p>
          <a:p>
            <a:pPr marL="114300" indent="-114300">
              <a:buFont typeface="Arial" panose="020B0604020202020204" pitchFamily="34" charset="0"/>
              <a:buChar char="•"/>
            </a:pPr>
            <a:r>
              <a:rPr lang="fr-FR" sz="900" dirty="0" smtClean="0">
                <a:solidFill>
                  <a:schemeClr val="bg1"/>
                </a:solidFill>
                <a:cs typeface="Arial" pitchFamily="34" charset="0"/>
              </a:rPr>
              <a:t>1er </a:t>
            </a:r>
            <a:r>
              <a:rPr lang="fr-FR" sz="900" dirty="0">
                <a:solidFill>
                  <a:schemeClr val="bg1"/>
                </a:solidFill>
                <a:cs typeface="Arial" pitchFamily="34" charset="0"/>
              </a:rPr>
              <a:t>port exportateur de cacao au monde </a:t>
            </a:r>
            <a:endParaRPr lang="fr-FR" sz="900" dirty="0" smtClean="0">
              <a:solidFill>
                <a:schemeClr val="bg1"/>
              </a:solidFill>
              <a:cs typeface="Arial" pitchFamily="34" charset="0"/>
            </a:endParaRPr>
          </a:p>
          <a:p>
            <a:pPr marL="114300" indent="-114300">
              <a:buFont typeface="Arial" panose="020B0604020202020204" pitchFamily="34" charset="0"/>
              <a:buChar char="•"/>
            </a:pPr>
            <a:r>
              <a:rPr lang="fr-FR" sz="900" dirty="0" smtClean="0">
                <a:solidFill>
                  <a:schemeClr val="bg1"/>
                </a:solidFill>
                <a:cs typeface="Arial" pitchFamily="34" charset="0"/>
              </a:rPr>
              <a:t>Exportation </a:t>
            </a:r>
            <a:r>
              <a:rPr lang="fr-FR" sz="900" dirty="0">
                <a:solidFill>
                  <a:schemeClr val="bg1"/>
                </a:solidFill>
                <a:cs typeface="Arial" pitchFamily="34" charset="0"/>
              </a:rPr>
              <a:t>de mangues du </a:t>
            </a:r>
            <a:r>
              <a:rPr lang="fr-FR" sz="900" dirty="0" smtClean="0">
                <a:solidFill>
                  <a:schemeClr val="bg1"/>
                </a:solidFill>
                <a:cs typeface="Arial" pitchFamily="34" charset="0"/>
              </a:rPr>
              <a:t>Mali</a:t>
            </a:r>
            <a:endParaRPr lang="fr-FR" sz="9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5" name="Rectangle 4"/>
          <p:cNvSpPr/>
          <p:nvPr>
            <p:custDataLst>
              <p:tags r:id="rId2"/>
            </p:custDataLst>
          </p:nvPr>
        </p:nvSpPr>
        <p:spPr>
          <a:xfrm>
            <a:off x="-102742" y="3554858"/>
            <a:ext cx="2091654" cy="1066558"/>
          </a:xfrm>
          <a:prstGeom prst="rect">
            <a:avLst/>
          </a:prstGeom>
          <a:solidFill>
            <a:schemeClr val="accent2">
              <a:alpha val="9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100" b="1" dirty="0" smtClean="0">
                <a:solidFill>
                  <a:schemeClr val="bg1"/>
                </a:solidFill>
              </a:rPr>
              <a:t>Potentiel minier de l’Ouest</a:t>
            </a:r>
          </a:p>
          <a:p>
            <a:pPr marL="114300" indent="-114300">
              <a:buFont typeface="Arial" panose="020B0604020202020204" pitchFamily="34" charset="0"/>
              <a:buChar char="•"/>
            </a:pPr>
            <a:r>
              <a:rPr lang="fr-FR" sz="900" dirty="0" smtClean="0">
                <a:solidFill>
                  <a:schemeClr val="bg1"/>
                </a:solidFill>
              </a:rPr>
              <a:t>Exploration des gisements de fer et de Nickel du mont Nimba</a:t>
            </a:r>
          </a:p>
          <a:p>
            <a:pPr marL="114300" indent="-114300">
              <a:buFont typeface="Arial" panose="020B0604020202020204" pitchFamily="34" charset="0"/>
              <a:buChar char="•"/>
            </a:pPr>
            <a:r>
              <a:rPr lang="fr-FR" sz="900" dirty="0" smtClean="0">
                <a:solidFill>
                  <a:schemeClr val="bg1"/>
                </a:solidFill>
              </a:rPr>
              <a:t>chemin de fer Man-San Pedro</a:t>
            </a:r>
          </a:p>
          <a:p>
            <a:pPr marL="114300" indent="-114300">
              <a:buFont typeface="Arial" panose="020B0604020202020204" pitchFamily="34" charset="0"/>
              <a:buChar char="•"/>
            </a:pPr>
            <a:r>
              <a:rPr lang="fr-FR" sz="900" dirty="0" smtClean="0">
                <a:solidFill>
                  <a:schemeClr val="bg1"/>
                </a:solidFill>
              </a:rPr>
              <a:t>quai minéralier au port de San Pedro</a:t>
            </a:r>
            <a:endParaRPr lang="fr-FR" sz="90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>
            <p:custDataLst>
              <p:tags r:id="rId3"/>
            </p:custDataLst>
          </p:nvPr>
        </p:nvSpPr>
        <p:spPr>
          <a:xfrm>
            <a:off x="2020211" y="3692860"/>
            <a:ext cx="1051558" cy="942712"/>
          </a:xfrm>
          <a:prstGeom prst="rect">
            <a:avLst/>
          </a:prstGeom>
          <a:solidFill>
            <a:schemeClr val="accent6">
              <a:alpha val="9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100" b="1" dirty="0">
                <a:solidFill>
                  <a:schemeClr val="bg1"/>
                </a:solidFill>
                <a:cs typeface="Arial" pitchFamily="34" charset="0"/>
              </a:rPr>
              <a:t>Potentiel </a:t>
            </a:r>
            <a:r>
              <a:rPr lang="fr-FR" sz="1100" b="1" dirty="0" smtClean="0">
                <a:solidFill>
                  <a:schemeClr val="bg1"/>
                </a:solidFill>
                <a:cs typeface="Arial" pitchFamily="34" charset="0"/>
              </a:rPr>
              <a:t> touristique: </a:t>
            </a:r>
            <a:r>
              <a:rPr lang="fr-FR" sz="1100" dirty="0" smtClean="0">
                <a:solidFill>
                  <a:schemeClr val="bg1"/>
                </a:solidFill>
                <a:cs typeface="Arial" pitchFamily="34" charset="0"/>
              </a:rPr>
              <a:t>nature, plages, affaires</a:t>
            </a:r>
            <a:endParaRPr lang="fr-FR" sz="11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-643333" y="2182001"/>
            <a:ext cx="1743868" cy="3603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400" b="1" dirty="0" err="1" smtClean="0">
                <a:solidFill>
                  <a:srgbClr val="FF0000"/>
                </a:solidFill>
              </a:rPr>
              <a:t>San-Pédro</a:t>
            </a:r>
            <a:endParaRPr lang="fr-FR" sz="1400" b="1" dirty="0" smtClean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>
            <p:custDataLst>
              <p:tags r:id="rId4"/>
            </p:custDataLst>
          </p:nvPr>
        </p:nvSpPr>
        <p:spPr>
          <a:xfrm>
            <a:off x="-1351" y="789799"/>
            <a:ext cx="3186510" cy="1325090"/>
          </a:xfrm>
          <a:prstGeom prst="rect">
            <a:avLst/>
          </a:prstGeom>
          <a:solidFill>
            <a:schemeClr val="accent3">
              <a:lumMod val="75000"/>
              <a:alpha val="91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sz="1100" b="1" dirty="0" smtClean="0">
              <a:solidFill>
                <a:schemeClr val="bg1"/>
              </a:solidFill>
              <a:cs typeface="Arial" pitchFamily="34" charset="0"/>
            </a:endParaRPr>
          </a:p>
          <a:p>
            <a:r>
              <a:rPr lang="fr-FR" sz="1100" b="1" dirty="0" smtClean="0">
                <a:solidFill>
                  <a:schemeClr val="bg1"/>
                </a:solidFill>
                <a:cs typeface="Arial" pitchFamily="34" charset="0"/>
              </a:rPr>
              <a:t>Bassin agricole  et d’élevage </a:t>
            </a:r>
          </a:p>
          <a:p>
            <a:pPr marL="114300" indent="-114300">
              <a:buFont typeface="Arial" panose="020B0604020202020204" pitchFamily="34" charset="0"/>
              <a:buChar char="•"/>
              <a:tabLst>
                <a:tab pos="114300" algn="l"/>
              </a:tabLst>
            </a:pPr>
            <a:r>
              <a:rPr lang="en-US" sz="900" dirty="0"/>
              <a:t>sources de </a:t>
            </a:r>
            <a:r>
              <a:rPr lang="en-US" sz="900" dirty="0" err="1"/>
              <a:t>revenus</a:t>
            </a:r>
            <a:r>
              <a:rPr lang="en-US" sz="900" dirty="0"/>
              <a:t> </a:t>
            </a:r>
            <a:r>
              <a:rPr lang="en-US" sz="900" dirty="0" err="1"/>
              <a:t>agricoles</a:t>
            </a:r>
            <a:r>
              <a:rPr lang="en-US" sz="900" dirty="0"/>
              <a:t>  </a:t>
            </a:r>
            <a:r>
              <a:rPr lang="en-US" sz="900" dirty="0" err="1"/>
              <a:t>principales</a:t>
            </a:r>
            <a:r>
              <a:rPr lang="en-US" sz="900" dirty="0"/>
              <a:t> </a:t>
            </a:r>
            <a:r>
              <a:rPr lang="en-US" sz="900" dirty="0" smtClean="0"/>
              <a:t>du Nord </a:t>
            </a:r>
            <a:r>
              <a:rPr lang="en-US" sz="900" dirty="0"/>
              <a:t>du </a:t>
            </a:r>
            <a:r>
              <a:rPr lang="en-US" sz="900" dirty="0" smtClean="0"/>
              <a:t>pays</a:t>
            </a:r>
            <a:r>
              <a:rPr lang="fr-FR" sz="900" dirty="0" smtClean="0">
                <a:solidFill>
                  <a:schemeClr val="bg1"/>
                </a:solidFill>
                <a:cs typeface="Arial" pitchFamily="34" charset="0"/>
              </a:rPr>
              <a:t>: coton, anacarde, mangue </a:t>
            </a:r>
            <a:endParaRPr lang="en-US" sz="900" dirty="0"/>
          </a:p>
          <a:p>
            <a:pPr marL="114300" indent="-114300">
              <a:buFont typeface="Arial" panose="020B0604020202020204" pitchFamily="34" charset="0"/>
              <a:buChar char="•"/>
              <a:tabLst>
                <a:tab pos="114300" algn="l"/>
              </a:tabLst>
            </a:pPr>
            <a:r>
              <a:rPr lang="fr-FR" sz="900" dirty="0" smtClean="0">
                <a:solidFill>
                  <a:schemeClr val="bg1"/>
                </a:solidFill>
                <a:cs typeface="Arial" pitchFamily="34" charset="0"/>
              </a:rPr>
              <a:t>80 % du cheptel au Nord du pays</a:t>
            </a:r>
          </a:p>
          <a:p>
            <a:r>
              <a:rPr lang="fr-FR" sz="1100" b="1" dirty="0" smtClean="0">
                <a:solidFill>
                  <a:schemeClr val="bg1"/>
                </a:solidFill>
              </a:rPr>
              <a:t>Développement </a:t>
            </a:r>
            <a:r>
              <a:rPr lang="fr-FR" sz="1100" b="1" dirty="0">
                <a:solidFill>
                  <a:schemeClr val="bg1"/>
                </a:solidFill>
              </a:rPr>
              <a:t>de l’</a:t>
            </a:r>
            <a:r>
              <a:rPr lang="fr-FR" sz="1100" b="1" dirty="0" err="1">
                <a:solidFill>
                  <a:schemeClr val="bg1"/>
                </a:solidFill>
              </a:rPr>
              <a:t>agroprocessing</a:t>
            </a:r>
            <a:r>
              <a:rPr lang="fr-FR" sz="1100" b="1" dirty="0">
                <a:solidFill>
                  <a:schemeClr val="bg1"/>
                </a:solidFill>
              </a:rPr>
              <a:t> </a:t>
            </a:r>
          </a:p>
          <a:p>
            <a:pPr marL="114300" indent="-114300">
              <a:buFont typeface="Arial" panose="020B0604020202020204" pitchFamily="34" charset="0"/>
              <a:buChar char="•"/>
            </a:pPr>
            <a:r>
              <a:rPr lang="fr-FR" sz="900" dirty="0">
                <a:solidFill>
                  <a:schemeClr val="bg1"/>
                </a:solidFill>
              </a:rPr>
              <a:t>usine de transformation </a:t>
            </a:r>
            <a:r>
              <a:rPr lang="fr-FR" sz="900" dirty="0" smtClean="0">
                <a:solidFill>
                  <a:schemeClr val="bg1"/>
                </a:solidFill>
              </a:rPr>
              <a:t>d’anacarde la </a:t>
            </a:r>
            <a:r>
              <a:rPr lang="fr-FR" sz="900" dirty="0">
                <a:solidFill>
                  <a:schemeClr val="bg1"/>
                </a:solidFill>
              </a:rPr>
              <a:t>plus large </a:t>
            </a:r>
            <a:r>
              <a:rPr lang="fr-FR" sz="900" dirty="0" smtClean="0">
                <a:solidFill>
                  <a:schemeClr val="bg1"/>
                </a:solidFill>
              </a:rPr>
              <a:t>d’Afrique</a:t>
            </a:r>
            <a:endParaRPr lang="fr-FR" sz="900" dirty="0">
              <a:solidFill>
                <a:schemeClr val="bg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317043" y="1092552"/>
            <a:ext cx="2479433" cy="792466"/>
          </a:xfrm>
          <a:prstGeom prst="roundRect">
            <a:avLst>
              <a:gd name="adj" fmla="val 0"/>
            </a:avLst>
          </a:prstGeom>
          <a:solidFill>
            <a:schemeClr val="accent5">
              <a:alpha val="9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100" b="1" dirty="0" smtClean="0">
                <a:solidFill>
                  <a:schemeClr val="bg1"/>
                </a:solidFill>
              </a:rPr>
              <a:t>Industrie textile existante </a:t>
            </a:r>
          </a:p>
          <a:p>
            <a:pPr marL="114300" indent="-114300">
              <a:buFont typeface="Arial" panose="020B0604020202020204" pitchFamily="34" charset="0"/>
              <a:buChar char="•"/>
            </a:pPr>
            <a:r>
              <a:rPr lang="fr-FR" sz="1100" dirty="0" smtClean="0">
                <a:solidFill>
                  <a:schemeClr val="bg1"/>
                </a:solidFill>
              </a:rPr>
              <a:t>Entreprises existantes mais sinistrées</a:t>
            </a:r>
            <a:endParaRPr lang="fr-FR" sz="1100" dirty="0">
              <a:solidFill>
                <a:schemeClr val="bg1"/>
              </a:solidFill>
            </a:endParaRPr>
          </a:p>
          <a:p>
            <a:pPr marL="114300" indent="-114300">
              <a:buFont typeface="Arial" panose="020B0604020202020204" pitchFamily="34" charset="0"/>
              <a:buChar char="•"/>
            </a:pPr>
            <a:r>
              <a:rPr lang="fr-FR" sz="1100" dirty="0" smtClean="0">
                <a:solidFill>
                  <a:schemeClr val="bg1"/>
                </a:solidFill>
              </a:rPr>
              <a:t>Projet </a:t>
            </a:r>
            <a:r>
              <a:rPr lang="fr-FR" sz="1100" dirty="0">
                <a:solidFill>
                  <a:schemeClr val="bg1"/>
                </a:solidFill>
              </a:rPr>
              <a:t>de </a:t>
            </a:r>
            <a:r>
              <a:rPr lang="fr-FR" sz="1100" dirty="0" smtClean="0">
                <a:solidFill>
                  <a:schemeClr val="bg1"/>
                </a:solidFill>
              </a:rPr>
              <a:t>Zone </a:t>
            </a:r>
            <a:r>
              <a:rPr lang="fr-FR" sz="1100" dirty="0">
                <a:solidFill>
                  <a:schemeClr val="bg1"/>
                </a:solidFill>
              </a:rPr>
              <a:t>Franche </a:t>
            </a:r>
            <a:r>
              <a:rPr lang="fr-FR" sz="1100" dirty="0" smtClean="0">
                <a:solidFill>
                  <a:schemeClr val="bg1"/>
                </a:solidFill>
              </a:rPr>
              <a:t>Textile     </a:t>
            </a:r>
            <a:endParaRPr lang="fr-FR" sz="1100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>
            <p:custDataLst>
              <p:tags r:id="rId5"/>
            </p:custDataLst>
          </p:nvPr>
        </p:nvSpPr>
        <p:spPr>
          <a:xfrm>
            <a:off x="3317043" y="1821166"/>
            <a:ext cx="2479433" cy="533400"/>
          </a:xfrm>
          <a:prstGeom prst="rect">
            <a:avLst/>
          </a:prstGeom>
          <a:solidFill>
            <a:schemeClr val="accent2">
              <a:alpha val="9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100" b="1" dirty="0" smtClean="0">
                <a:solidFill>
                  <a:schemeClr val="bg1"/>
                </a:solidFill>
              </a:rPr>
              <a:t>Exploitation d’or </a:t>
            </a:r>
            <a:r>
              <a:rPr lang="fr-FR" sz="1100" dirty="0" smtClean="0">
                <a:solidFill>
                  <a:schemeClr val="bg1"/>
                </a:solidFill>
              </a:rPr>
              <a:t>au Nord</a:t>
            </a:r>
            <a:endParaRPr lang="fr-FR" sz="1100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186135" y="429401"/>
            <a:ext cx="1286670" cy="3603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400" b="1" dirty="0" smtClean="0">
                <a:solidFill>
                  <a:srgbClr val="FF0000"/>
                </a:solidFill>
              </a:rPr>
              <a:t>Bouaké</a:t>
            </a:r>
          </a:p>
        </p:txBody>
      </p:sp>
      <p:sp>
        <p:nvSpPr>
          <p:cNvPr id="13" name="Rectangle 12"/>
          <p:cNvSpPr/>
          <p:nvPr>
            <p:custDataLst>
              <p:tags r:id="rId6"/>
            </p:custDataLst>
          </p:nvPr>
        </p:nvSpPr>
        <p:spPr>
          <a:xfrm>
            <a:off x="-1351" y="5112110"/>
            <a:ext cx="2156374" cy="656230"/>
          </a:xfrm>
          <a:prstGeom prst="rect">
            <a:avLst/>
          </a:prstGeom>
          <a:solidFill>
            <a:schemeClr val="accent3">
              <a:lumMod val="75000"/>
              <a:alpha val="9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100" b="1" dirty="0" smtClean="0">
                <a:solidFill>
                  <a:schemeClr val="bg1"/>
                </a:solidFill>
                <a:cs typeface="Arial" pitchFamily="34" charset="0"/>
              </a:rPr>
              <a:t>Bassin agricole </a:t>
            </a:r>
          </a:p>
          <a:p>
            <a:pPr marL="114300" indent="-114300">
              <a:buFont typeface="Arial" panose="020B0604020202020204" pitchFamily="34" charset="0"/>
              <a:buChar char="•"/>
            </a:pPr>
            <a:r>
              <a:rPr lang="fr-FR" sz="900" dirty="0" smtClean="0">
                <a:solidFill>
                  <a:schemeClr val="bg1"/>
                </a:solidFill>
                <a:cs typeface="Arial" pitchFamily="34" charset="0"/>
              </a:rPr>
              <a:t>café/cacao, palmier, hévéa, fruits</a:t>
            </a:r>
          </a:p>
          <a:p>
            <a:pPr marL="114300" indent="-114300">
              <a:buFont typeface="Arial" panose="020B0604020202020204" pitchFamily="34" charset="0"/>
              <a:buChar char="•"/>
            </a:pPr>
            <a:r>
              <a:rPr lang="fr-FR" sz="900" dirty="0" smtClean="0">
                <a:solidFill>
                  <a:schemeClr val="bg1"/>
                </a:solidFill>
                <a:cs typeface="Arial" pitchFamily="34" charset="0"/>
              </a:rPr>
              <a:t>activité d’</a:t>
            </a:r>
            <a:r>
              <a:rPr lang="fr-FR" sz="900" dirty="0">
                <a:solidFill>
                  <a:schemeClr val="bg1"/>
                </a:solidFill>
                <a:cs typeface="Arial" pitchFamily="34" charset="0"/>
              </a:rPr>
              <a:t>é</a:t>
            </a:r>
            <a:r>
              <a:rPr lang="fr-FR" sz="900" dirty="0" smtClean="0">
                <a:solidFill>
                  <a:schemeClr val="bg1"/>
                </a:solidFill>
                <a:cs typeface="Arial" pitchFamily="34" charset="0"/>
              </a:rPr>
              <a:t>levage industriel</a:t>
            </a:r>
            <a:endParaRPr lang="fr-FR" sz="9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3292027" y="5410199"/>
            <a:ext cx="3337373" cy="1321709"/>
          </a:xfrm>
          <a:prstGeom prst="roundRect">
            <a:avLst>
              <a:gd name="adj" fmla="val 0"/>
            </a:avLst>
          </a:prstGeom>
          <a:solidFill>
            <a:schemeClr val="accent5">
              <a:alpha val="9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100" b="1" dirty="0" smtClean="0">
                <a:solidFill>
                  <a:schemeClr val="bg1"/>
                </a:solidFill>
              </a:rPr>
              <a:t>Poumon industriel de la CIV </a:t>
            </a:r>
          </a:p>
          <a:p>
            <a:pPr marL="114300" indent="-114300">
              <a:buFont typeface="Arial" panose="020B0604020202020204" pitchFamily="34" charset="0"/>
              <a:buChar char="•"/>
            </a:pPr>
            <a:r>
              <a:rPr lang="fr-FR" sz="1100" dirty="0"/>
              <a:t>70 % du parc </a:t>
            </a:r>
            <a:r>
              <a:rPr lang="fr-FR" sz="1100" dirty="0" smtClean="0"/>
              <a:t>industriel, 90</a:t>
            </a:r>
            <a:r>
              <a:rPr lang="fr-FR" sz="1100" dirty="0"/>
              <a:t>% des industries </a:t>
            </a:r>
            <a:r>
              <a:rPr lang="fr-FR" sz="1100" dirty="0" smtClean="0"/>
              <a:t>manufacturières,  80% du tissu des </a:t>
            </a:r>
            <a:r>
              <a:rPr lang="fr-FR" sz="1100" dirty="0" err="1" smtClean="0"/>
              <a:t>PMEs</a:t>
            </a:r>
            <a:endParaRPr lang="fr-FR" sz="1100" dirty="0" smtClean="0"/>
          </a:p>
          <a:p>
            <a:r>
              <a:rPr lang="fr-FR" sz="1100" b="1" dirty="0" smtClean="0">
                <a:solidFill>
                  <a:schemeClr val="bg1"/>
                </a:solidFill>
                <a:cs typeface="Arial" pitchFamily="34" charset="0"/>
              </a:rPr>
              <a:t>Plateforme </a:t>
            </a:r>
            <a:r>
              <a:rPr lang="fr-FR" sz="1100" b="1" dirty="0">
                <a:solidFill>
                  <a:schemeClr val="bg1"/>
                </a:solidFill>
                <a:cs typeface="Arial" pitchFamily="34" charset="0"/>
              </a:rPr>
              <a:t>logistique de la CIV</a:t>
            </a:r>
            <a:r>
              <a:rPr lang="fr-FR" sz="1100" dirty="0">
                <a:solidFill>
                  <a:schemeClr val="bg1"/>
                </a:solidFill>
                <a:cs typeface="Arial" pitchFamily="34" charset="0"/>
              </a:rPr>
              <a:t>: </a:t>
            </a:r>
          </a:p>
          <a:p>
            <a:pPr marL="114300" indent="-114300">
              <a:buFont typeface="Arial" panose="020B0604020202020204" pitchFamily="34" charset="0"/>
              <a:buChar char="•"/>
            </a:pPr>
            <a:r>
              <a:rPr lang="fr-FR" sz="1100" dirty="0" smtClean="0">
                <a:solidFill>
                  <a:schemeClr val="bg1"/>
                </a:solidFill>
                <a:cs typeface="Arial" pitchFamily="34" charset="0"/>
              </a:rPr>
              <a:t>1</a:t>
            </a:r>
            <a:r>
              <a:rPr lang="fr-FR" sz="1100" baseline="30000" dirty="0" smtClean="0">
                <a:solidFill>
                  <a:schemeClr val="bg1"/>
                </a:solidFill>
                <a:cs typeface="Arial" pitchFamily="34" charset="0"/>
              </a:rPr>
              <a:t>er</a:t>
            </a:r>
            <a:r>
              <a:rPr lang="fr-FR" sz="1100" dirty="0" smtClean="0">
                <a:solidFill>
                  <a:schemeClr val="bg1"/>
                </a:solidFill>
                <a:cs typeface="Arial" pitchFamily="34" charset="0"/>
              </a:rPr>
              <a:t> port </a:t>
            </a:r>
            <a:r>
              <a:rPr lang="fr-FR" sz="1100" dirty="0">
                <a:solidFill>
                  <a:schemeClr val="bg1"/>
                </a:solidFill>
                <a:cs typeface="Arial" pitchFamily="34" charset="0"/>
              </a:rPr>
              <a:t>de la région et </a:t>
            </a:r>
            <a:r>
              <a:rPr lang="fr-FR" sz="1100" dirty="0" smtClean="0">
                <a:solidFill>
                  <a:schemeClr val="bg1"/>
                </a:solidFill>
                <a:cs typeface="Arial" pitchFamily="34" charset="0"/>
              </a:rPr>
              <a:t>2</a:t>
            </a:r>
            <a:r>
              <a:rPr lang="fr-FR" sz="1100" baseline="30000" dirty="0" smtClean="0">
                <a:solidFill>
                  <a:schemeClr val="bg1"/>
                </a:solidFill>
                <a:cs typeface="Arial" pitchFamily="34" charset="0"/>
              </a:rPr>
              <a:t>nd</a:t>
            </a:r>
            <a:r>
              <a:rPr lang="fr-FR" sz="1100" dirty="0" smtClean="0">
                <a:solidFill>
                  <a:schemeClr val="bg1"/>
                </a:solidFill>
                <a:cs typeface="Arial" pitchFamily="34" charset="0"/>
              </a:rPr>
              <a:t> de l’Afrique, </a:t>
            </a:r>
            <a:r>
              <a:rPr lang="fr-FR" sz="1100" dirty="0" smtClean="0"/>
              <a:t>90</a:t>
            </a:r>
            <a:r>
              <a:rPr lang="fr-FR" sz="1100" dirty="0"/>
              <a:t>% du </a:t>
            </a:r>
            <a:r>
              <a:rPr lang="fr-FR" sz="1100" dirty="0" smtClean="0"/>
              <a:t>trafic maritime national, 75</a:t>
            </a:r>
            <a:r>
              <a:rPr lang="fr-FR" sz="1100" dirty="0"/>
              <a:t>% </a:t>
            </a:r>
            <a:r>
              <a:rPr lang="fr-FR" sz="1100" dirty="0" smtClean="0"/>
              <a:t>du Burkina Faso et 40% du Mali. </a:t>
            </a:r>
            <a:endParaRPr lang="fr-FR" sz="1100" dirty="0" smtClean="0">
              <a:solidFill>
                <a:schemeClr val="bg1"/>
              </a:solidFill>
              <a:cs typeface="Arial" pitchFamily="34" charset="0"/>
            </a:endParaRPr>
          </a:p>
          <a:p>
            <a:pPr marL="114300" indent="-114300">
              <a:buFont typeface="Arial" panose="020B0604020202020204" pitchFamily="34" charset="0"/>
              <a:buChar char="•"/>
            </a:pPr>
            <a:r>
              <a:rPr lang="fr-FR" sz="1100" dirty="0" smtClean="0">
                <a:solidFill>
                  <a:schemeClr val="bg1"/>
                </a:solidFill>
                <a:cs typeface="Arial" pitchFamily="34" charset="0"/>
              </a:rPr>
              <a:t>Aéroport international d’ABJ = </a:t>
            </a:r>
            <a:r>
              <a:rPr lang="fr-FR" sz="1100" dirty="0">
                <a:solidFill>
                  <a:schemeClr val="bg1"/>
                </a:solidFill>
                <a:cs typeface="Arial" pitchFamily="34" charset="0"/>
              </a:rPr>
              <a:t>90% du </a:t>
            </a:r>
            <a:r>
              <a:rPr lang="fr-FR" sz="1100" dirty="0" smtClean="0">
                <a:solidFill>
                  <a:schemeClr val="bg1"/>
                </a:solidFill>
                <a:cs typeface="Arial" pitchFamily="34" charset="0"/>
              </a:rPr>
              <a:t>trafic</a:t>
            </a:r>
          </a:p>
        </p:txBody>
      </p:sp>
      <p:sp>
        <p:nvSpPr>
          <p:cNvPr id="15" name="Rectangle 14"/>
          <p:cNvSpPr/>
          <p:nvPr>
            <p:custDataLst>
              <p:tags r:id="rId7"/>
            </p:custDataLst>
          </p:nvPr>
        </p:nvSpPr>
        <p:spPr>
          <a:xfrm>
            <a:off x="-12825" y="5776983"/>
            <a:ext cx="2167848" cy="635908"/>
          </a:xfrm>
          <a:prstGeom prst="rect">
            <a:avLst/>
          </a:prstGeom>
          <a:solidFill>
            <a:schemeClr val="accent6">
              <a:alpha val="9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100" b="1" dirty="0">
                <a:solidFill>
                  <a:schemeClr val="bg1"/>
                </a:solidFill>
                <a:cs typeface="Arial" pitchFamily="34" charset="0"/>
              </a:rPr>
              <a:t>Potentiel touristique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900" dirty="0" smtClean="0">
                <a:solidFill>
                  <a:schemeClr val="bg1"/>
                </a:solidFill>
                <a:cs typeface="Arial" pitchFamily="34" charset="0"/>
              </a:rPr>
              <a:t>Tourisme d’affaire, balnéaire, culturel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900" dirty="0" smtClean="0">
                <a:solidFill>
                  <a:schemeClr val="bg1"/>
                </a:solidFill>
                <a:cs typeface="Arial" pitchFamily="34" charset="0"/>
              </a:rPr>
              <a:t>Aéroport international d’ABJ</a:t>
            </a:r>
            <a:endParaRPr lang="fr-FR" sz="9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-186135" y="4644919"/>
            <a:ext cx="1778038" cy="3603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 smtClean="0">
                <a:solidFill>
                  <a:srgbClr val="FF0000"/>
                </a:solidFill>
              </a:rPr>
              <a:t>Abidjan</a:t>
            </a:r>
          </a:p>
        </p:txBody>
      </p:sp>
      <p:sp>
        <p:nvSpPr>
          <p:cNvPr id="17" name="Oval 16"/>
          <p:cNvSpPr/>
          <p:nvPr/>
        </p:nvSpPr>
        <p:spPr>
          <a:xfrm>
            <a:off x="4328160" y="2827784"/>
            <a:ext cx="457200" cy="649282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 rot="20565017">
            <a:off x="3196607" y="4882403"/>
            <a:ext cx="487377" cy="665994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4861560" y="4514674"/>
            <a:ext cx="838199" cy="743126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>
            <p:custDataLst>
              <p:tags r:id="rId8"/>
            </p:custDataLst>
          </p:nvPr>
        </p:nvSpPr>
        <p:spPr>
          <a:xfrm>
            <a:off x="7477469" y="5945095"/>
            <a:ext cx="282335" cy="125958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r>
              <a:rPr lang="fr-FR" sz="1100" dirty="0" smtClean="0">
                <a:solidFill>
                  <a:schemeClr val="tx1"/>
                </a:solidFill>
                <a:cs typeface="Arial" pitchFamily="34" charset="0"/>
              </a:rPr>
              <a:t>       Agriculture</a:t>
            </a:r>
          </a:p>
        </p:txBody>
      </p:sp>
      <p:sp>
        <p:nvSpPr>
          <p:cNvPr id="21" name="Rectangle 20"/>
          <p:cNvSpPr/>
          <p:nvPr>
            <p:custDataLst>
              <p:tags r:id="rId9"/>
            </p:custDataLst>
          </p:nvPr>
        </p:nvSpPr>
        <p:spPr>
          <a:xfrm>
            <a:off x="8658225" y="5943600"/>
            <a:ext cx="282335" cy="125958"/>
          </a:xfrm>
          <a:prstGeom prst="rect">
            <a:avLst/>
          </a:prstGeom>
          <a:solidFill>
            <a:schemeClr val="accent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r>
              <a:rPr lang="fr-FR" sz="1100" dirty="0" smtClean="0">
                <a:solidFill>
                  <a:schemeClr val="tx1"/>
                </a:solidFill>
                <a:cs typeface="Arial" pitchFamily="34" charset="0"/>
              </a:rPr>
              <a:t>       Mines</a:t>
            </a:r>
          </a:p>
        </p:txBody>
      </p:sp>
      <p:sp>
        <p:nvSpPr>
          <p:cNvPr id="22" name="Rectangle 21"/>
          <p:cNvSpPr/>
          <p:nvPr>
            <p:custDataLst>
              <p:tags r:id="rId10"/>
            </p:custDataLst>
          </p:nvPr>
        </p:nvSpPr>
        <p:spPr>
          <a:xfrm>
            <a:off x="7460126" y="6278290"/>
            <a:ext cx="282335" cy="125958"/>
          </a:xfrm>
          <a:prstGeom prst="rect">
            <a:avLst/>
          </a:prstGeom>
          <a:solidFill>
            <a:schemeClr val="accent5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r>
              <a:rPr lang="fr-FR" sz="1100" dirty="0" smtClean="0">
                <a:solidFill>
                  <a:schemeClr val="tx1"/>
                </a:solidFill>
                <a:cs typeface="Arial" pitchFamily="34" charset="0"/>
              </a:rPr>
              <a:t>       Manufacturier</a:t>
            </a:r>
          </a:p>
        </p:txBody>
      </p:sp>
      <p:sp>
        <p:nvSpPr>
          <p:cNvPr id="23" name="Rectangle 22"/>
          <p:cNvSpPr/>
          <p:nvPr>
            <p:custDataLst>
              <p:tags r:id="rId11"/>
            </p:custDataLst>
          </p:nvPr>
        </p:nvSpPr>
        <p:spPr>
          <a:xfrm>
            <a:off x="8580094" y="6282395"/>
            <a:ext cx="282335" cy="125958"/>
          </a:xfrm>
          <a:prstGeom prst="rect">
            <a:avLst/>
          </a:prstGeom>
          <a:solidFill>
            <a:schemeClr val="accent6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r>
              <a:rPr lang="fr-FR" sz="1100" dirty="0" smtClean="0">
                <a:solidFill>
                  <a:schemeClr val="tx1"/>
                </a:solidFill>
                <a:cs typeface="Arial" pitchFamily="34" charset="0"/>
              </a:rPr>
              <a:t>       Tourisme</a:t>
            </a:r>
          </a:p>
        </p:txBody>
      </p:sp>
      <p:sp>
        <p:nvSpPr>
          <p:cNvPr id="24" name="Oval 23"/>
          <p:cNvSpPr/>
          <p:nvPr/>
        </p:nvSpPr>
        <p:spPr>
          <a:xfrm>
            <a:off x="6775862" y="6497479"/>
            <a:ext cx="310739" cy="23442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fr-FR" sz="1100" dirty="0" smtClean="0">
                <a:solidFill>
                  <a:schemeClr val="tx1"/>
                </a:solidFill>
              </a:rPr>
              <a:t>                                               Pôle de croissance</a:t>
            </a:r>
            <a:endParaRPr lang="fr-FR" sz="1100" dirty="0">
              <a:solidFill>
                <a:schemeClr val="tx1"/>
              </a:solidFill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2575422" y="2563038"/>
            <a:ext cx="1066798" cy="669826"/>
          </a:xfrm>
          <a:prstGeom prst="roundRect">
            <a:avLst>
              <a:gd name="adj" fmla="val 0"/>
            </a:avLst>
          </a:prstGeom>
          <a:solidFill>
            <a:schemeClr val="accent5">
              <a:alpha val="9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100" b="1" dirty="0" smtClean="0">
                <a:solidFill>
                  <a:schemeClr val="bg1"/>
                </a:solidFill>
              </a:rPr>
              <a:t>Industrie de transformation du cacao</a:t>
            </a:r>
            <a:endParaRPr lang="fr-FR" sz="1100" dirty="0">
              <a:solidFill>
                <a:schemeClr val="bg1"/>
              </a:solidFill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 flipH="1" flipV="1">
            <a:off x="2971894" y="2087866"/>
            <a:ext cx="1371506" cy="106456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 flipV="1">
            <a:off x="2667000" y="4514674"/>
            <a:ext cx="518159" cy="514526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14" idx="0"/>
            <a:endCxn id="19" idx="4"/>
          </p:cNvCxnSpPr>
          <p:nvPr/>
        </p:nvCxnSpPr>
        <p:spPr>
          <a:xfrm flipV="1">
            <a:off x="4960714" y="5257800"/>
            <a:ext cx="319946" cy="152399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itle 1"/>
          <p:cNvSpPr>
            <a:spLocks noGrp="1"/>
          </p:cNvSpPr>
          <p:nvPr>
            <p:ph type="title" idx="4294967295"/>
          </p:nvPr>
        </p:nvSpPr>
        <p:spPr>
          <a:xfrm>
            <a:off x="9525" y="0"/>
            <a:ext cx="8305800" cy="365760"/>
          </a:xfrm>
        </p:spPr>
        <p:txBody>
          <a:bodyPr>
            <a:noAutofit/>
          </a:bodyPr>
          <a:lstStyle/>
          <a:p>
            <a:pPr algn="ctr"/>
            <a:r>
              <a:rPr lang="fr-F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 HUB REGIONAL 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 de Grandes </a:t>
            </a:r>
            <a:r>
              <a:rPr lang="fr-F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Ambitions de Développement</a:t>
            </a:r>
            <a:endParaRPr lang="fr-F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8AF92C-50E7-4C90-9343-385C53FF2F4E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346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291" y="274637"/>
            <a:ext cx="8928242" cy="1328131"/>
          </a:xfrm>
        </p:spPr>
        <p:txBody>
          <a:bodyPr>
            <a:noAutofit/>
          </a:bodyPr>
          <a:lstStyle/>
          <a:p>
            <a:pPr algn="ctr"/>
            <a:r>
              <a:rPr lang="fr-FR" sz="3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 Grandes Opportunités : </a:t>
            </a:r>
            <a:r>
              <a:rPr lang="fr-FR" sz="3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Un Réseau d’Infrastructures Relativement Bien Développé</a:t>
            </a:r>
            <a:endParaRPr lang="en-US" sz="3200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E77624-5E34-4307-A54C-4C6F7735F59F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37478" y="1420009"/>
            <a:ext cx="8458200" cy="4701092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9pPr>
            <a:extLst/>
          </a:lstStyle>
          <a:p>
            <a:endParaRPr lang="en-US" sz="2800" dirty="0">
              <a:solidFill>
                <a:schemeClr val="tx1"/>
              </a:solidFill>
              <a:effectLst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362174" y="1808252"/>
            <a:ext cx="8458200" cy="4150759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9pPr>
            <a:extLst/>
          </a:lstStyle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24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Des infrastructures routières, ferroviaire, électrique, TIC, etc. relativement bien développées</a:t>
            </a:r>
          </a:p>
          <a:p>
            <a:endParaRPr lang="fr-FR" sz="2400" b="0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24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La consolidation de ces infrastructures est nécessaire pour booster la croissance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fr-FR" sz="2400" b="0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24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Les porter au niveau de celles des pays à revenu intermédiaire pourrait accroître la croissance annuelle du PIB par habitant de 2 points de pourcentage de plus </a:t>
            </a:r>
            <a:r>
              <a:rPr lang="fr-FR" sz="1800" b="0" i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(selon une publication de l’AFD et de la Banque mondiale: « </a:t>
            </a:r>
            <a:r>
              <a:rPr lang="fr-FR" sz="1800" b="0" i="1" u="sng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Infrastructures Africaines: Une Transformation Impérative</a:t>
            </a:r>
            <a:r>
              <a:rPr lang="fr-FR" sz="1800" b="0" i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»)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fr-FR" sz="2800" dirty="0" smtClean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867252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46580" y="-1"/>
            <a:ext cx="8757570" cy="1258645"/>
          </a:xfrm>
        </p:spPr>
        <p:txBody>
          <a:bodyPr>
            <a:normAutofit/>
          </a:bodyPr>
          <a:lstStyle/>
          <a:p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Quelques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Questions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Fondamentales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pour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l’Elaboration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du SCD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13016" y="1218548"/>
            <a:ext cx="8897419" cy="5472708"/>
          </a:xfrm>
        </p:spPr>
        <p:txBody>
          <a:bodyPr/>
          <a:lstStyle/>
          <a:p>
            <a:endParaRPr lang="fr-FR" sz="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Quels sont les principaux défis liés à la répartition de la richesse nationale, le développement local, et la diversification de l’économie ?</a:t>
            </a:r>
          </a:p>
          <a:p>
            <a:r>
              <a:rPr lang="fr-FR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Sur quels leviers jouer économiquement, socialement et sur le plan environnemental pour réaliser une croissance inclusive et durable ?</a:t>
            </a:r>
          </a:p>
          <a:p>
            <a:r>
              <a:rPr lang="fr-FR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Quel cadre institutionnel mettre en place pour renforcer la bonne gouvernance?</a:t>
            </a:r>
          </a:p>
          <a:p>
            <a:r>
              <a:rPr lang="fr-FR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Sur quels leviers agir pour réduire les tensions liées aux questions politiques, institutionnelles et sécuritaires, afin de créer un environnement favorable au développement socio-économique ?</a:t>
            </a:r>
          </a:p>
          <a:p>
            <a:r>
              <a:rPr lang="fr-FR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Quelles sont les leçons que l’on peut tirer des différentes politiques de développement mises en œuvre en CI depuis l’indépendance </a:t>
            </a:r>
            <a:r>
              <a:rPr lang="fr-FR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fr-FR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Dans le cadre de la nouvelle stratégie avec le GBM</a:t>
            </a:r>
            <a:r>
              <a:rPr lang="fr-FR" sz="23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r-FR" sz="23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quels </a:t>
            </a:r>
            <a:r>
              <a:rPr lang="fr-FR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seraient les axes d’intervention prioritaires pour réduire l’extrême pauvreté et promouvoir une croissance durable et inclusive ?</a:t>
            </a:r>
            <a:endParaRPr lang="fr-FR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E77624-5E34-4307-A54C-4C6F7735F59F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088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r-FR" dirty="0" smtClean="0"/>
              <a:t>FIN</a:t>
            </a:r>
            <a:endParaRPr lang="fr-FR" dirty="0"/>
          </a:p>
        </p:txBody>
      </p:sp>
      <p:sp>
        <p:nvSpPr>
          <p:cNvPr id="45059" name="Subtitle 4"/>
          <p:cNvSpPr>
            <a:spLocks noGrp="1"/>
          </p:cNvSpPr>
          <p:nvPr>
            <p:ph type="subTitle" idx="1"/>
          </p:nvPr>
        </p:nvSpPr>
        <p:spPr>
          <a:xfrm>
            <a:off x="685800" y="3611563"/>
            <a:ext cx="7772400" cy="1200150"/>
          </a:xfrm>
        </p:spPr>
        <p:txBody>
          <a:bodyPr/>
          <a:lstStyle/>
          <a:p>
            <a:pPr marR="0"/>
            <a:endParaRPr lang="en-US" dirty="0" smtClean="0"/>
          </a:p>
          <a:p>
            <a:pPr marR="0" algn="ctr"/>
            <a:r>
              <a:rPr lang="en-US" dirty="0" smtClean="0">
                <a:solidFill>
                  <a:schemeClr val="tx1"/>
                </a:solidFill>
              </a:rPr>
              <a:t>Merci pour </a:t>
            </a:r>
            <a:r>
              <a:rPr lang="en-US" dirty="0" err="1" smtClean="0">
                <a:solidFill>
                  <a:schemeClr val="tx1"/>
                </a:solidFill>
              </a:rPr>
              <a:t>votre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aimable</a:t>
            </a:r>
            <a:r>
              <a:rPr lang="en-US" dirty="0" smtClean="0">
                <a:solidFill>
                  <a:schemeClr val="tx1"/>
                </a:solidFill>
              </a:rPr>
              <a:t> attention!</a:t>
            </a:r>
          </a:p>
        </p:txBody>
      </p:sp>
      <p:sp>
        <p:nvSpPr>
          <p:cNvPr id="45060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8212138" y="6451600"/>
            <a:ext cx="931862" cy="4064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768" y="393700"/>
            <a:ext cx="2998062" cy="2011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4386" y="423545"/>
            <a:ext cx="273163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CONTEXTE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81138"/>
            <a:ext cx="8382000" cy="4919662"/>
          </a:xfrm>
        </p:spPr>
        <p:txBody>
          <a:bodyPr/>
          <a:lstStyle/>
          <a:p>
            <a:r>
              <a:rPr lang="fr-F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Stratégie </a:t>
            </a:r>
            <a:r>
              <a:rPr lang="fr-F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fr-F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Partenariat Pays (CPS 2010-2013) qui liait le GBM à la CI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arrivée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à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terme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en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Juin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2014</a:t>
            </a:r>
          </a:p>
          <a:p>
            <a:endParaRPr lang="en-US" sz="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Dans le cadre du CPS : Le GBM a soutenu les efforts du gouvernement pour la réduction de la pauvreté (appui à la mise en œuvre du PND), à travers des instruments divers:</a:t>
            </a:r>
            <a:r>
              <a:rPr lang="fr-FR" sz="24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fr-F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r>
              <a:rPr lang="fr-FR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Assistance Technique et Formation</a:t>
            </a:r>
          </a:p>
          <a:p>
            <a:pPr lvl="2"/>
            <a:r>
              <a:rPr lang="fr-FR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Etudes Analytiques</a:t>
            </a:r>
          </a:p>
          <a:p>
            <a:pPr lvl="2"/>
            <a:r>
              <a:rPr lang="fr-FR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Appuis budgétaires</a:t>
            </a:r>
          </a:p>
          <a:p>
            <a:pPr lvl="2"/>
            <a:r>
              <a:rPr lang="fr-FR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Projets d’investissements publics, privés, et partenariats public-privés</a:t>
            </a:r>
          </a:p>
          <a:p>
            <a:pPr marL="630238" lvl="2" indent="0">
              <a:buNone/>
            </a:pPr>
            <a:r>
              <a:rPr lang="fr-FR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 total, un montant de 1,536 </a:t>
            </a:r>
            <a:r>
              <a:rPr lang="fr-FR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milliard </a:t>
            </a:r>
            <a:r>
              <a:rPr lang="fr-FR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engagé par le Groupe de la Banque mondiale</a:t>
            </a:r>
            <a:endParaRPr lang="fr-FR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E77624-5E34-4307-A54C-4C6F7735F59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568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86342"/>
          </a:xfrm>
        </p:spPr>
        <p:txBody>
          <a:bodyPr>
            <a:normAutofit fontScale="90000"/>
          </a:bodyPr>
          <a:lstStyle/>
          <a:p>
            <a:r>
              <a:rPr lang="fr-F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PREPARATION D’UN NOUVEAU CADRE DE PARTENARIAT AVEC LA COTE D’IVOIRE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36652" y="1203736"/>
            <a:ext cx="8382000" cy="5310080"/>
          </a:xfrm>
        </p:spPr>
        <p:txBody>
          <a:bodyPr/>
          <a:lstStyle/>
          <a:p>
            <a:pPr marL="109537" indent="0">
              <a:buNone/>
            </a:pPr>
            <a:r>
              <a:rPr lang="fr-FR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CONTEXTE</a:t>
            </a:r>
          </a:p>
          <a:p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préparation du nouveau Cadre de Partenariat avec la Côte d’Ivoire intervient dans un contexte de grandes réformes au sein du Groupe de la Banque mondiale :</a:t>
            </a:r>
          </a:p>
          <a:p>
            <a:r>
              <a:rPr lang="fr-FR" sz="2400" u="sng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But ultime des réformes </a:t>
            </a:r>
            <a:r>
              <a:rPr lang="fr-FR" sz="2400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Mieux organiser le GBM pour réaliser deux objectifs fondamentaux : </a:t>
            </a:r>
            <a:br>
              <a:rPr lang="fr-FR" sz="2400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fr-FR" sz="800" dirty="0" smtClean="0">
              <a:solidFill>
                <a:srgbClr val="00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30238" lvl="2" indent="0">
              <a:buNone/>
            </a:pPr>
            <a:r>
              <a:rPr lang="fr-FR" sz="2400" b="1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(i) Mettre fin à l’extrême pauvreté :</a:t>
            </a:r>
          </a:p>
          <a:p>
            <a:pPr lvl="3"/>
            <a:r>
              <a:rPr lang="fr-FR" sz="2200" i="1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Réduire à 3% la proportion des personnes vivant avec moins de 1,25 $ par jour à l’horizon 2030</a:t>
            </a:r>
            <a:r>
              <a:rPr lang="fr-FR" sz="2200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fr-FR" sz="2200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fr-FR" sz="600" dirty="0" smtClean="0">
              <a:solidFill>
                <a:srgbClr val="00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30238" lvl="2" indent="0">
              <a:buNone/>
            </a:pPr>
            <a:r>
              <a:rPr lang="fr-FR" sz="2400" b="1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(ii) Promouvoir une prospérité mieux partagée</a:t>
            </a:r>
          </a:p>
          <a:p>
            <a:pPr lvl="4"/>
            <a:r>
              <a:rPr lang="fr-FR" sz="2200" i="1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Favoriser dans chaque pays la croissance du revenu des 40% les plus pauvres</a:t>
            </a:r>
            <a:endParaRPr lang="en-US" sz="2200" i="1" dirty="0">
              <a:solidFill>
                <a:srgbClr val="00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E77624-5E34-4307-A54C-4C6F7735F59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913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07819" y="0"/>
            <a:ext cx="8659090" cy="811658"/>
          </a:xfrm>
        </p:spPr>
        <p:txBody>
          <a:bodyPr>
            <a:normAutofit/>
          </a:bodyPr>
          <a:lstStyle/>
          <a:p>
            <a:r>
              <a:rPr lang="fr-F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NOUVEAU MODELE D’ENGAGEMENT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07818" y="770561"/>
            <a:ext cx="8936182" cy="5743255"/>
          </a:xfrm>
        </p:spPr>
        <p:txBody>
          <a:bodyPr/>
          <a:lstStyle/>
          <a:p>
            <a:r>
              <a:rPr lang="fr-FR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Une nouvelle approche stratégique centrée sur un </a:t>
            </a:r>
            <a:r>
              <a:rPr lang="fr-FR" sz="24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CADRE DE PARTENARIAT PAYS - CPF</a:t>
            </a:r>
            <a:r>
              <a:rPr lang="fr-FR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(en anglais « Country </a:t>
            </a:r>
            <a:r>
              <a:rPr lang="fr-FR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Partnership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Framework » --</a:t>
            </a:r>
            <a:r>
              <a:rPr lang="fr-FR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qui remplace le processus du CPS que nous avions précédemment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Côte d’Ivoire est l’un des 24 pays pilotes pour le nouveau modèle (BIRD/IDA, SFI, MIGA)</a:t>
            </a:r>
          </a:p>
          <a:p>
            <a:endParaRPr lang="fr-FR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 CPF sera désormais le document de stratégie du Groupe de la Banque mondiale pour les pays</a:t>
            </a:r>
          </a:p>
          <a:p>
            <a:endParaRPr lang="fr-FR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 préparation implique deux phases distinctes :</a:t>
            </a:r>
          </a:p>
          <a:p>
            <a:pPr lvl="1"/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Une première phase d’analyse rigoureuse des contraintes de développement du pays : « Diagnostic Systématique Pays » (SCD) ; et </a:t>
            </a:r>
          </a:p>
          <a:p>
            <a:pPr lvl="1"/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Une deuxième phase, qui consiste en l’élaboration même de la stratégie (CPF), sur la base des éléments du SCD et en tenant compte des avantages comparatifs du GBM</a:t>
            </a:r>
          </a:p>
          <a:p>
            <a:pPr lvl="1"/>
            <a:endParaRPr lang="fr-FR" sz="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537" indent="0" algn="ctr">
              <a:buNone/>
            </a:pPr>
            <a:r>
              <a:rPr lang="fr-FR" sz="2000" b="1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LES DEUX PHASES NECESSITENT DES CONSULTATIONS INTENSES AVEC LES PRINCIPAUX ACTEURS DE DEVELOPPEMENT</a:t>
            </a:r>
          </a:p>
          <a:p>
            <a:pPr lvl="1"/>
            <a:endParaRPr lang="fr-F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E77624-5E34-4307-A54C-4C6F7735F59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182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09609"/>
            <a:ext cx="8229600" cy="5393933"/>
          </a:xfrm>
        </p:spPr>
        <p:txBody>
          <a:bodyPr/>
          <a:lstStyle/>
          <a:p>
            <a:r>
              <a:rPr lang="fr-FR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 document de référence qui identifie les </a:t>
            </a:r>
            <a:r>
              <a:rPr lang="fr-FR" sz="2400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principaux défis et opportunités</a:t>
            </a:r>
            <a:r>
              <a:rPr lang="fr-FR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pour réaliser le double objectif de réduction de l’extrême pauvreté et de promotion d’une prospérité mieux partagée</a:t>
            </a:r>
          </a:p>
          <a:p>
            <a:endParaRPr lang="fr-FR" sz="8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96925" lvl="1">
              <a:buFont typeface="Wingdings" panose="05000000000000000000" pitchFamily="2" charset="2"/>
              <a:buChar char="§"/>
            </a:pPr>
            <a:r>
              <a:rPr lang="fr-F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Vise à stimuler un dialogue </a:t>
            </a:r>
            <a:r>
              <a:rPr lang="fr-F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ouvert, fondé sur les expériences du passé mais tourné </a:t>
            </a:r>
            <a:r>
              <a:rPr lang="fr-F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vers </a:t>
            </a:r>
            <a:r>
              <a:rPr lang="fr-F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l’avenir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à 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travers (i) </a:t>
            </a:r>
            <a:r>
              <a:rPr lang="fr-FR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 consultations 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avec l’ensemble des parties prenantes au développement du pays : gouvernement ; parlementaires ; partenaires au développement ; secteur privé ; société civile ; 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 (ii) des analyses rigoureuses sur le processus de développement du pays</a:t>
            </a:r>
          </a:p>
          <a:p>
            <a:pPr marL="568325" lvl="1" indent="0">
              <a:buNone/>
            </a:pPr>
            <a:endParaRPr lang="fr-FR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96925" lvl="1">
              <a:buFont typeface="Wingdings" panose="05000000000000000000" pitchFamily="2" charset="2"/>
              <a:buChar char="§"/>
            </a:pPr>
            <a:r>
              <a:rPr lang="fr-F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S’appuie </a:t>
            </a:r>
            <a:r>
              <a:rPr lang="fr-F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sur </a:t>
            </a:r>
            <a:r>
              <a:rPr lang="fr-F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 études et informations </a:t>
            </a:r>
            <a:r>
              <a:rPr lang="fr-F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disponibles 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(y compris DSRP, etc..) - Fera 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appel à de nouvelles 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études si nécessaire</a:t>
            </a:r>
          </a:p>
          <a:p>
            <a:pPr marL="568325" lvl="1" indent="0">
              <a:buNone/>
            </a:pPr>
            <a:endParaRPr lang="fr-FR" sz="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96925" lvl="1">
              <a:buFont typeface="Wingdings" panose="05000000000000000000" pitchFamily="2" charset="2"/>
              <a:buChar char="§"/>
            </a:pPr>
            <a:r>
              <a:rPr lang="fr-F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Tiendra compte des conclusions des consultations 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avec les parties prenantes au développement du pays</a:t>
            </a:r>
          </a:p>
          <a:p>
            <a:pPr marL="109537" indent="0">
              <a:buNone/>
            </a:pPr>
            <a:endParaRPr lang="fr-F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F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E77624-5E34-4307-A54C-4C6F7735F59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26031" y="274639"/>
            <a:ext cx="8722759" cy="783600"/>
          </a:xfrm>
        </p:spPr>
        <p:txBody>
          <a:bodyPr>
            <a:normAutofit/>
          </a:bodyPr>
          <a:lstStyle/>
          <a:p>
            <a:r>
              <a:rPr lang="fr-F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DIAGNOSTIC SYSTEMATIQUE PAYS – SCD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7556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137"/>
            <a:ext cx="8229600" cy="5155189"/>
          </a:xfrm>
        </p:spPr>
        <p:txBody>
          <a:bodyPr/>
          <a:lstStyle/>
          <a:p>
            <a:pPr marL="109537" indent="0">
              <a:buNone/>
            </a:pPr>
            <a:r>
              <a:rPr lang="fr-FR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 Décennies de Crises et des Défis</a:t>
            </a:r>
          </a:p>
          <a:p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 du  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 miracle économique ivoirien »  à partir des années </a:t>
            </a: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80 consécutive à la baisse des cours des matières premières</a:t>
            </a:r>
          </a:p>
          <a:p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Montée des inégalités dans la répartition des richesses nationales et problèmes de gouvernance  </a:t>
            </a:r>
          </a:p>
          <a:p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Instabilité politique depuis le coup d’Etat de 1999, culminant avec la crise post-électorale d’octobre 2010 </a:t>
            </a:r>
          </a:p>
          <a:p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Crispation politique autour des concepts de la «  Nationalité » ; de « l’identité » et «  la problématique du foncier »</a:t>
            </a:r>
          </a:p>
          <a:p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Echec du consensus politique et déroute des fondements de l’Etat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6031" y="274638"/>
            <a:ext cx="8702211" cy="11430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QUELQUES ELEMENTS D’ANALYSE PRELIMINAIRE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E77624-5E34-4307-A54C-4C6F7735F59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822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5829" y="120241"/>
            <a:ext cx="8229600" cy="496209"/>
          </a:xfrm>
        </p:spPr>
        <p:txBody>
          <a:bodyPr>
            <a:noAutofit/>
          </a:bodyPr>
          <a:lstStyle/>
          <a:p>
            <a:pPr algn="ctr"/>
            <a:r>
              <a:rPr lang="fr-FR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Impact </a:t>
            </a:r>
            <a:r>
              <a:rPr lang="fr-FR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 </a:t>
            </a:r>
            <a:r>
              <a:rPr lang="fr-FR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crises</a:t>
            </a:r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4660" y="719191"/>
            <a:ext cx="8866597" cy="6138809"/>
          </a:xfrm>
        </p:spPr>
        <p:txBody>
          <a:bodyPr>
            <a:normAutofit fontScale="47500" lnSpcReduction="20000"/>
          </a:bodyPr>
          <a:lstStyle/>
          <a:p>
            <a:r>
              <a:rPr lang="fr-FR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 taux de pauvreté et de vulnérabilité a considérablement augmenté au cours des deux dernières décennies – </a:t>
            </a:r>
          </a:p>
          <a:p>
            <a:pPr lvl="1"/>
            <a:r>
              <a:rPr lang="fr-FR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Une détérioration </a:t>
            </a:r>
            <a:r>
              <a:rPr lang="fr-FR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 niveau de vie </a:t>
            </a:r>
            <a:r>
              <a:rPr lang="fr-FR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principalement due à une </a:t>
            </a:r>
            <a:r>
              <a:rPr lang="fr-FR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série de chocs </a:t>
            </a:r>
            <a:r>
              <a:rPr lang="fr-FR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majeurs qui </a:t>
            </a:r>
            <a:r>
              <a:rPr lang="fr-FR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ont </a:t>
            </a:r>
            <a:r>
              <a:rPr lang="fr-FR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exercé des pressions importantes sur </a:t>
            </a:r>
            <a:r>
              <a:rPr lang="fr-FR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les institutions existantes </a:t>
            </a:r>
            <a:r>
              <a:rPr lang="fr-FR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(instit. de gouvernance </a:t>
            </a:r>
            <a:r>
              <a:rPr lang="fr-FR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économique et </a:t>
            </a:r>
            <a:r>
              <a:rPr lang="fr-FR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politique)</a:t>
            </a:r>
          </a:p>
          <a:p>
            <a:pPr marL="541338" lvl="1" indent="-285750">
              <a:buFont typeface="Wingdings" panose="05000000000000000000" pitchFamily="2" charset="2"/>
              <a:buChar char="Ø"/>
            </a:pPr>
            <a:endParaRPr lang="fr-FR" sz="1600" dirty="0"/>
          </a:p>
          <a:p>
            <a:pPr marL="541338" lvl="1" indent="-285750">
              <a:buFont typeface="Wingdings" panose="05000000000000000000" pitchFamily="2" charset="2"/>
              <a:buChar char="Ø"/>
            </a:pPr>
            <a:r>
              <a:rPr lang="fr-FR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Une absence d’investissements pendant une longue période </a:t>
            </a:r>
            <a:r>
              <a:rPr lang="fr-FR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fr-FR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approfondi la pauvreté, aggravé le chômage et le sous-emploi et détérioré le tissu social</a:t>
            </a:r>
          </a:p>
          <a:p>
            <a:pPr marL="541338" lvl="1" indent="-285750">
              <a:buFont typeface="Wingdings" panose="05000000000000000000" pitchFamily="2" charset="2"/>
              <a:buChar char="Ø"/>
            </a:pPr>
            <a:endParaRPr lang="fr-FR" sz="1600" dirty="0" smtClean="0"/>
          </a:p>
          <a:p>
            <a:pPr marL="541338" lvl="1" indent="-285750">
              <a:buFont typeface="Wingdings" panose="05000000000000000000" pitchFamily="2" charset="2"/>
              <a:buChar char="Ø"/>
            </a:pPr>
            <a:endParaRPr lang="fr-FR" sz="1600" dirty="0"/>
          </a:p>
          <a:p>
            <a:pPr marL="541338" lvl="1" indent="-285750">
              <a:buFont typeface="Wingdings" panose="05000000000000000000" pitchFamily="2" charset="2"/>
              <a:buChar char="Ø"/>
            </a:pPr>
            <a:endParaRPr lang="fr-FR" sz="1600" dirty="0" smtClean="0"/>
          </a:p>
          <a:p>
            <a:pPr marL="541338" lvl="1" indent="-285750">
              <a:buFont typeface="Wingdings" panose="05000000000000000000" pitchFamily="2" charset="2"/>
              <a:buChar char="Ø"/>
            </a:pPr>
            <a:endParaRPr lang="fr-FR" sz="1600" dirty="0"/>
          </a:p>
          <a:p>
            <a:pPr marL="541338" lvl="1" indent="-285750">
              <a:buFont typeface="Wingdings" panose="05000000000000000000" pitchFamily="2" charset="2"/>
              <a:buChar char="Ø"/>
            </a:pPr>
            <a:endParaRPr lang="fr-FR" sz="1600" dirty="0" smtClean="0"/>
          </a:p>
          <a:p>
            <a:pPr marL="255588" lvl="1" indent="0" algn="r">
              <a:buNone/>
            </a:pPr>
            <a:endParaRPr lang="fr-FR" sz="1600" dirty="0" smtClean="0"/>
          </a:p>
          <a:p>
            <a:pPr marL="255588" lvl="1" indent="0" algn="r">
              <a:buNone/>
            </a:pPr>
            <a:endParaRPr lang="fr-FR" sz="1600" dirty="0"/>
          </a:p>
          <a:p>
            <a:pPr marL="255588" lvl="1" indent="0" algn="r">
              <a:buNone/>
            </a:pPr>
            <a:endParaRPr lang="fr-FR" sz="1600" dirty="0" smtClean="0"/>
          </a:p>
          <a:p>
            <a:pPr marL="255588" lvl="1" indent="0" algn="r">
              <a:buNone/>
            </a:pPr>
            <a:endParaRPr lang="fr-FR" sz="1600" dirty="0"/>
          </a:p>
          <a:p>
            <a:pPr marL="255588" lvl="1" indent="0" algn="r">
              <a:buNone/>
            </a:pPr>
            <a:endParaRPr lang="fr-FR" sz="1600" dirty="0" smtClean="0"/>
          </a:p>
          <a:p>
            <a:pPr marL="255588" lvl="1" indent="0" algn="r">
              <a:buNone/>
            </a:pPr>
            <a:endParaRPr lang="fr-FR" sz="1600" dirty="0"/>
          </a:p>
          <a:p>
            <a:pPr marL="255588" lvl="1" indent="0" algn="r">
              <a:buNone/>
            </a:pPr>
            <a:endParaRPr lang="fr-FR" sz="1600" dirty="0" smtClean="0"/>
          </a:p>
          <a:p>
            <a:pPr marL="255588" lvl="1" indent="0" algn="r">
              <a:buNone/>
            </a:pPr>
            <a:endParaRPr lang="fr-FR" sz="1600" dirty="0" smtClean="0"/>
          </a:p>
          <a:p>
            <a:pPr marL="255588" lvl="1" indent="0" algn="r">
              <a:buNone/>
            </a:pPr>
            <a:endParaRPr lang="fr-FR" sz="1600" dirty="0" smtClean="0"/>
          </a:p>
          <a:p>
            <a:pPr marL="255588" lvl="1" indent="0" algn="r">
              <a:buNone/>
            </a:pPr>
            <a:endParaRPr lang="fr-FR" sz="1600" dirty="0" smtClean="0"/>
          </a:p>
          <a:p>
            <a:pPr marL="255588" lvl="1" indent="0" algn="r">
              <a:buNone/>
            </a:pPr>
            <a:endParaRPr lang="fr-FR" sz="1600" dirty="0"/>
          </a:p>
          <a:p>
            <a:pPr marL="255588" lvl="1" indent="0" algn="r">
              <a:buNone/>
            </a:pPr>
            <a:endParaRPr lang="fr-FR" sz="1100" dirty="0" smtClean="0"/>
          </a:p>
          <a:p>
            <a:pPr marL="255588" lvl="1" indent="0" algn="r">
              <a:buNone/>
            </a:pPr>
            <a:endParaRPr lang="fr-FR" sz="1100" dirty="0"/>
          </a:p>
          <a:p>
            <a:pPr marL="255588" lvl="1" indent="0" algn="r">
              <a:buNone/>
            </a:pPr>
            <a:endParaRPr lang="fr-FR" sz="1100" dirty="0" smtClean="0"/>
          </a:p>
          <a:p>
            <a:pPr marL="255588" lvl="1" indent="0" algn="r">
              <a:buNone/>
            </a:pPr>
            <a:endParaRPr lang="fr-FR" sz="300" dirty="0"/>
          </a:p>
          <a:p>
            <a:pPr marL="255588" lvl="1" indent="0" algn="r">
              <a:buNone/>
            </a:pPr>
            <a:endParaRPr lang="fr-FR" sz="1100" dirty="0" smtClean="0"/>
          </a:p>
          <a:p>
            <a:pPr marL="255588" lvl="1" indent="0" algn="r">
              <a:buNone/>
            </a:pPr>
            <a:endParaRPr lang="fr-FR" sz="1100" dirty="0"/>
          </a:p>
          <a:p>
            <a:pPr marL="255588" lvl="1" indent="0" algn="r">
              <a:buNone/>
            </a:pPr>
            <a:endParaRPr lang="fr-FR" sz="1100" dirty="0" smtClean="0"/>
          </a:p>
          <a:p>
            <a:pPr marL="255588" lvl="1" indent="0" algn="r">
              <a:buNone/>
            </a:pPr>
            <a:endParaRPr lang="fr-FR" sz="1100" dirty="0"/>
          </a:p>
          <a:p>
            <a:pPr marL="255588" lvl="1" indent="0" algn="r">
              <a:buNone/>
            </a:pPr>
            <a:endParaRPr lang="fr-FR" sz="1100" dirty="0" smtClean="0"/>
          </a:p>
          <a:p>
            <a:pPr marL="255588" lvl="1" indent="0" algn="r">
              <a:buNone/>
            </a:pPr>
            <a:endParaRPr lang="fr-FR" sz="1100" dirty="0"/>
          </a:p>
          <a:p>
            <a:pPr marL="255588" lvl="1" indent="0" algn="r">
              <a:buNone/>
            </a:pPr>
            <a:endParaRPr lang="fr-FR" sz="1900" dirty="0" smtClean="0"/>
          </a:p>
          <a:p>
            <a:pPr marL="255588" lvl="1" indent="0">
              <a:buNone/>
            </a:pPr>
            <a:r>
              <a:rPr lang="fr-FR" sz="1900" dirty="0"/>
              <a:t>	</a:t>
            </a:r>
            <a:r>
              <a:rPr lang="fr-FR" sz="1900" dirty="0" smtClean="0"/>
              <a:t>		</a:t>
            </a:r>
          </a:p>
          <a:p>
            <a:pPr marL="255588" lvl="1" indent="0">
              <a:buNone/>
            </a:pPr>
            <a:r>
              <a:rPr lang="fr-FR" sz="1900" dirty="0"/>
              <a:t>	</a:t>
            </a:r>
            <a:r>
              <a:rPr lang="fr-FR" sz="1900" dirty="0" smtClean="0"/>
              <a:t>		Source : Côte d’Ivoire – Chocs, inégalités et pauvreté : Une évaluation de la pauvreté, BM, 27 mai 2011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8527551" y="6408738"/>
            <a:ext cx="486274" cy="365125"/>
          </a:xfrm>
        </p:spPr>
        <p:txBody>
          <a:bodyPr/>
          <a:lstStyle/>
          <a:p>
            <a:endParaRPr lang="fr-FR" dirty="0"/>
          </a:p>
        </p:txBody>
      </p:sp>
      <p:pic>
        <p:nvPicPr>
          <p:cNvPr id="12" name="Picture 1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93904" y="3310647"/>
            <a:ext cx="4666179" cy="3110701"/>
          </a:xfrm>
          <a:prstGeom prst="rect">
            <a:avLst/>
          </a:prstGeom>
          <a:noFill/>
          <a:ln w="9525">
            <a:solidFill>
              <a:srgbClr val="4F81BD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52005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61671"/>
            <a:ext cx="8229600" cy="5044611"/>
          </a:xfrm>
        </p:spPr>
        <p:txBody>
          <a:bodyPr/>
          <a:lstStyle/>
          <a:p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la faveur de la sortie de crise post-électorale et du retour progressif de la paix, on observe un dynamisme économique nouveau (taux de croissance rapide dépassant 9%)</a:t>
            </a:r>
          </a:p>
          <a:p>
            <a:endParaRPr lang="fr-F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L’amélioration du climat des affaires, à travers des réformes importantes, a permis au secteur privé d’amorcer un renouveau</a:t>
            </a:r>
          </a:p>
          <a:p>
            <a:endParaRPr lang="fr-F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Cependant des défis énormes persistent, liés à la création d’emplois et au développement équilibré des régions</a:t>
            </a:r>
          </a:p>
          <a:p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F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F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fr-FR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537" indent="0" algn="r">
              <a:buNone/>
            </a:pPr>
            <a:r>
              <a:rPr lang="fr-FR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Source. FMI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82DFA-3E87-48CA-A51B-F685B81BC5C8}" type="slidenum">
              <a:rPr lang="fr-FR" smtClean="0"/>
              <a:t>8</a:t>
            </a:fld>
            <a:endParaRPr lang="fr-FR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77748" y="231476"/>
            <a:ext cx="8229600" cy="743712"/>
          </a:xfrm>
        </p:spPr>
        <p:txBody>
          <a:bodyPr>
            <a:normAutofit/>
          </a:bodyPr>
          <a:lstStyle/>
          <a:p>
            <a:pPr algn="ctr"/>
            <a:r>
              <a:rPr lang="fr-F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Reprise et Relance Economique</a:t>
            </a:r>
            <a:endParaRPr lang="en-US" sz="3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246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63029"/>
            <a:ext cx="8229600" cy="5743254"/>
          </a:xfrm>
        </p:spPr>
        <p:txBody>
          <a:bodyPr/>
          <a:lstStyle/>
          <a:p>
            <a:endParaRPr lang="fr-F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F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fr-FR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537" indent="0" algn="r">
              <a:buNone/>
            </a:pPr>
            <a:r>
              <a:rPr lang="fr-FR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Source. FMI</a:t>
            </a:r>
          </a:p>
        </p:txBody>
      </p:sp>
      <p:graphicFrame>
        <p:nvGraphicFramePr>
          <p:cNvPr id="7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81779451"/>
              </p:ext>
            </p:extLst>
          </p:nvPr>
        </p:nvGraphicFramePr>
        <p:xfrm>
          <a:off x="608746" y="1574641"/>
          <a:ext cx="4114800" cy="3124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029200" y="3136741"/>
            <a:ext cx="3048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PIB/habitant 1994-2012 (constant 2005 US$)</a:t>
            </a:r>
            <a:endParaRPr lang="en-US" sz="1100" b="1" dirty="0"/>
          </a:p>
        </p:txBody>
      </p:sp>
      <p:graphicFrame>
        <p:nvGraphicFramePr>
          <p:cNvPr id="13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97485892"/>
              </p:ext>
            </p:extLst>
          </p:nvPr>
        </p:nvGraphicFramePr>
        <p:xfrm>
          <a:off x="4859677" y="1967056"/>
          <a:ext cx="3962400" cy="28625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82DFA-3E87-48CA-A51B-F685B81BC5C8}" type="slidenum">
              <a:rPr lang="fr-FR" smtClean="0"/>
              <a:t>9</a:t>
            </a:fld>
            <a:endParaRPr lang="fr-FR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77748" y="231476"/>
            <a:ext cx="8229600" cy="743712"/>
          </a:xfrm>
        </p:spPr>
        <p:txBody>
          <a:bodyPr>
            <a:normAutofit/>
          </a:bodyPr>
          <a:lstStyle/>
          <a:p>
            <a:pPr algn="ctr"/>
            <a:r>
              <a:rPr lang="fr-F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Reprise et Relance Economique</a:t>
            </a:r>
            <a:endParaRPr lang="en-US" sz="3000" dirty="0">
              <a:latin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79550" y="1604179"/>
            <a:ext cx="3048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PIB/habitant 1994-2012 (constant 2005 US$)</a:t>
            </a:r>
            <a:endParaRPr lang="en-US" sz="1100" b="1" dirty="0"/>
          </a:p>
        </p:txBody>
      </p:sp>
    </p:spTree>
    <p:extLst>
      <p:ext uri="{BB962C8B-B14F-4D97-AF65-F5344CB8AC3E}">
        <p14:creationId xmlns:p14="http://schemas.microsoft.com/office/powerpoint/2010/main" val="3741857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1SprFXhookel6EqG.l6msg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0bwJ.aYw0Ce_k2Qnw8M2g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oPaKBTosEGvvomaqSs8sg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0bwJ.aYw0Ce_k2Qnw8M2g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0bwJ.aYw0Ce_k2Qnw8M2g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0bwJ.aYw0Ce_k2Qnw8M2g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0bwJ.aYw0Ce_k2Qnw8M2g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1SprFXhookel6EqG.l6msg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1SprFXhookel6EqG.l6msg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1SprFXhookel6EqG.l6msg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0bwJ.aYw0Ce_k2Qnw8M2g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5SQUfXYHUis4LzoLa2jsw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oPaKBTosEGvvomaqSs8sg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0bwJ.aYw0Ce_k2Qnw8M2g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5SQUfXYHUis4LzoLa2jsw"/>
</p:tagLst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5.xml><?xml version="1.0" encoding="utf-8"?>
<a:themeOverride xmlns:a="http://schemas.openxmlformats.org/drawingml/2006/main">
  <a:clrScheme name="NewsPrint">
    <a:dk1>
      <a:sysClr val="windowText" lastClr="000000"/>
    </a:dk1>
    <a:lt1>
      <a:sysClr val="window" lastClr="FFFFFF"/>
    </a:lt1>
    <a:dk2>
      <a:srgbClr val="303030"/>
    </a:dk2>
    <a:lt2>
      <a:srgbClr val="DEDEE0"/>
    </a:lt2>
    <a:accent1>
      <a:srgbClr val="AD0101"/>
    </a:accent1>
    <a:accent2>
      <a:srgbClr val="726056"/>
    </a:accent2>
    <a:accent3>
      <a:srgbClr val="AC956E"/>
    </a:accent3>
    <a:accent4>
      <a:srgbClr val="808DA9"/>
    </a:accent4>
    <a:accent5>
      <a:srgbClr val="424E5B"/>
    </a:accent5>
    <a:accent6>
      <a:srgbClr val="730E00"/>
    </a:accent6>
    <a:hlink>
      <a:srgbClr val="D26900"/>
    </a:hlink>
    <a:folHlink>
      <a:srgbClr val="D89243"/>
    </a:folHlink>
  </a:clrScheme>
  <a:fontScheme name="Grid">
    <a:majorFont>
      <a:latin typeface="Franklin Gothic Medium"/>
      <a:ea typeface=""/>
      <a:cs typeface=""/>
      <a:font script="Jpan" typeface="HG創英角ｺﾞｼｯｸUB"/>
      <a:font script="Hang" typeface="HY견고딕"/>
      <a:font script="Hans" typeface="微软雅黑"/>
      <a:font script="Hant" typeface="微軟正黑體"/>
      <a:font script="Arab" typeface="Arial Bold"/>
      <a:font script="Hebr" typeface="Arial Bold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 Bold"/>
      <a:font script="Uigh" typeface="Microsoft Uighur"/>
      <a:font script="Geor" typeface="Sylfaen"/>
    </a:majorFont>
    <a:minorFont>
      <a:latin typeface="Franklin Gothic Medium"/>
      <a:ea typeface=""/>
      <a:cs typeface=""/>
      <a:font script="Jpan" typeface="HG創英角ｺﾞｼｯｸUB"/>
      <a:font script="Hang" typeface="HY견고딕"/>
      <a:font script="Hans" typeface="微软雅黑"/>
      <a:font script="Hant" typeface="微軟正黑體"/>
      <a:font script="Arab" typeface="Arial Bold"/>
      <a:font script="Hebr" typeface="Arial Bold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 Bold"/>
      <a:font script="Uigh" typeface="Microsoft Uighur"/>
      <a:font script="Geor" typeface="Sylfaen"/>
    </a:minorFont>
  </a:fontScheme>
  <a:fmtScheme name="Grid">
    <a:fillStyleLst>
      <a:solidFill>
        <a:schemeClr val="phClr"/>
      </a:solidFill>
      <a:solidFill>
        <a:schemeClr val="phClr">
          <a:tint val="50000"/>
        </a:schemeClr>
      </a:solidFill>
      <a:gradFill rotWithShape="1">
        <a:gsLst>
          <a:gs pos="0">
            <a:schemeClr val="phClr"/>
          </a:gs>
          <a:gs pos="90000">
            <a:schemeClr val="phClr">
              <a:shade val="100000"/>
            </a:schemeClr>
          </a:gs>
          <a:gs pos="100000">
            <a:schemeClr val="phClr">
              <a:shade val="85000"/>
            </a:schemeClr>
          </a:gs>
        </a:gsLst>
        <a:path path="circle">
          <a:fillToRect l="100000" t="100000" r="100000" b="100000"/>
        </a:path>
      </a:gradFill>
    </a:fillStyleLst>
    <a:lnStyleLst>
      <a:ln w="10000" cap="flat" cmpd="sng" algn="ctr">
        <a:solidFill>
          <a:schemeClr val="phClr"/>
        </a:solidFill>
        <a:prstDash val="solid"/>
      </a:ln>
      <a:ln w="19050" cap="flat" cmpd="sng" algn="ctr">
        <a:solidFill>
          <a:schemeClr val="phClr"/>
        </a:solidFill>
        <a:prstDash val="solid"/>
      </a:ln>
      <a:ln w="47625" cap="flat" cmpd="dbl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>
          <a:outerShdw blurRad="31750" dist="25400" dir="5400000" rotWithShape="0">
            <a:srgbClr val="000000">
              <a:alpha val="50000"/>
            </a:srgbClr>
          </a:outerShdw>
        </a:effectLst>
      </a:effectStyle>
      <a:effectStyle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rightRoom" dir="t"/>
        </a:scene3d>
        <a:sp3d extrusionH="12700" contourW="25400" prstMaterial="flat">
          <a:bevelT w="63500" h="152400" prst="angle"/>
          <a:contourClr>
            <a:schemeClr val="phClr">
              <a:shade val="30000"/>
            </a:schemeClr>
          </a:contourClr>
        </a:sp3d>
      </a:effectStyle>
    </a:effectStyleLst>
    <a:bgFillStyleLst>
      <a:solidFill>
        <a:schemeClr val="phClr"/>
      </a:solidFill>
      <a:solidFill>
        <a:schemeClr val="phClr">
          <a:tint val="90000"/>
          <a:shade val="93000"/>
          <a:satMod val="150000"/>
        </a:schemeClr>
      </a:solidFill>
      <a:blipFill rotWithShape="1">
        <a:blip xmlns:r="http://schemas.openxmlformats.org/officeDocument/2006/relationships" r:embed="rId1">
          <a:duotone>
            <a:schemeClr val="phClr">
              <a:tint val="95000"/>
            </a:schemeClr>
            <a:schemeClr val="phClr">
              <a:shade val="93000"/>
              <a:satMod val="110000"/>
            </a:schemeClr>
          </a:duotone>
        </a:blip>
        <a:tile tx="0" ty="0" sx="100000" sy="100000" flip="none" algn="tl"/>
      </a:blip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9210</TotalTime>
  <Words>1279</Words>
  <Application>Microsoft Office PowerPoint</Application>
  <PresentationFormat>On-screen Show (4:3)</PresentationFormat>
  <Paragraphs>201</Paragraphs>
  <Slides>16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Custom Design</vt:lpstr>
      <vt:lpstr>Concourse</vt:lpstr>
      <vt:lpstr>ELABORATION D’UNE NOUVELLE STRATEGIE  POUR LA COTE D’IVOIRE  PHASE 1 – DIAGNOSTIC SYSTEMATIQUE PAYS    </vt:lpstr>
      <vt:lpstr>CONTEXTE</vt:lpstr>
      <vt:lpstr>PREPARATION D’UN NOUVEAU CADRE DE PARTENARIAT AVEC LA COTE D’IVOIRE</vt:lpstr>
      <vt:lpstr>NOUVEAU MODELE D’ENGAGEMENT</vt:lpstr>
      <vt:lpstr>DIAGNOSTIC SYSTEMATIQUE PAYS – SCD </vt:lpstr>
      <vt:lpstr>QUELQUES ELEMENTS D’ANALYSE PRELIMINAIRE</vt:lpstr>
      <vt:lpstr>Impact des crises</vt:lpstr>
      <vt:lpstr>Reprise et Relance Economique</vt:lpstr>
      <vt:lpstr>Reprise et Relance Economique</vt:lpstr>
      <vt:lpstr>PowerPoint Presentation</vt:lpstr>
      <vt:lpstr>De Grandes Opportunités : Une Solide Assise en Ressources</vt:lpstr>
      <vt:lpstr>De Grandes Opportunités : Une Solide Assise en Ressources</vt:lpstr>
      <vt:lpstr>Un HUB REGIONAL et de Grandes Ambitions de Développement</vt:lpstr>
      <vt:lpstr>De Grandes Opportunités : Un Réseau d’Infrastructures Relativement Bien Développé</vt:lpstr>
      <vt:lpstr>Quelques Questions Fondamentales pour l’Elaboration du SCD</vt:lpstr>
      <vt:lpstr>FIN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Taleb Ould Sid'ahmed</dc:creator>
  <cp:lastModifiedBy>Sylvie Nenonene</cp:lastModifiedBy>
  <cp:revision>434</cp:revision>
  <cp:lastPrinted>2014-09-09T18:02:22Z</cp:lastPrinted>
  <dcterms:created xsi:type="dcterms:W3CDTF">2009-04-22T19:24:48Z</dcterms:created>
  <dcterms:modified xsi:type="dcterms:W3CDTF">2014-09-10T14:49:44Z</dcterms:modified>
</cp:coreProperties>
</file>