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Default Extension="sldx" ContentType="application/vnd.openxmlformats-officedocument.presentationml.slide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drawings/drawing1.xml" ContentType="application/vnd.openxmlformats-officedocument.drawingml.chartshapes+xml"/>
  <Override PartName="/ppt/charts/chart9.xml" ContentType="application/vnd.openxmlformats-officedocument.drawingml.chart+xml"/>
  <Override PartName="/ppt/notesSlides/notesSlide6.xml" ContentType="application/vnd.openxmlformats-officedocument.presentationml.notesSlide+xml"/>
  <Override PartName="/ppt/charts/chart10.xml" ContentType="application/vnd.openxmlformats-officedocument.drawingml.chart+xml"/>
  <Override PartName="/ppt/drawings/drawing2.xml" ContentType="application/vnd.openxmlformats-officedocument.drawingml.chartshapes+xml"/>
  <Override PartName="/ppt/charts/chart11.xml" ContentType="application/vnd.openxmlformats-officedocument.drawingml.chart+xml"/>
  <Override PartName="/ppt/theme/themeOverride1.xml" ContentType="application/vnd.openxmlformats-officedocument.themeOverride+xml"/>
  <Override PartName="/ppt/drawings/drawing3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notesSlides/notesSlide10.xml" ContentType="application/vnd.openxmlformats-officedocument.presentationml.notesSlide+xml"/>
  <Override PartName="/ppt/charts/chart18.xml" ContentType="application/vnd.openxmlformats-officedocument.drawingml.chart+xml"/>
  <Override PartName="/ppt/notesSlides/notesSlide11.xml" ContentType="application/vnd.openxmlformats-officedocument.presentationml.notesSlide+xml"/>
  <Override PartName="/ppt/charts/chart19.xml" ContentType="application/vnd.openxmlformats-officedocument.drawingml.chart+xml"/>
  <Override PartName="/ppt/notesSlides/notesSlide12.xml" ContentType="application/vnd.openxmlformats-officedocument.presentationml.notesSlide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2.xml" ContentType="application/vnd.ms-office.chartstyle+xml"/>
  <Override PartName="/ppt/charts/colors2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  <Override PartName="/ppt/charts/style5.xml" ContentType="application/vnd.ms-office.chartstyle+xml"/>
  <Override PartName="/ppt/charts/colors5.xml" ContentType="application/vnd.ms-office.chartcolorstyle+xml"/>
  <Override PartName="/ppt/charts/style6.xml" ContentType="application/vnd.ms-office.chartstyle+xml"/>
  <Override PartName="/ppt/charts/colors6.xml" ContentType="application/vnd.ms-office.chartcolorstyle+xml"/>
  <Override PartName="/ppt/charts/style7.xml" ContentType="application/vnd.ms-office.chartstyle+xml"/>
  <Override PartName="/ppt/charts/colors7.xml" ContentType="application/vnd.ms-office.chartcolorstyle+xml"/>
  <Override PartName="/ppt/charts/colors8.xml" ContentType="application/vnd.ms-office.chartcolorstyle+xml"/>
  <Override PartName="/ppt/charts/style8.xml" ContentType="application/vnd.ms-office.chartstyle+xml"/>
  <Override PartName="/ppt/charts/style9.xml" ContentType="application/vnd.ms-office.chartstyle+xml"/>
  <Override PartName="/ppt/charts/colors9.xml" ContentType="application/vnd.ms-office.chartcolorstyle+xml"/>
  <Override PartName="/ppt/charts/colors10.xml" ContentType="application/vnd.ms-office.chartcolorstyle+xml"/>
  <Override PartName="/ppt/charts/style10.xml" ContentType="application/vnd.ms-office.chartstyle+xml"/>
  <Override PartName="/ppt/charts/style12.xml" ContentType="application/vnd.ms-office.chartstyle+xml"/>
  <Override PartName="/ppt/charts/colors12.xml" ContentType="application/vnd.ms-office.chartcolorstyle+xml"/>
  <Override PartName="/ppt/charts/style13.xml" ContentType="application/vnd.ms-office.chartstyle+xml"/>
  <Override PartName="/ppt/charts/colors13.xml" ContentType="application/vnd.ms-office.chartcolorstyle+xml"/>
  <Override PartName="/ppt/charts/style14.xml" ContentType="application/vnd.ms-office.chartstyle+xml"/>
  <Override PartName="/ppt/charts/colors14.xml" ContentType="application/vnd.ms-office.chartcolorstyle+xml"/>
  <Override PartName="/ppt/charts/style15.xml" ContentType="application/vnd.ms-office.chartstyle+xml"/>
  <Override PartName="/ppt/charts/colors15.xml" ContentType="application/vnd.ms-office.chartcolorstyle+xml"/>
  <Override PartName="/ppt/charts/style16.xml" ContentType="application/vnd.ms-office.chartstyle+xml"/>
  <Override PartName="/ppt/charts/colors16.xml" ContentType="application/vnd.ms-office.chartcolorstyle+xml"/>
  <Override PartName="/ppt/charts/style17.xml" ContentType="application/vnd.ms-office.chartstyle+xml"/>
  <Override PartName="/ppt/charts/colors17.xml" ContentType="application/vnd.ms-office.chartcolorstyle+xml"/>
  <Override PartName="/ppt/charts/style18.xml" ContentType="application/vnd.ms-office.chartstyle+xml"/>
  <Override PartName="/ppt/charts/colors18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  <p:sldMasterId id="2147483722" r:id="rId2"/>
    <p:sldMasterId id="2147483733" r:id="rId3"/>
    <p:sldMasterId id="2147483773" r:id="rId4"/>
  </p:sldMasterIdLst>
  <p:notesMasterIdLst>
    <p:notesMasterId r:id="rId30"/>
  </p:notesMasterIdLst>
  <p:sldIdLst>
    <p:sldId id="268" r:id="rId5"/>
    <p:sldId id="318" r:id="rId6"/>
    <p:sldId id="343" r:id="rId7"/>
    <p:sldId id="332" r:id="rId8"/>
    <p:sldId id="279" r:id="rId9"/>
    <p:sldId id="280" r:id="rId10"/>
    <p:sldId id="290" r:id="rId11"/>
    <p:sldId id="295" r:id="rId12"/>
    <p:sldId id="314" r:id="rId13"/>
    <p:sldId id="281" r:id="rId14"/>
    <p:sldId id="282" r:id="rId15"/>
    <p:sldId id="283" r:id="rId16"/>
    <p:sldId id="289" r:id="rId17"/>
    <p:sldId id="331" r:id="rId18"/>
    <p:sldId id="362" r:id="rId19"/>
    <p:sldId id="350" r:id="rId20"/>
    <p:sldId id="357" r:id="rId21"/>
    <p:sldId id="356" r:id="rId22"/>
    <p:sldId id="366" r:id="rId23"/>
    <p:sldId id="363" r:id="rId24"/>
    <p:sldId id="364" r:id="rId25"/>
    <p:sldId id="365" r:id="rId26"/>
    <p:sldId id="367" r:id="rId27"/>
    <p:sldId id="368" r:id="rId28"/>
    <p:sldId id="340" r:id="rId29"/>
  </p:sldIdLst>
  <p:sldSz cx="12192000" cy="6858000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co Mantovanelli" initials="MM" lastIdx="22" clrIdx="0">
    <p:extLst>
      <p:ext uri="{19B8F6BF-5375-455C-9EA6-DF929625EA0E}">
        <p15:presenceInfo xmlns="" xmlns:p15="http://schemas.microsoft.com/office/powerpoint/2012/main" userId="S-1-5-21-88094858-919529-1617787245-3837" providerId="AD"/>
      </p:ext>
    </p:extLst>
  </p:cmAuthor>
  <p:cmAuthor id="2" name="Agim Demukaj" initials="AD" lastIdx="2" clrIdx="1">
    <p:extLst>
      <p:ext uri="{19B8F6BF-5375-455C-9EA6-DF929625EA0E}">
        <p15:presenceInfo xmlns="" xmlns:p15="http://schemas.microsoft.com/office/powerpoint/2012/main" userId="S-1-5-21-88094858-919529-1617787245-362933" providerId="AD"/>
      </p:ext>
    </p:extLst>
  </p:cmAuthor>
  <p:cmAuthor id="3" name="Lindita Lepaja" initials="LL" lastIdx="12" clrIdx="2">
    <p:extLst>
      <p:ext uri="{19B8F6BF-5375-455C-9EA6-DF929625EA0E}">
        <p15:presenceInfo xmlns="" xmlns:p15="http://schemas.microsoft.com/office/powerpoint/2012/main" userId="S-1-5-21-88094858-919529-1617787245-38539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345"/>
    <a:srgbClr val="C9C4D0"/>
    <a:srgbClr val="0066FF"/>
    <a:srgbClr val="006600"/>
    <a:srgbClr val="00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758" autoAdjust="0"/>
    <p:restoredTop sz="94434" autoAdjust="0"/>
  </p:normalViewPr>
  <p:slideViewPr>
    <p:cSldViewPr snapToGrid="0">
      <p:cViewPr>
        <p:scale>
          <a:sx n="70" d="100"/>
          <a:sy n="70" d="100"/>
        </p:scale>
        <p:origin x="-754" y="-37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1" d="100"/>
        <a:sy n="121" d="100"/>
      </p:scale>
      <p:origin x="0" y="-403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ColorStyle" Target="colors10.xml"/><Relationship Id="rId2" Type="http://schemas.openxmlformats.org/officeDocument/2006/relationships/chartUserShapes" Target="../drawings/drawing2.xml"/><Relationship Id="rId1" Type="http://schemas.openxmlformats.org/officeDocument/2006/relationships/oleObject" Target="../embeddings/oleObject7.bin"/><Relationship Id="rId4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_rels/chart12.xml.rels><?xml version="1.0" encoding="UTF-8" standalone="yes"?>
<Relationships xmlns="http://schemas.openxmlformats.org/package/2006/relationships"><Relationship Id="rId3" Type="http://schemas.microsoft.com/office/2011/relationships/chartStyle" Target="style12.xml"/><Relationship Id="rId2" Type="http://schemas.microsoft.com/office/2011/relationships/chartColorStyle" Target="colors12.xml"/><Relationship Id="rId1" Type="http://schemas.openxmlformats.org/officeDocument/2006/relationships/oleObject" Target="file:///C:\Users\imironova\Desktop\KOSOVO%20Data%20for%20ppt.xlsx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microsoft.com/office/2011/relationships/chartStyle" Target="style13.xml"/><Relationship Id="rId2" Type="http://schemas.microsoft.com/office/2011/relationships/chartColorStyle" Target="colors13.xml"/><Relationship Id="rId1" Type="http://schemas.openxmlformats.org/officeDocument/2006/relationships/oleObject" Target="file:///C:\Users\imironova\Desktop\KOSOVO%20Data%20for%20ppt.xlsx" TargetMode="External"/></Relationships>
</file>

<file path=ppt/charts/_rels/chart14.xml.rels><?xml version="1.0" encoding="UTF-8" standalone="yes"?>
<Relationships xmlns="http://schemas.openxmlformats.org/package/2006/relationships"><Relationship Id="rId3" Type="http://schemas.microsoft.com/office/2011/relationships/chartStyle" Target="style14.xml"/><Relationship Id="rId2" Type="http://schemas.microsoft.com/office/2011/relationships/chartColorStyle" Target="colors14.xml"/><Relationship Id="rId1" Type="http://schemas.openxmlformats.org/officeDocument/2006/relationships/oleObject" Target="file:///C:\Users\imironova\Desktop\KOSOVO%20Data%20for%20ppt.xlsx" TargetMode="External"/></Relationships>
</file>

<file path=ppt/charts/_rels/chart15.xml.rels><?xml version="1.0" encoding="UTF-8" standalone="yes"?>
<Relationships xmlns="http://schemas.openxmlformats.org/package/2006/relationships"><Relationship Id="rId3" Type="http://schemas.microsoft.com/office/2011/relationships/chartStyle" Target="style15.xml"/><Relationship Id="rId2" Type="http://schemas.microsoft.com/office/2011/relationships/chartColorStyle" Target="colors15.xml"/><Relationship Id="rId1" Type="http://schemas.openxmlformats.org/officeDocument/2006/relationships/oleObject" Target="file:///C:\Users\imironova\Desktop\KOSOVO%20Data%20for%20ppt.xlsx" TargetMode="External"/></Relationships>
</file>

<file path=ppt/charts/_rels/chart16.xml.rels><?xml version="1.0" encoding="UTF-8" standalone="yes"?>
<Relationships xmlns="http://schemas.openxmlformats.org/package/2006/relationships"><Relationship Id="rId3" Type="http://schemas.microsoft.com/office/2011/relationships/chartStyle" Target="style16.xml"/><Relationship Id="rId2" Type="http://schemas.microsoft.com/office/2011/relationships/chartColorStyle" Target="colors16.xml"/><Relationship Id="rId1" Type="http://schemas.openxmlformats.org/officeDocument/2006/relationships/oleObject" Target="file:///C:\Users\wb349741\Desktop\CPF\CPF%20macro%20part\Kosovo%20CPF%20updated%20macro%20tables%20Nov%2019%202016.xlsx" TargetMode="External"/></Relationships>
</file>

<file path=ppt/charts/_rels/chart17.xml.rels><?xml version="1.0" encoding="UTF-8" standalone="yes"?>
<Relationships xmlns="http://schemas.openxmlformats.org/package/2006/relationships"><Relationship Id="rId3" Type="http://schemas.microsoft.com/office/2011/relationships/chartStyle" Target="style17.xml"/><Relationship Id="rId2" Type="http://schemas.microsoft.com/office/2011/relationships/chartColorStyle" Target="colors17.xml"/><Relationship Id="rId1" Type="http://schemas.openxmlformats.org/officeDocument/2006/relationships/oleObject" Target="file:///C:\Users\wb349741\Desktop\CPF\CPF%20macro%20part\Kosovo%20CPF%20updated%20macro%20tables%20Nov%2019%202016.xlsx" TargetMode="External"/></Relationships>
</file>

<file path=ppt/charts/_rels/chart18.xml.rels><?xml version="1.0" encoding="UTF-8" standalone="yes"?>
<Relationships xmlns="http://schemas.openxmlformats.org/package/2006/relationships"><Relationship Id="rId3" Type="http://schemas.microsoft.com/office/2011/relationships/chartStyle" Target="style18.xml"/><Relationship Id="rId2" Type="http://schemas.microsoft.com/office/2011/relationships/chartColorStyle" Target="colors18.xml"/><Relationship Id="rId1" Type="http://schemas.openxmlformats.org/officeDocument/2006/relationships/oleObject" Target="Book4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wb200089\Desktop\wage%20and%20productivity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Book2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wb331867\Box%20Sync\WBalkans\RER\20150605-MIT-RER-chart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oleObject" Target="Book2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oleObject" Target="../embeddings/oleObject2.bin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oleObject" Target="../embeddings/oleObject3.bin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oleObject" Target="../embeddings/oleObject4.bin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ColorStyle" Target="colors8.xml"/><Relationship Id="rId2" Type="http://schemas.openxmlformats.org/officeDocument/2006/relationships/chartUserShapes" Target="../drawings/drawing1.xml"/><Relationship Id="rId1" Type="http://schemas.openxmlformats.org/officeDocument/2006/relationships/oleObject" Target="../embeddings/oleObject5.bin"/><Relationship Id="rId4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9.xml"/><Relationship Id="rId2" Type="http://schemas.microsoft.com/office/2011/relationships/chartColorStyle" Target="colors9.xml"/><Relationship Id="rId1" Type="http://schemas.openxmlformats.org/officeDocument/2006/relationships/oleObject" Target="../embeddings/oleObject6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468273088301058E-2"/>
          <c:y val="5.4088662075107048E-2"/>
          <c:w val="0.9306461094675611"/>
          <c:h val="0.923645742198891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'R.Contribution to Growth'!$B$177</c:f>
              <c:strCache>
                <c:ptCount val="1"/>
                <c:pt idx="0">
                  <c:v>Kosovo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numRef>
              <c:f>'R.Contribution to Growth'!$C$176:$K$176</c:f>
              <c:numCache>
                <c:formatCode>General</c:formatCod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</c:numCache>
            </c:numRef>
          </c:cat>
          <c:val>
            <c:numRef>
              <c:f>'R.Contribution to Growth'!$C$177:$K$177</c:f>
              <c:numCache>
                <c:formatCode>#,##0.00</c:formatCode>
                <c:ptCount val="9"/>
                <c:pt idx="0">
                  <c:v>4.5199999999999996</c:v>
                </c:pt>
                <c:pt idx="1">
                  <c:v>3.59</c:v>
                </c:pt>
                <c:pt idx="2">
                  <c:v>3.31</c:v>
                </c:pt>
                <c:pt idx="3">
                  <c:v>4.38</c:v>
                </c:pt>
                <c:pt idx="4">
                  <c:v>2.81</c:v>
                </c:pt>
                <c:pt idx="5">
                  <c:v>3.44</c:v>
                </c:pt>
                <c:pt idx="6">
                  <c:v>1.23</c:v>
                </c:pt>
                <c:pt idx="7">
                  <c:v>4.0999999999999996</c:v>
                </c:pt>
                <c:pt idx="8">
                  <c:v>3.57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7102336"/>
        <c:axId val="37103872"/>
      </c:barChart>
      <c:lineChart>
        <c:grouping val="standard"/>
        <c:varyColors val="0"/>
        <c:ser>
          <c:idx val="1"/>
          <c:order val="1"/>
          <c:tx>
            <c:strRef>
              <c:f>'R.Contribution to Growth'!$B$178</c:f>
              <c:strCache>
                <c:ptCount val="1"/>
                <c:pt idx="0">
                  <c:v>JIE6</c:v>
                </c:pt>
              </c:strCache>
            </c:strRef>
          </c:tx>
          <c:spPr>
            <a:ln w="22225" cap="rnd">
              <a:solidFill>
                <a:schemeClr val="accent1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'R.Contribution to Growth'!$C$176:$K$176</c:f>
              <c:numCache>
                <c:formatCode>General</c:formatCod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</c:numCache>
            </c:numRef>
          </c:cat>
          <c:val>
            <c:numRef>
              <c:f>'R.Contribution to Growth'!$C$178:$K$178</c:f>
              <c:numCache>
                <c:formatCode>#,##0.00</c:formatCode>
                <c:ptCount val="9"/>
                <c:pt idx="0">
                  <c:v>5.7</c:v>
                </c:pt>
                <c:pt idx="1">
                  <c:v>-1.5</c:v>
                </c:pt>
                <c:pt idx="2">
                  <c:v>1.7</c:v>
                </c:pt>
                <c:pt idx="3">
                  <c:v>1.9</c:v>
                </c:pt>
                <c:pt idx="4">
                  <c:v>-0.3</c:v>
                </c:pt>
                <c:pt idx="5">
                  <c:v>2.5</c:v>
                </c:pt>
                <c:pt idx="6">
                  <c:v>0.3</c:v>
                </c:pt>
                <c:pt idx="7">
                  <c:v>2.2000000000000002</c:v>
                </c:pt>
                <c:pt idx="8">
                  <c:v>2.7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102336"/>
        <c:axId val="37103872"/>
      </c:lineChart>
      <c:catAx>
        <c:axId val="37102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103872"/>
        <c:crosses val="autoZero"/>
        <c:auto val="1"/>
        <c:lblAlgn val="ctr"/>
        <c:lblOffset val="100"/>
        <c:noMultiLvlLbl val="0"/>
      </c:catAx>
      <c:valAx>
        <c:axId val="37103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102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1892167526257793"/>
          <c:y val="7.0407849664862493E-2"/>
          <c:w val="0.3566010498687664"/>
          <c:h val="7.81255468066491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Latn-RS" sz="18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Infrastrukturni izazovi</a:t>
            </a:r>
            <a:endParaRPr lang="en-US" sz="1800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6.6580927384076991E-2"/>
          <c:y val="0.10921820379840974"/>
          <c:w val="0.90286351706036749"/>
          <c:h val="0.760244018503896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Infrastructure!$I$29</c:f>
              <c:strCache>
                <c:ptCount val="1"/>
                <c:pt idx="0">
                  <c:v>Percent of firms identifying electricity as a major constraint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Infrastructure!$F$30:$F$37</c:f>
              <c:strCache>
                <c:ptCount val="8"/>
                <c:pt idx="0">
                  <c:v>KSV</c:v>
                </c:pt>
                <c:pt idx="1">
                  <c:v>MCD</c:v>
                </c:pt>
                <c:pt idx="2">
                  <c:v>ALB</c:v>
                </c:pt>
                <c:pt idx="3">
                  <c:v>BiH</c:v>
                </c:pt>
                <c:pt idx="4">
                  <c:v>SRB</c:v>
                </c:pt>
                <c:pt idx="5">
                  <c:v>MNE</c:v>
                </c:pt>
                <c:pt idx="7">
                  <c:v>ECA</c:v>
                </c:pt>
              </c:strCache>
            </c:strRef>
          </c:cat>
          <c:val>
            <c:numRef>
              <c:f>Infrastructure!$I$30:$I$37</c:f>
              <c:numCache>
                <c:formatCode>0</c:formatCode>
                <c:ptCount val="8"/>
                <c:pt idx="0">
                  <c:v>49.5</c:v>
                </c:pt>
                <c:pt idx="1">
                  <c:v>28.9</c:v>
                </c:pt>
                <c:pt idx="2">
                  <c:v>21.6</c:v>
                </c:pt>
                <c:pt idx="3">
                  <c:v>10.199999999999999</c:v>
                </c:pt>
                <c:pt idx="4">
                  <c:v>6.6</c:v>
                </c:pt>
                <c:pt idx="5">
                  <c:v>6</c:v>
                </c:pt>
                <c:pt idx="7">
                  <c:v>17.899999999999999</c:v>
                </c:pt>
              </c:numCache>
            </c:numRef>
          </c:val>
        </c:ser>
        <c:ser>
          <c:idx val="1"/>
          <c:order val="1"/>
          <c:tx>
            <c:strRef>
              <c:f>Infrastructure!$J$29</c:f>
              <c:strCache>
                <c:ptCount val="1"/>
                <c:pt idx="0">
                  <c:v>Percent of firms identifying transportation as a major constraint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Infrastructure!$F$30:$F$37</c:f>
              <c:strCache>
                <c:ptCount val="8"/>
                <c:pt idx="0">
                  <c:v>KSV</c:v>
                </c:pt>
                <c:pt idx="1">
                  <c:v>MCD</c:v>
                </c:pt>
                <c:pt idx="2">
                  <c:v>ALB</c:v>
                </c:pt>
                <c:pt idx="3">
                  <c:v>BiH</c:v>
                </c:pt>
                <c:pt idx="4">
                  <c:v>SRB</c:v>
                </c:pt>
                <c:pt idx="5">
                  <c:v>MNE</c:v>
                </c:pt>
                <c:pt idx="7">
                  <c:v>ECA</c:v>
                </c:pt>
              </c:strCache>
            </c:strRef>
          </c:cat>
          <c:val>
            <c:numRef>
              <c:f>Infrastructure!$J$30:$J$37</c:f>
              <c:numCache>
                <c:formatCode>0</c:formatCode>
                <c:ptCount val="8"/>
                <c:pt idx="0">
                  <c:v>22.7</c:v>
                </c:pt>
                <c:pt idx="1">
                  <c:v>5.4</c:v>
                </c:pt>
                <c:pt idx="2">
                  <c:v>4.0999999999999996</c:v>
                </c:pt>
                <c:pt idx="3">
                  <c:v>3.7</c:v>
                </c:pt>
                <c:pt idx="4">
                  <c:v>4.5999999999999996</c:v>
                </c:pt>
                <c:pt idx="5">
                  <c:v>2</c:v>
                </c:pt>
                <c:pt idx="7">
                  <c:v>8.5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10238592"/>
        <c:axId val="310240384"/>
      </c:barChart>
      <c:catAx>
        <c:axId val="310238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0240384"/>
        <c:crosses val="autoZero"/>
        <c:auto val="1"/>
        <c:lblAlgn val="ctr"/>
        <c:lblOffset val="100"/>
        <c:noMultiLvlLbl val="0"/>
      </c:catAx>
      <c:valAx>
        <c:axId val="310240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0238592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335783729134553"/>
          <c:y val="0.15978510678727398"/>
          <c:w val="0.75880344740430106"/>
          <c:h val="0.123393030897707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9499927141449545E-2"/>
          <c:y val="9.1911764705882359E-2"/>
          <c:w val="0.89995851988479669"/>
          <c:h val="0.509800544233441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Overview!$B$1:$B$2</c:f>
              <c:strCache>
                <c:ptCount val="1"/>
                <c:pt idx="0">
                  <c:v>2017 Radhitja (/190)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Overview!$A$3:$A$14</c:f>
              <c:strCache>
                <c:ptCount val="12"/>
                <c:pt idx="0">
                  <c:v>Ukupan ucinak</c:v>
                </c:pt>
                <c:pt idx="1">
                  <c:v>Udaljenost od granice</c:v>
                </c:pt>
                <c:pt idx="2">
                  <c:v>Pokretanje poslovanja / biznisa</c:v>
                </c:pt>
                <c:pt idx="3">
                  <c:v>Pribavljanje gradjevinskih dozvola</c:v>
                </c:pt>
                <c:pt idx="4">
                  <c:v>Dobijanje struje</c:v>
                </c:pt>
                <c:pt idx="5">
                  <c:v>Registrovanje imovine</c:v>
                </c:pt>
                <c:pt idx="6">
                  <c:v>Dobijanje kredita</c:v>
                </c:pt>
                <c:pt idx="7">
                  <c:v>Zastita investitora</c:v>
                </c:pt>
                <c:pt idx="8">
                  <c:v>Placanje poreza</c:v>
                </c:pt>
                <c:pt idx="9">
                  <c:v>Trgovanje preko granica</c:v>
                </c:pt>
                <c:pt idx="10">
                  <c:v>Izvrsenje ugovora</c:v>
                </c:pt>
                <c:pt idx="11">
                  <c:v>Resavanje nelikvidnosti</c:v>
                </c:pt>
              </c:strCache>
            </c:strRef>
          </c:cat>
          <c:val>
            <c:numRef>
              <c:f>Overview!$B$3:$B$14</c:f>
              <c:numCache>
                <c:formatCode>General</c:formatCode>
                <c:ptCount val="12"/>
                <c:pt idx="0">
                  <c:v>60</c:v>
                </c:pt>
                <c:pt idx="1">
                  <c:v>68.790000000000006</c:v>
                </c:pt>
                <c:pt idx="2">
                  <c:v>13</c:v>
                </c:pt>
                <c:pt idx="3">
                  <c:v>129</c:v>
                </c:pt>
                <c:pt idx="4">
                  <c:v>114</c:v>
                </c:pt>
                <c:pt idx="5">
                  <c:v>33</c:v>
                </c:pt>
                <c:pt idx="6">
                  <c:v>20</c:v>
                </c:pt>
                <c:pt idx="7">
                  <c:v>63</c:v>
                </c:pt>
                <c:pt idx="8">
                  <c:v>43</c:v>
                </c:pt>
                <c:pt idx="9">
                  <c:v>51</c:v>
                </c:pt>
                <c:pt idx="10">
                  <c:v>44</c:v>
                </c:pt>
                <c:pt idx="11">
                  <c:v>163</c:v>
                </c:pt>
              </c:numCache>
            </c:numRef>
          </c:val>
        </c:ser>
        <c:ser>
          <c:idx val="1"/>
          <c:order val="1"/>
          <c:tx>
            <c:strRef>
              <c:f>Overview!$C$1:$C$2</c:f>
              <c:strCache>
                <c:ptCount val="1"/>
                <c:pt idx="0">
                  <c:v>2017 Radhitja (/190)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Overview!$A$3:$A$14</c:f>
              <c:strCache>
                <c:ptCount val="12"/>
                <c:pt idx="0">
                  <c:v>Ukupan ucinak</c:v>
                </c:pt>
                <c:pt idx="1">
                  <c:v>Udaljenost od granice</c:v>
                </c:pt>
                <c:pt idx="2">
                  <c:v>Pokretanje poslovanja / biznisa</c:v>
                </c:pt>
                <c:pt idx="3">
                  <c:v>Pribavljanje gradjevinskih dozvola</c:v>
                </c:pt>
                <c:pt idx="4">
                  <c:v>Dobijanje struje</c:v>
                </c:pt>
                <c:pt idx="5">
                  <c:v>Registrovanje imovine</c:v>
                </c:pt>
                <c:pt idx="6">
                  <c:v>Dobijanje kredita</c:v>
                </c:pt>
                <c:pt idx="7">
                  <c:v>Zastita investitora</c:v>
                </c:pt>
                <c:pt idx="8">
                  <c:v>Placanje poreza</c:v>
                </c:pt>
                <c:pt idx="9">
                  <c:v>Trgovanje preko granica</c:v>
                </c:pt>
                <c:pt idx="10">
                  <c:v>Izvrsenje ugovora</c:v>
                </c:pt>
                <c:pt idx="11">
                  <c:v>Resavanje nelikvidnosti</c:v>
                </c:pt>
              </c:strCache>
            </c:strRef>
          </c:cat>
          <c:val>
            <c:numRef>
              <c:f>Overview!$C$3:$C$14</c:f>
              <c:numCache>
                <c:formatCode>General</c:formatCode>
                <c:ptCount val="12"/>
              </c:numCache>
            </c:numRef>
          </c:val>
        </c:ser>
        <c:ser>
          <c:idx val="2"/>
          <c:order val="2"/>
          <c:tx>
            <c:strRef>
              <c:f>Overview!$D$1:$D$2</c:f>
              <c:strCache>
                <c:ptCount val="1"/>
                <c:pt idx="0">
                  <c:v>2017 Radhitja (/190)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Overview!$A$3:$A$14</c:f>
              <c:strCache>
                <c:ptCount val="12"/>
                <c:pt idx="0">
                  <c:v>Ukupan ucinak</c:v>
                </c:pt>
                <c:pt idx="1">
                  <c:v>Udaljenost od granice</c:v>
                </c:pt>
                <c:pt idx="2">
                  <c:v>Pokretanje poslovanja / biznisa</c:v>
                </c:pt>
                <c:pt idx="3">
                  <c:v>Pribavljanje gradjevinskih dozvola</c:v>
                </c:pt>
                <c:pt idx="4">
                  <c:v>Dobijanje struje</c:v>
                </c:pt>
                <c:pt idx="5">
                  <c:v>Registrovanje imovine</c:v>
                </c:pt>
                <c:pt idx="6">
                  <c:v>Dobijanje kredita</c:v>
                </c:pt>
                <c:pt idx="7">
                  <c:v>Zastita investitora</c:v>
                </c:pt>
                <c:pt idx="8">
                  <c:v>Placanje poreza</c:v>
                </c:pt>
                <c:pt idx="9">
                  <c:v>Trgovanje preko granica</c:v>
                </c:pt>
                <c:pt idx="10">
                  <c:v>Izvrsenje ugovora</c:v>
                </c:pt>
                <c:pt idx="11">
                  <c:v>Resavanje nelikvidnosti</c:v>
                </c:pt>
              </c:strCache>
            </c:strRef>
          </c:cat>
          <c:val>
            <c:numRef>
              <c:f>Overview!$D$3:$D$14</c:f>
              <c:numCache>
                <c:formatCode>General</c:formatCode>
                <c:ptCount val="12"/>
              </c:numCache>
            </c:numRef>
          </c:val>
        </c:ser>
        <c:ser>
          <c:idx val="3"/>
          <c:order val="3"/>
          <c:tx>
            <c:strRef>
              <c:f>Overview!$E$1:$E$2</c:f>
              <c:strCache>
                <c:ptCount val="1"/>
                <c:pt idx="0">
                  <c:v>2017 Radhitja (/190)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Overview!$A$3:$A$14</c:f>
              <c:strCache>
                <c:ptCount val="12"/>
                <c:pt idx="0">
                  <c:v>Ukupan ucinak</c:v>
                </c:pt>
                <c:pt idx="1">
                  <c:v>Udaljenost od granice</c:v>
                </c:pt>
                <c:pt idx="2">
                  <c:v>Pokretanje poslovanja / biznisa</c:v>
                </c:pt>
                <c:pt idx="3">
                  <c:v>Pribavljanje gradjevinskih dozvola</c:v>
                </c:pt>
                <c:pt idx="4">
                  <c:v>Dobijanje struje</c:v>
                </c:pt>
                <c:pt idx="5">
                  <c:v>Registrovanje imovine</c:v>
                </c:pt>
                <c:pt idx="6">
                  <c:v>Dobijanje kredita</c:v>
                </c:pt>
                <c:pt idx="7">
                  <c:v>Zastita investitora</c:v>
                </c:pt>
                <c:pt idx="8">
                  <c:v>Placanje poreza</c:v>
                </c:pt>
                <c:pt idx="9">
                  <c:v>Trgovanje preko granica</c:v>
                </c:pt>
                <c:pt idx="10">
                  <c:v>Izvrsenje ugovora</c:v>
                </c:pt>
                <c:pt idx="11">
                  <c:v>Resavanje nelikvidnosti</c:v>
                </c:pt>
              </c:strCache>
            </c:strRef>
          </c:cat>
          <c:val>
            <c:numRef>
              <c:f>Overview!$E$3:$E$14</c:f>
              <c:numCache>
                <c:formatCode>General</c:formatCode>
                <c:ptCount val="12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1310848"/>
        <c:axId val="251312384"/>
      </c:barChart>
      <c:lineChart>
        <c:grouping val="standard"/>
        <c:varyColors val="0"/>
        <c:ser>
          <c:idx val="4"/>
          <c:order val="4"/>
          <c:tx>
            <c:strRef>
              <c:f>Overview!$F$1:$F$2</c:f>
              <c:strCache>
                <c:ptCount val="1"/>
                <c:pt idx="0">
                  <c:v>2017 Radhitja (/190) 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Overview!$A$3:$A$14</c:f>
              <c:strCache>
                <c:ptCount val="12"/>
                <c:pt idx="0">
                  <c:v>Ukupan ucinak</c:v>
                </c:pt>
                <c:pt idx="1">
                  <c:v>Udaljenost od granice</c:v>
                </c:pt>
                <c:pt idx="2">
                  <c:v>Pokretanje poslovanja / biznisa</c:v>
                </c:pt>
                <c:pt idx="3">
                  <c:v>Pribavljanje gradjevinskih dozvola</c:v>
                </c:pt>
                <c:pt idx="4">
                  <c:v>Dobijanje struje</c:v>
                </c:pt>
                <c:pt idx="5">
                  <c:v>Registrovanje imovine</c:v>
                </c:pt>
                <c:pt idx="6">
                  <c:v>Dobijanje kredita</c:v>
                </c:pt>
                <c:pt idx="7">
                  <c:v>Zastita investitora</c:v>
                </c:pt>
                <c:pt idx="8">
                  <c:v>Placanje poreza</c:v>
                </c:pt>
                <c:pt idx="9">
                  <c:v>Trgovanje preko granica</c:v>
                </c:pt>
                <c:pt idx="10">
                  <c:v>Izvrsenje ugovora</c:v>
                </c:pt>
                <c:pt idx="11">
                  <c:v>Resavanje nelikvidnosti</c:v>
                </c:pt>
              </c:strCache>
            </c:strRef>
          </c:cat>
          <c:val>
            <c:numRef>
              <c:f>Overview!$F$3:$F$14</c:f>
              <c:numCache>
                <c:formatCode>General</c:formatCode>
                <c:ptCount val="12"/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1310848"/>
        <c:axId val="251312384"/>
      </c:lineChart>
      <c:catAx>
        <c:axId val="251310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1312384"/>
        <c:crosses val="autoZero"/>
        <c:auto val="1"/>
        <c:lblAlgn val="ctr"/>
        <c:lblOffset val="100"/>
        <c:noMultiLvlLbl val="0"/>
      </c:catAx>
      <c:valAx>
        <c:axId val="251312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1310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  <c:userShapes r:id="rId3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5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Latn-RS" sz="1500" b="1" dirty="0" smtClean="0"/>
              <a:t>Procena firmi koje identifikuju </a:t>
            </a:r>
            <a:r>
              <a:rPr lang="en-US" sz="1500" b="1" dirty="0" smtClean="0"/>
              <a:t>A2F </a:t>
            </a:r>
            <a:r>
              <a:rPr lang="sr-Latn-RS" sz="1500" b="1" dirty="0" smtClean="0"/>
              <a:t>kao veliku prepreku za rast</a:t>
            </a:r>
            <a:endParaRPr lang="en-US" sz="1500" b="1" dirty="0" smtClean="0"/>
          </a:p>
          <a:p>
            <a:pPr>
              <a:defRPr sz="15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500" b="0" i="1" dirty="0" smtClean="0"/>
              <a:t> </a:t>
            </a:r>
            <a:r>
              <a:rPr lang="en-US" sz="1500" b="0" i="1" dirty="0"/>
              <a:t>% 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6.3513016294203431E-2"/>
          <c:y val="0.24014301675417851"/>
          <c:w val="0.91303737702804688"/>
          <c:h val="0.651406682131548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Finance!$B$31</c:f>
              <c:strCache>
                <c:ptCount val="1"/>
                <c:pt idx="0">
                  <c:v>Small (5-19)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Finance!$C$30:$H$30</c:f>
              <c:strCache>
                <c:ptCount val="6"/>
                <c:pt idx="0">
                  <c:v>Kosovo</c:v>
                </c:pt>
                <c:pt idx="1">
                  <c:v>Macedonia</c:v>
                </c:pt>
                <c:pt idx="2">
                  <c:v>BiH</c:v>
                </c:pt>
                <c:pt idx="3">
                  <c:v>Serbia</c:v>
                </c:pt>
                <c:pt idx="4">
                  <c:v>Albania</c:v>
                </c:pt>
                <c:pt idx="5">
                  <c:v>Montenegro</c:v>
                </c:pt>
              </c:strCache>
            </c:strRef>
          </c:cat>
          <c:val>
            <c:numRef>
              <c:f>Finance!$C$31:$H$31</c:f>
              <c:numCache>
                <c:formatCode>#,##0</c:formatCode>
                <c:ptCount val="6"/>
                <c:pt idx="0">
                  <c:v>42.5</c:v>
                </c:pt>
                <c:pt idx="1">
                  <c:v>19.5</c:v>
                </c:pt>
                <c:pt idx="2">
                  <c:v>13.6</c:v>
                </c:pt>
                <c:pt idx="3">
                  <c:v>13.8</c:v>
                </c:pt>
                <c:pt idx="4">
                  <c:v>6.3</c:v>
                </c:pt>
                <c:pt idx="5">
                  <c:v>8</c:v>
                </c:pt>
              </c:numCache>
            </c:numRef>
          </c:val>
        </c:ser>
        <c:ser>
          <c:idx val="1"/>
          <c:order val="1"/>
          <c:tx>
            <c:strRef>
              <c:f>Finance!$B$32</c:f>
              <c:strCache>
                <c:ptCount val="1"/>
                <c:pt idx="0">
                  <c:v>Medium (20-99)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Finance!$C$30:$H$30</c:f>
              <c:strCache>
                <c:ptCount val="6"/>
                <c:pt idx="0">
                  <c:v>Kosovo</c:v>
                </c:pt>
                <c:pt idx="1">
                  <c:v>Macedonia</c:v>
                </c:pt>
                <c:pt idx="2">
                  <c:v>BiH</c:v>
                </c:pt>
                <c:pt idx="3">
                  <c:v>Serbia</c:v>
                </c:pt>
                <c:pt idx="4">
                  <c:v>Albania</c:v>
                </c:pt>
                <c:pt idx="5">
                  <c:v>Montenegro</c:v>
                </c:pt>
              </c:strCache>
            </c:strRef>
          </c:cat>
          <c:val>
            <c:numRef>
              <c:f>Finance!$C$32:$H$32</c:f>
              <c:numCache>
                <c:formatCode>#,##0</c:formatCode>
                <c:ptCount val="6"/>
                <c:pt idx="0">
                  <c:v>45</c:v>
                </c:pt>
                <c:pt idx="1">
                  <c:v>19.3</c:v>
                </c:pt>
                <c:pt idx="2">
                  <c:v>12.4</c:v>
                </c:pt>
                <c:pt idx="3">
                  <c:v>21.7</c:v>
                </c:pt>
                <c:pt idx="4">
                  <c:v>7.4</c:v>
                </c:pt>
                <c:pt idx="5">
                  <c:v>4.4000000000000004</c:v>
                </c:pt>
              </c:numCache>
            </c:numRef>
          </c:val>
        </c:ser>
        <c:ser>
          <c:idx val="2"/>
          <c:order val="2"/>
          <c:tx>
            <c:strRef>
              <c:f>Finance!$B$33</c:f>
              <c:strCache>
                <c:ptCount val="1"/>
                <c:pt idx="0">
                  <c:v>Large (100+)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Finance!$C$30:$H$30</c:f>
              <c:strCache>
                <c:ptCount val="6"/>
                <c:pt idx="0">
                  <c:v>Kosovo</c:v>
                </c:pt>
                <c:pt idx="1">
                  <c:v>Macedonia</c:v>
                </c:pt>
                <c:pt idx="2">
                  <c:v>BiH</c:v>
                </c:pt>
                <c:pt idx="3">
                  <c:v>Serbia</c:v>
                </c:pt>
                <c:pt idx="4">
                  <c:v>Albania</c:v>
                </c:pt>
                <c:pt idx="5">
                  <c:v>Montenegro</c:v>
                </c:pt>
              </c:strCache>
            </c:strRef>
          </c:cat>
          <c:val>
            <c:numRef>
              <c:f>Finance!$C$33:$H$33</c:f>
              <c:numCache>
                <c:formatCode>#,##0</c:formatCode>
                <c:ptCount val="6"/>
                <c:pt idx="0">
                  <c:v>61.8</c:v>
                </c:pt>
                <c:pt idx="1">
                  <c:v>8.4</c:v>
                </c:pt>
                <c:pt idx="2">
                  <c:v>29.4</c:v>
                </c:pt>
                <c:pt idx="3">
                  <c:v>16.899999999999999</c:v>
                </c:pt>
                <c:pt idx="4">
                  <c:v>4.5</c:v>
                </c:pt>
                <c:pt idx="5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05372544"/>
        <c:axId val="305386624"/>
      </c:barChart>
      <c:catAx>
        <c:axId val="305372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5386624"/>
        <c:crosses val="autoZero"/>
        <c:auto val="1"/>
        <c:lblAlgn val="ctr"/>
        <c:lblOffset val="100"/>
        <c:noMultiLvlLbl val="0"/>
      </c:catAx>
      <c:valAx>
        <c:axId val="305386624"/>
        <c:scaling>
          <c:orientation val="minMax"/>
          <c:max val="8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5372544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3865932035419144"/>
          <c:y val="0.25830099653292721"/>
          <c:w val="0.60834003641822954"/>
          <c:h val="8.153977864844282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Latn-RS" sz="1600" b="1" dirty="0" smtClean="0"/>
              <a:t>Domaći</a:t>
            </a:r>
            <a:r>
              <a:rPr lang="sr-Latn-RS" sz="1600" b="1" baseline="0" dirty="0" smtClean="0"/>
              <a:t> krediti za privatni sektor</a:t>
            </a:r>
            <a:r>
              <a:rPr lang="en-US" sz="1600" b="1" dirty="0" smtClean="0"/>
              <a:t>, </a:t>
            </a:r>
            <a:r>
              <a:rPr lang="en-US" sz="1600" b="0" i="1" dirty="0" smtClean="0"/>
              <a:t>% </a:t>
            </a:r>
            <a:r>
              <a:rPr lang="sr-Latn-RS" sz="1600" b="0" i="1" dirty="0" smtClean="0"/>
              <a:t>BDP-a</a:t>
            </a:r>
            <a:endParaRPr lang="en-US" sz="1600" b="0" i="1" dirty="0"/>
          </a:p>
        </c:rich>
      </c:tx>
      <c:layout>
        <c:manualLayout>
          <c:xMode val="edge"/>
          <c:yMode val="edge"/>
          <c:x val="0.21731310943260385"/>
          <c:y val="3.9869654483923427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5.1538787824626897E-2"/>
          <c:y val="3.3029423909442829E-2"/>
          <c:w val="0.91848911690407298"/>
          <c:h val="0.698207295693309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'PS credit'!$C$16</c:f>
              <c:strCache>
                <c:ptCount val="1"/>
                <c:pt idx="0">
                  <c:v>2005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'PS credit'!$B$17:$B$23</c:f>
              <c:strCache>
                <c:ptCount val="7"/>
                <c:pt idx="0">
                  <c:v>KSV</c:v>
                </c:pt>
                <c:pt idx="1">
                  <c:v>ALB</c:v>
                </c:pt>
                <c:pt idx="2">
                  <c:v>SRB</c:v>
                </c:pt>
                <c:pt idx="3">
                  <c:v>MKD</c:v>
                </c:pt>
                <c:pt idx="4">
                  <c:v>BIH</c:v>
                </c:pt>
                <c:pt idx="5">
                  <c:v>SVN</c:v>
                </c:pt>
                <c:pt idx="6">
                  <c:v>HRV</c:v>
                </c:pt>
              </c:strCache>
            </c:strRef>
          </c:cat>
          <c:val>
            <c:numRef>
              <c:f>'PS credit'!$C$17:$C$23</c:f>
              <c:numCache>
                <c:formatCode>0</c:formatCode>
                <c:ptCount val="7"/>
                <c:pt idx="0">
                  <c:v>17.102310124475803</c:v>
                </c:pt>
                <c:pt idx="1">
                  <c:v>15.2636295784393</c:v>
                </c:pt>
                <c:pt idx="2">
                  <c:v>27.856070717618287</c:v>
                </c:pt>
                <c:pt idx="3">
                  <c:v>23.332047320933579</c:v>
                </c:pt>
                <c:pt idx="4">
                  <c:v>42.074777151062591</c:v>
                </c:pt>
                <c:pt idx="5">
                  <c:v>40.522733100759709</c:v>
                </c:pt>
                <c:pt idx="6">
                  <c:v>51.882455801966017</c:v>
                </c:pt>
              </c:numCache>
            </c:numRef>
          </c:val>
        </c:ser>
        <c:ser>
          <c:idx val="1"/>
          <c:order val="1"/>
          <c:tx>
            <c:strRef>
              <c:f>'PS credit'!$D$16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'PS credit'!$B$17:$B$23</c:f>
              <c:strCache>
                <c:ptCount val="7"/>
                <c:pt idx="0">
                  <c:v>KSV</c:v>
                </c:pt>
                <c:pt idx="1">
                  <c:v>ALB</c:v>
                </c:pt>
                <c:pt idx="2">
                  <c:v>SRB</c:v>
                </c:pt>
                <c:pt idx="3">
                  <c:v>MKD</c:v>
                </c:pt>
                <c:pt idx="4">
                  <c:v>BIH</c:v>
                </c:pt>
                <c:pt idx="5">
                  <c:v>SVN</c:v>
                </c:pt>
                <c:pt idx="6">
                  <c:v>HRV</c:v>
                </c:pt>
              </c:strCache>
            </c:strRef>
          </c:cat>
          <c:val>
            <c:numRef>
              <c:f>'PS credit'!$D$17:$D$23</c:f>
              <c:numCache>
                <c:formatCode>0</c:formatCode>
                <c:ptCount val="7"/>
                <c:pt idx="0">
                  <c:v>33.670742723679481</c:v>
                </c:pt>
                <c:pt idx="1">
                  <c:v>35.281663679147321</c:v>
                </c:pt>
                <c:pt idx="2">
                  <c:v>44.143208353435519</c:v>
                </c:pt>
                <c:pt idx="3">
                  <c:v>50.86113107775423</c:v>
                </c:pt>
                <c:pt idx="4">
                  <c:v>54.444204082129701</c:v>
                </c:pt>
                <c:pt idx="5">
                  <c:v>54.998203907439589</c:v>
                </c:pt>
                <c:pt idx="6">
                  <c:v>65.472697810211827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05314432"/>
        <c:axId val="305324416"/>
      </c:barChart>
      <c:catAx>
        <c:axId val="305314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5324416"/>
        <c:crosses val="autoZero"/>
        <c:auto val="1"/>
        <c:lblAlgn val="ctr"/>
        <c:lblOffset val="100"/>
        <c:noMultiLvlLbl val="0"/>
      </c:catAx>
      <c:valAx>
        <c:axId val="305324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5314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422875385446183"/>
          <c:y val="0.16683315213034591"/>
          <c:w val="0.20954652721742226"/>
          <c:h val="8.153977864844282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Latn-RS" sz="1500" b="1" dirty="0" smtClean="0"/>
              <a:t>Izvori finansiranja prema privatnim firmama</a:t>
            </a:r>
            <a:r>
              <a:rPr lang="en-US" sz="1500" b="1" dirty="0" smtClean="0"/>
              <a:t>, </a:t>
            </a:r>
            <a:r>
              <a:rPr lang="en-US" sz="1500" b="0" i="1" dirty="0" smtClean="0"/>
              <a:t>%</a:t>
            </a:r>
            <a:endParaRPr lang="en-US" sz="1500" b="0" i="1" dirty="0"/>
          </a:p>
        </c:rich>
      </c:tx>
      <c:layout>
        <c:manualLayout>
          <c:xMode val="edge"/>
          <c:yMode val="edge"/>
          <c:x val="0.10563751346114202"/>
          <c:y val="3.6480019609207388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9.7361817555343094E-2"/>
          <c:y val="0.30946215052301673"/>
          <c:w val="0.89101244265397883"/>
          <c:h val="0.5411001837724872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Finance!$B$49</c:f>
              <c:strCache>
                <c:ptCount val="1"/>
                <c:pt idx="0">
                  <c:v>Internal Resources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Finance!$A$50:$A$55</c:f>
              <c:strCache>
                <c:ptCount val="6"/>
                <c:pt idx="0">
                  <c:v>Kosovo</c:v>
                </c:pt>
                <c:pt idx="1">
                  <c:v>Albania</c:v>
                </c:pt>
                <c:pt idx="2">
                  <c:v>BiH</c:v>
                </c:pt>
                <c:pt idx="3">
                  <c:v>Macedonia</c:v>
                </c:pt>
                <c:pt idx="4">
                  <c:v>Montenegro</c:v>
                </c:pt>
                <c:pt idx="5">
                  <c:v>Serbia</c:v>
                </c:pt>
              </c:strCache>
            </c:strRef>
          </c:cat>
          <c:val>
            <c:numRef>
              <c:f>Finance!$B$50:$B$55</c:f>
              <c:numCache>
                <c:formatCode>#,##0</c:formatCode>
                <c:ptCount val="6"/>
                <c:pt idx="0">
                  <c:v>71.099999999999994</c:v>
                </c:pt>
                <c:pt idx="1">
                  <c:v>80.599999999999994</c:v>
                </c:pt>
                <c:pt idx="2">
                  <c:v>62</c:v>
                </c:pt>
                <c:pt idx="3">
                  <c:v>80.900000000000006</c:v>
                </c:pt>
                <c:pt idx="4">
                  <c:v>54.8</c:v>
                </c:pt>
                <c:pt idx="5">
                  <c:v>56.4</c:v>
                </c:pt>
              </c:numCache>
            </c:numRef>
          </c:val>
        </c:ser>
        <c:ser>
          <c:idx val="1"/>
          <c:order val="1"/>
          <c:tx>
            <c:strRef>
              <c:f>Finance!$C$49</c:f>
              <c:strCache>
                <c:ptCount val="1"/>
                <c:pt idx="0">
                  <c:v>Banks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Finance!$A$50:$A$55</c:f>
              <c:strCache>
                <c:ptCount val="6"/>
                <c:pt idx="0">
                  <c:v>Kosovo</c:v>
                </c:pt>
                <c:pt idx="1">
                  <c:v>Albania</c:v>
                </c:pt>
                <c:pt idx="2">
                  <c:v>BiH</c:v>
                </c:pt>
                <c:pt idx="3">
                  <c:v>Macedonia</c:v>
                </c:pt>
                <c:pt idx="4">
                  <c:v>Montenegro</c:v>
                </c:pt>
                <c:pt idx="5">
                  <c:v>Serbia</c:v>
                </c:pt>
              </c:strCache>
            </c:strRef>
          </c:cat>
          <c:val>
            <c:numRef>
              <c:f>Finance!$C$50:$C$55</c:f>
              <c:numCache>
                <c:formatCode>#,##0</c:formatCode>
                <c:ptCount val="6"/>
                <c:pt idx="0">
                  <c:v>16.100000000000001</c:v>
                </c:pt>
                <c:pt idx="1">
                  <c:v>4.5</c:v>
                </c:pt>
                <c:pt idx="2">
                  <c:v>23.9</c:v>
                </c:pt>
                <c:pt idx="3">
                  <c:v>11.1</c:v>
                </c:pt>
                <c:pt idx="4">
                  <c:v>16.600000000000001</c:v>
                </c:pt>
                <c:pt idx="5">
                  <c:v>14.6</c:v>
                </c:pt>
              </c:numCache>
            </c:numRef>
          </c:val>
        </c:ser>
        <c:ser>
          <c:idx val="2"/>
          <c:order val="2"/>
          <c:tx>
            <c:strRef>
              <c:f>Finance!$D$49</c:f>
              <c:strCache>
                <c:ptCount val="1"/>
                <c:pt idx="0">
                  <c:v>Supplier Credit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Finance!$A$50:$A$55</c:f>
              <c:strCache>
                <c:ptCount val="6"/>
                <c:pt idx="0">
                  <c:v>Kosovo</c:v>
                </c:pt>
                <c:pt idx="1">
                  <c:v>Albania</c:v>
                </c:pt>
                <c:pt idx="2">
                  <c:v>BiH</c:v>
                </c:pt>
                <c:pt idx="3">
                  <c:v>Macedonia</c:v>
                </c:pt>
                <c:pt idx="4">
                  <c:v>Montenegro</c:v>
                </c:pt>
                <c:pt idx="5">
                  <c:v>Serbia</c:v>
                </c:pt>
              </c:strCache>
            </c:strRef>
          </c:cat>
          <c:val>
            <c:numRef>
              <c:f>Finance!$D$50:$D$55</c:f>
              <c:numCache>
                <c:formatCode>#,##0</c:formatCode>
                <c:ptCount val="6"/>
                <c:pt idx="0">
                  <c:v>0.2</c:v>
                </c:pt>
                <c:pt idx="1">
                  <c:v>1.8</c:v>
                </c:pt>
                <c:pt idx="2">
                  <c:v>8.1</c:v>
                </c:pt>
                <c:pt idx="3">
                  <c:v>0.9</c:v>
                </c:pt>
                <c:pt idx="4">
                  <c:v>14.1</c:v>
                </c:pt>
                <c:pt idx="5">
                  <c:v>10.9</c:v>
                </c:pt>
              </c:numCache>
            </c:numRef>
          </c:val>
        </c:ser>
        <c:ser>
          <c:idx val="3"/>
          <c:order val="3"/>
          <c:tx>
            <c:strRef>
              <c:f>Finance!$E$49</c:f>
              <c:strCache>
                <c:ptCount val="1"/>
                <c:pt idx="0">
                  <c:v>Stock Market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Finance!$A$50:$A$55</c:f>
              <c:strCache>
                <c:ptCount val="6"/>
                <c:pt idx="0">
                  <c:v>Kosovo</c:v>
                </c:pt>
                <c:pt idx="1">
                  <c:v>Albania</c:v>
                </c:pt>
                <c:pt idx="2">
                  <c:v>BiH</c:v>
                </c:pt>
                <c:pt idx="3">
                  <c:v>Macedonia</c:v>
                </c:pt>
                <c:pt idx="4">
                  <c:v>Montenegro</c:v>
                </c:pt>
                <c:pt idx="5">
                  <c:v>Serbia</c:v>
                </c:pt>
              </c:strCache>
            </c:strRef>
          </c:cat>
          <c:val>
            <c:numRef>
              <c:f>Finance!$E$50:$E$55</c:f>
              <c:numCache>
                <c:formatCode>#,##0</c:formatCode>
                <c:ptCount val="6"/>
                <c:pt idx="0">
                  <c:v>7.9</c:v>
                </c:pt>
                <c:pt idx="1">
                  <c:v>12</c:v>
                </c:pt>
                <c:pt idx="2">
                  <c:v>2.9</c:v>
                </c:pt>
                <c:pt idx="3">
                  <c:v>5.6</c:v>
                </c:pt>
                <c:pt idx="4">
                  <c:v>9.6999999999999993</c:v>
                </c:pt>
                <c:pt idx="5">
                  <c:v>8.1</c:v>
                </c:pt>
              </c:numCache>
            </c:numRef>
          </c:val>
        </c:ser>
        <c:ser>
          <c:idx val="4"/>
          <c:order val="4"/>
          <c:tx>
            <c:strRef>
              <c:f>Finance!$F$49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Finance!$A$50:$A$55</c:f>
              <c:strCache>
                <c:ptCount val="6"/>
                <c:pt idx="0">
                  <c:v>Kosovo</c:v>
                </c:pt>
                <c:pt idx="1">
                  <c:v>Albania</c:v>
                </c:pt>
                <c:pt idx="2">
                  <c:v>BiH</c:v>
                </c:pt>
                <c:pt idx="3">
                  <c:v>Macedonia</c:v>
                </c:pt>
                <c:pt idx="4">
                  <c:v>Montenegro</c:v>
                </c:pt>
                <c:pt idx="5">
                  <c:v>Serbia</c:v>
                </c:pt>
              </c:strCache>
            </c:strRef>
          </c:cat>
          <c:val>
            <c:numRef>
              <c:f>Finance!$F$50:$F$55</c:f>
              <c:numCache>
                <c:formatCode>#,##0</c:formatCode>
                <c:ptCount val="6"/>
                <c:pt idx="0">
                  <c:v>4.6999999999999886</c:v>
                </c:pt>
                <c:pt idx="1">
                  <c:v>1.1000000000000085</c:v>
                </c:pt>
                <c:pt idx="2">
                  <c:v>3.0999999999999943</c:v>
                </c:pt>
                <c:pt idx="3">
                  <c:v>1.5</c:v>
                </c:pt>
                <c:pt idx="4">
                  <c:v>4.8000000000000043</c:v>
                </c:pt>
                <c:pt idx="5">
                  <c:v>10.000000000000007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05401856"/>
        <c:axId val="305403392"/>
      </c:barChart>
      <c:catAx>
        <c:axId val="305401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5403392"/>
        <c:crosses val="autoZero"/>
        <c:auto val="1"/>
        <c:lblAlgn val="ctr"/>
        <c:lblOffset val="100"/>
        <c:noMultiLvlLbl val="0"/>
      </c:catAx>
      <c:valAx>
        <c:axId val="305403392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5401856"/>
        <c:crosses val="autoZero"/>
        <c:crossBetween val="between"/>
        <c:majorUnit val="2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000001830825164E-2"/>
          <c:y val="0.16297185453185253"/>
          <c:w val="0.89999996338349675"/>
          <c:h val="8.310774021119474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Latn-RS" sz="1500" b="1" dirty="0" smtClean="0"/>
              <a:t>Vrednost garancija koja</a:t>
            </a:r>
            <a:r>
              <a:rPr lang="sr-Latn-RS" sz="1500" b="1" baseline="0" dirty="0" smtClean="0"/>
              <a:t> je potrebna za dobijanje kredita</a:t>
            </a:r>
            <a:endParaRPr lang="en-US" sz="1500" b="1" dirty="0" smtClean="0"/>
          </a:p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0" i="1" dirty="0" smtClean="0"/>
              <a:t>% </a:t>
            </a:r>
            <a:r>
              <a:rPr lang="sr-Latn-RS" b="0" i="1" dirty="0" smtClean="0"/>
              <a:t>od iznosa kredita</a:t>
            </a:r>
            <a:endParaRPr lang="en-US" b="0" i="1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7.0066682472538583E-2"/>
          <c:y val="0.20555555555555555"/>
          <c:w val="0.90291765308328598"/>
          <c:h val="0.663896908719743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Finance!$B$65</c:f>
              <c:strCache>
                <c:ptCount val="1"/>
                <c:pt idx="0">
                  <c:v>Value of collateral needed for a loan (% of the loan amount)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Finance!$A$66:$A$71</c:f>
              <c:strCache>
                <c:ptCount val="6"/>
                <c:pt idx="0">
                  <c:v>Kosovo</c:v>
                </c:pt>
                <c:pt idx="1">
                  <c:v>Macedonia</c:v>
                </c:pt>
                <c:pt idx="2">
                  <c:v>Albania</c:v>
                </c:pt>
                <c:pt idx="3">
                  <c:v>Montenegro</c:v>
                </c:pt>
                <c:pt idx="4">
                  <c:v>BiH</c:v>
                </c:pt>
                <c:pt idx="5">
                  <c:v>Serbia</c:v>
                </c:pt>
              </c:strCache>
            </c:strRef>
          </c:cat>
          <c:val>
            <c:numRef>
              <c:f>Finance!$B$66:$B$71</c:f>
              <c:numCache>
                <c:formatCode>#,##0</c:formatCode>
                <c:ptCount val="6"/>
                <c:pt idx="0">
                  <c:v>299.3</c:v>
                </c:pt>
                <c:pt idx="1">
                  <c:v>275.5</c:v>
                </c:pt>
                <c:pt idx="2">
                  <c:v>255.2</c:v>
                </c:pt>
                <c:pt idx="3">
                  <c:v>243.4</c:v>
                </c:pt>
                <c:pt idx="4">
                  <c:v>190.1</c:v>
                </c:pt>
                <c:pt idx="5">
                  <c:v>149.80000000000001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48"/>
        <c:axId val="305448832"/>
        <c:axId val="305450368"/>
      </c:barChart>
      <c:catAx>
        <c:axId val="305448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5450368"/>
        <c:crosses val="autoZero"/>
        <c:auto val="1"/>
        <c:lblAlgn val="ctr"/>
        <c:lblOffset val="100"/>
        <c:noMultiLvlLbl val="0"/>
      </c:catAx>
      <c:valAx>
        <c:axId val="305450368"/>
        <c:scaling>
          <c:orientation val="minMax"/>
          <c:max val="3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5448832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590885996084581E-2"/>
          <c:y val="3.7985882383367482E-2"/>
          <c:w val="0.90087118906322916"/>
          <c:h val="0.8870402089678816"/>
        </c:manualLayout>
      </c:layout>
      <c:stockChart>
        <c:ser>
          <c:idx val="0"/>
          <c:order val="0"/>
          <c:tx>
            <c:strRef>
              <c:f>'Activity rate'!$C$11</c:f>
              <c:strCache>
                <c:ptCount val="1"/>
                <c:pt idx="0">
                  <c:v>Male</c:v>
                </c:pt>
              </c:strCache>
            </c:strRef>
          </c:tx>
          <c:spPr>
            <a:ln w="25400" cap="rnd">
              <a:noFill/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10"/>
            <c:spPr>
              <a:gradFill rotWithShape="1">
                <a:gsLst>
                  <a:gs pos="0">
                    <a:srgbClr val="00B0F0"/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</c:spPr>
          </c:marker>
          <c:cat>
            <c:strRef>
              <c:f>'Activity rate'!$B$12:$B$20</c:f>
              <c:strCache>
                <c:ptCount val="9"/>
                <c:pt idx="0">
                  <c:v>ALB</c:v>
                </c:pt>
                <c:pt idx="1">
                  <c:v>BiH</c:v>
                </c:pt>
                <c:pt idx="2">
                  <c:v>KSV</c:v>
                </c:pt>
                <c:pt idx="3">
                  <c:v>MKD</c:v>
                </c:pt>
                <c:pt idx="4">
                  <c:v>MNE</c:v>
                </c:pt>
                <c:pt idx="5">
                  <c:v>SRB</c:v>
                </c:pt>
                <c:pt idx="7">
                  <c:v>SEE6</c:v>
                </c:pt>
                <c:pt idx="8">
                  <c:v>EU28</c:v>
                </c:pt>
              </c:strCache>
            </c:strRef>
          </c:cat>
          <c:val>
            <c:numRef>
              <c:f>'Activity rate'!$C$12:$C$20</c:f>
              <c:numCache>
                <c:formatCode>General</c:formatCode>
                <c:ptCount val="9"/>
                <c:pt idx="0">
                  <c:v>65.5</c:v>
                </c:pt>
                <c:pt idx="1">
                  <c:v>55.1</c:v>
                </c:pt>
                <c:pt idx="2">
                  <c:v>56.7</c:v>
                </c:pt>
                <c:pt idx="3" formatCode="0.0">
                  <c:v>69.458169333072419</c:v>
                </c:pt>
                <c:pt idx="4" formatCode="0.0">
                  <c:v>58.108481019194471</c:v>
                </c:pt>
                <c:pt idx="5">
                  <c:v>60.3</c:v>
                </c:pt>
                <c:pt idx="7" formatCode="0.0">
                  <c:v>60.861108392044486</c:v>
                </c:pt>
                <c:pt idx="8" formatCode="0.0">
                  <c:v>64.376000000000005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'Activity rate'!$D$11</c:f>
              <c:strCache>
                <c:ptCount val="1"/>
                <c:pt idx="0">
                  <c:v>Female</c:v>
                </c:pt>
              </c:strCache>
            </c:strRef>
          </c:tx>
          <c:spPr>
            <a:ln w="25400" cap="rnd">
              <a:noFill/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10"/>
            <c:spPr>
              <a:gradFill rotWithShape="1">
                <a:gsLst>
                  <a:gs pos="0">
                    <a:srgbClr val="AA469C"/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 w="9525">
                <a:solidFill>
                  <a:schemeClr val="accent2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cat>
            <c:strRef>
              <c:f>'Activity rate'!$B$12:$B$20</c:f>
              <c:strCache>
                <c:ptCount val="9"/>
                <c:pt idx="0">
                  <c:v>ALB</c:v>
                </c:pt>
                <c:pt idx="1">
                  <c:v>BiH</c:v>
                </c:pt>
                <c:pt idx="2">
                  <c:v>KSV</c:v>
                </c:pt>
                <c:pt idx="3">
                  <c:v>MKD</c:v>
                </c:pt>
                <c:pt idx="4">
                  <c:v>MNE</c:v>
                </c:pt>
                <c:pt idx="5">
                  <c:v>SRB</c:v>
                </c:pt>
                <c:pt idx="7">
                  <c:v>SEE6</c:v>
                </c:pt>
                <c:pt idx="8">
                  <c:v>EU28</c:v>
                </c:pt>
              </c:strCache>
            </c:strRef>
          </c:cat>
          <c:val>
            <c:numRef>
              <c:f>'Activity rate'!$D$12:$D$20</c:f>
              <c:numCache>
                <c:formatCode>General</c:formatCode>
                <c:ptCount val="9"/>
                <c:pt idx="0">
                  <c:v>45.8</c:v>
                </c:pt>
                <c:pt idx="1">
                  <c:v>33.5</c:v>
                </c:pt>
                <c:pt idx="2">
                  <c:v>18.100000000000001</c:v>
                </c:pt>
                <c:pt idx="3" formatCode="0.0">
                  <c:v>45.004746273148697</c:v>
                </c:pt>
                <c:pt idx="4" formatCode="0.0">
                  <c:v>47.638962751296503</c:v>
                </c:pt>
                <c:pt idx="5">
                  <c:v>43.5</c:v>
                </c:pt>
                <c:pt idx="7" formatCode="0.0">
                  <c:v>38.923951504074203</c:v>
                </c:pt>
                <c:pt idx="8" formatCode="0.0">
                  <c:v>51.280999999999999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'Activity rate'!$E$11</c:f>
              <c:strCache>
                <c:ptCount val="1"/>
                <c:pt idx="0">
                  <c:v>average</c:v>
                </c:pt>
              </c:strCache>
            </c:strRef>
          </c:tx>
          <c:spPr>
            <a:ln w="25400" cap="rnd">
              <a:noFill/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diamond"/>
            <c:size val="9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solidFill>
                  <a:schemeClr val="accent3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cat>
            <c:strRef>
              <c:f>'Activity rate'!$B$12:$B$20</c:f>
              <c:strCache>
                <c:ptCount val="9"/>
                <c:pt idx="0">
                  <c:v>ALB</c:v>
                </c:pt>
                <c:pt idx="1">
                  <c:v>BiH</c:v>
                </c:pt>
                <c:pt idx="2">
                  <c:v>KSV</c:v>
                </c:pt>
                <c:pt idx="3">
                  <c:v>MKD</c:v>
                </c:pt>
                <c:pt idx="4">
                  <c:v>MNE</c:v>
                </c:pt>
                <c:pt idx="5">
                  <c:v>SRB</c:v>
                </c:pt>
                <c:pt idx="7">
                  <c:v>SEE6</c:v>
                </c:pt>
                <c:pt idx="8">
                  <c:v>EU28</c:v>
                </c:pt>
              </c:strCache>
            </c:strRef>
          </c:cat>
          <c:val>
            <c:numRef>
              <c:f>'Activity rate'!$E$12:$E$20</c:f>
              <c:numCache>
                <c:formatCode>0.0</c:formatCode>
                <c:ptCount val="9"/>
                <c:pt idx="0">
                  <c:v>55.65</c:v>
                </c:pt>
                <c:pt idx="1">
                  <c:v>44.3</c:v>
                </c:pt>
                <c:pt idx="2">
                  <c:v>37.400000000000006</c:v>
                </c:pt>
                <c:pt idx="3">
                  <c:v>57.231457803110558</c:v>
                </c:pt>
                <c:pt idx="4">
                  <c:v>52.873721885245487</c:v>
                </c:pt>
                <c:pt idx="5">
                  <c:v>51.9</c:v>
                </c:pt>
                <c:pt idx="7">
                  <c:v>49.892529948059341</c:v>
                </c:pt>
                <c:pt idx="8">
                  <c:v>57.828500000000005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9525" cap="flat" cmpd="sng" algn="ctr">
              <a:solidFill>
                <a:schemeClr val="tx1">
                  <a:lumMod val="75000"/>
                  <a:lumOff val="25000"/>
                </a:schemeClr>
              </a:solidFill>
              <a:round/>
            </a:ln>
            <a:effectLst/>
          </c:spPr>
        </c:hiLowLines>
        <c:axId val="305603712"/>
        <c:axId val="305605248"/>
      </c:stockChart>
      <c:catAx>
        <c:axId val="305603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noFill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5605248"/>
        <c:crosses val="autoZero"/>
        <c:auto val="1"/>
        <c:lblAlgn val="ctr"/>
        <c:lblOffset val="100"/>
        <c:tickMarkSkip val="1"/>
        <c:noMultiLvlLbl val="0"/>
      </c:catAx>
      <c:valAx>
        <c:axId val="305605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5603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Unemployment!$B$5</c:f>
              <c:strCache>
                <c:ptCount val="1"/>
                <c:pt idx="0">
                  <c:v>long term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Unemployment!$C$4:$H$4</c:f>
              <c:strCache>
                <c:ptCount val="6"/>
                <c:pt idx="0">
                  <c:v>KSV</c:v>
                </c:pt>
                <c:pt idx="1">
                  <c:v>BiH</c:v>
                </c:pt>
                <c:pt idx="2">
                  <c:v>MKD</c:v>
                </c:pt>
                <c:pt idx="3">
                  <c:v>SRB</c:v>
                </c:pt>
                <c:pt idx="4">
                  <c:v>MNE</c:v>
                </c:pt>
                <c:pt idx="5">
                  <c:v>ALB</c:v>
                </c:pt>
              </c:strCache>
            </c:strRef>
          </c:cat>
          <c:val>
            <c:numRef>
              <c:f>Unemployment!$C$5:$H$5</c:f>
              <c:numCache>
                <c:formatCode>General</c:formatCode>
                <c:ptCount val="6"/>
                <c:pt idx="0" formatCode="0.0">
                  <c:v>23.753800000000002</c:v>
                </c:pt>
                <c:pt idx="1">
                  <c:v>22.658599999999996</c:v>
                </c:pt>
                <c:pt idx="2" formatCode="0.0">
                  <c:v>21.277956915677752</c:v>
                </c:pt>
                <c:pt idx="3" formatCode="0.0">
                  <c:v>11.363399999999999</c:v>
                </c:pt>
                <c:pt idx="4" formatCode="0.0">
                  <c:v>6.3602176098085899</c:v>
                </c:pt>
                <c:pt idx="5" formatCode="0.0">
                  <c:v>4.57</c:v>
                </c:pt>
              </c:numCache>
            </c:numRef>
          </c:val>
        </c:ser>
        <c:ser>
          <c:idx val="1"/>
          <c:order val="1"/>
          <c:tx>
            <c:strRef>
              <c:f>Unemployment!$B$6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Unemployment!$C$4:$H$4</c:f>
              <c:strCache>
                <c:ptCount val="6"/>
                <c:pt idx="0">
                  <c:v>KSV</c:v>
                </c:pt>
                <c:pt idx="1">
                  <c:v>BiH</c:v>
                </c:pt>
                <c:pt idx="2">
                  <c:v>MKD</c:v>
                </c:pt>
                <c:pt idx="3">
                  <c:v>SRB</c:v>
                </c:pt>
                <c:pt idx="4">
                  <c:v>MNE</c:v>
                </c:pt>
                <c:pt idx="5">
                  <c:v>ALB</c:v>
                </c:pt>
              </c:strCache>
            </c:strRef>
          </c:cat>
          <c:val>
            <c:numRef>
              <c:f>Unemployment!$C$6:$H$6</c:f>
              <c:numCache>
                <c:formatCode>General</c:formatCode>
                <c:ptCount val="6"/>
                <c:pt idx="0" formatCode="0.0">
                  <c:v>9.1462000000000003</c:v>
                </c:pt>
                <c:pt idx="1">
                  <c:v>5.041400000000003</c:v>
                </c:pt>
                <c:pt idx="2" formatCode="0.0">
                  <c:v>4.7865927250549056</c:v>
                </c:pt>
                <c:pt idx="3" formatCode="0.0">
                  <c:v>6.3366000000000007</c:v>
                </c:pt>
                <c:pt idx="4" formatCode="0.0">
                  <c:v>11.197318925204769</c:v>
                </c:pt>
                <c:pt idx="5" formatCode="0.0">
                  <c:v>10.93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07433856"/>
        <c:axId val="307435392"/>
      </c:barChart>
      <c:catAx>
        <c:axId val="307433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7435392"/>
        <c:crosses val="autoZero"/>
        <c:auto val="1"/>
        <c:lblAlgn val="ctr"/>
        <c:lblOffset val="100"/>
        <c:noMultiLvlLbl val="0"/>
      </c:catAx>
      <c:valAx>
        <c:axId val="307435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7433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9051732639904797"/>
          <c:y val="0.19553952848276135"/>
          <c:w val="0.23646873325465417"/>
          <c:h val="5.368406972311049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2015</a:t>
            </a:r>
          </a:p>
        </c:rich>
      </c:tx>
      <c:layout>
        <c:manualLayout>
          <c:xMode val="edge"/>
          <c:yMode val="edge"/>
          <c:x val="0.36241911222881917"/>
          <c:y val="8.7559274871315436E-3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areaChart>
        <c:grouping val="percentStacked"/>
        <c:varyColors val="0"/>
        <c:ser>
          <c:idx val="0"/>
          <c:order val="0"/>
          <c:tx>
            <c:strRef>
              <c:f>Sheet1!$N$29</c:f>
              <c:strCache>
                <c:ptCount val="1"/>
                <c:pt idx="0">
                  <c:v>Wages and salaries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Sheet1!$O$28:$X$28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Sheet1!$O$29:$X$29</c:f>
              <c:numCache>
                <c:formatCode>0.0</c:formatCode>
                <c:ptCount val="10"/>
                <c:pt idx="0">
                  <c:v>29.637062</c:v>
                </c:pt>
                <c:pt idx="1">
                  <c:v>39.408982600000002</c:v>
                </c:pt>
                <c:pt idx="2">
                  <c:v>45.199345300000004</c:v>
                </c:pt>
                <c:pt idx="3">
                  <c:v>38.798949999999998</c:v>
                </c:pt>
                <c:pt idx="4">
                  <c:v>44.172447999999996</c:v>
                </c:pt>
                <c:pt idx="5">
                  <c:v>47.316845999999998</c:v>
                </c:pt>
                <c:pt idx="6">
                  <c:v>47.918965</c:v>
                </c:pt>
                <c:pt idx="7">
                  <c:v>51.179815399999995</c:v>
                </c:pt>
                <c:pt idx="8">
                  <c:v>50.420746300000005</c:v>
                </c:pt>
                <c:pt idx="9">
                  <c:v>57.115109000000004</c:v>
                </c:pt>
              </c:numCache>
            </c:numRef>
          </c:val>
        </c:ser>
        <c:ser>
          <c:idx val="1"/>
          <c:order val="1"/>
          <c:tx>
            <c:strRef>
              <c:f>Sheet1!$N$30</c:f>
              <c:strCache>
                <c:ptCount val="1"/>
                <c:pt idx="0">
                  <c:v>Per diem work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Sheet1!$O$28:$X$28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Sheet1!$O$30:$X$30</c:f>
              <c:numCache>
                <c:formatCode>0.0</c:formatCode>
                <c:ptCount val="10"/>
                <c:pt idx="0">
                  <c:v>12.17057</c:v>
                </c:pt>
                <c:pt idx="1">
                  <c:v>10.81129</c:v>
                </c:pt>
                <c:pt idx="2">
                  <c:v>7.4467730000000003</c:v>
                </c:pt>
                <c:pt idx="3">
                  <c:v>7.5388479999999998</c:v>
                </c:pt>
                <c:pt idx="4">
                  <c:v>9.4649059999999992</c:v>
                </c:pt>
                <c:pt idx="5">
                  <c:v>7.2861359999999999</c:v>
                </c:pt>
                <c:pt idx="6">
                  <c:v>7.453678</c:v>
                </c:pt>
                <c:pt idx="7">
                  <c:v>6.9972430000000001</c:v>
                </c:pt>
                <c:pt idx="8">
                  <c:v>3.6752389999999999</c:v>
                </c:pt>
                <c:pt idx="9">
                  <c:v>1.800198</c:v>
                </c:pt>
              </c:numCache>
            </c:numRef>
          </c:val>
        </c:ser>
        <c:ser>
          <c:idx val="2"/>
          <c:order val="2"/>
          <c:tx>
            <c:strRef>
              <c:f>Sheet1!$N$31</c:f>
              <c:strCache>
                <c:ptCount val="1"/>
                <c:pt idx="0">
                  <c:v>Rent, dividends and interest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Sheet1!$O$28:$X$28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Sheet1!$O$31:$X$31</c:f>
              <c:numCache>
                <c:formatCode>0.0</c:formatCode>
                <c:ptCount val="10"/>
                <c:pt idx="0">
                  <c:v>0.13456750000000001</c:v>
                </c:pt>
                <c:pt idx="1">
                  <c:v>0.4079315</c:v>
                </c:pt>
                <c:pt idx="2">
                  <c:v>1.003231</c:v>
                </c:pt>
                <c:pt idx="3">
                  <c:v>0.56573320000000005</c:v>
                </c:pt>
                <c:pt idx="4">
                  <c:v>1.226602</c:v>
                </c:pt>
                <c:pt idx="5">
                  <c:v>2.2436739999999999</c:v>
                </c:pt>
                <c:pt idx="6">
                  <c:v>1.123424</c:v>
                </c:pt>
                <c:pt idx="7">
                  <c:v>2.0573549999999998</c:v>
                </c:pt>
                <c:pt idx="8">
                  <c:v>1.488596</c:v>
                </c:pt>
                <c:pt idx="9">
                  <c:v>1.690598</c:v>
                </c:pt>
              </c:numCache>
            </c:numRef>
          </c:val>
        </c:ser>
        <c:ser>
          <c:idx val="3"/>
          <c:order val="3"/>
          <c:tx>
            <c:strRef>
              <c:f>Sheet1!$N$32</c:f>
              <c:strCache>
                <c:ptCount val="1"/>
                <c:pt idx="0">
                  <c:v>Social welfare receipts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numRef>
              <c:f>Sheet1!$O$28:$X$28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Sheet1!$O$32:$X$32</c:f>
              <c:numCache>
                <c:formatCode>0.0</c:formatCode>
                <c:ptCount val="10"/>
                <c:pt idx="0">
                  <c:v>22.437390000000001</c:v>
                </c:pt>
                <c:pt idx="1">
                  <c:v>7.9253729999999996</c:v>
                </c:pt>
                <c:pt idx="2">
                  <c:v>4.9811509999999997</c:v>
                </c:pt>
                <c:pt idx="3">
                  <c:v>3.0235180000000001</c:v>
                </c:pt>
                <c:pt idx="4">
                  <c:v>2.4069850000000002</c:v>
                </c:pt>
                <c:pt idx="5">
                  <c:v>1.233392</c:v>
                </c:pt>
                <c:pt idx="6">
                  <c:v>1.052883</c:v>
                </c:pt>
                <c:pt idx="7">
                  <c:v>0.89944469999999999</c:v>
                </c:pt>
                <c:pt idx="8">
                  <c:v>0.45698830000000001</c:v>
                </c:pt>
                <c:pt idx="9">
                  <c:v>0.25072630000000001</c:v>
                </c:pt>
              </c:numCache>
            </c:numRef>
          </c:val>
        </c:ser>
        <c:ser>
          <c:idx val="4"/>
          <c:order val="4"/>
          <c:tx>
            <c:strRef>
              <c:f>Sheet1!$N$33</c:f>
              <c:strCache>
                <c:ptCount val="1"/>
                <c:pt idx="0">
                  <c:v>Pensions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cat>
            <c:numRef>
              <c:f>Sheet1!$O$28:$X$28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Sheet1!$O$33:$X$33</c:f>
              <c:numCache>
                <c:formatCode>0.0</c:formatCode>
                <c:ptCount val="10"/>
                <c:pt idx="0">
                  <c:v>18.788854000000001</c:v>
                </c:pt>
                <c:pt idx="1">
                  <c:v>20.568397000000001</c:v>
                </c:pt>
                <c:pt idx="2">
                  <c:v>22.499638999999998</c:v>
                </c:pt>
                <c:pt idx="3">
                  <c:v>19.530898000000001</c:v>
                </c:pt>
                <c:pt idx="4">
                  <c:v>13.940726</c:v>
                </c:pt>
                <c:pt idx="5">
                  <c:v>14.625688</c:v>
                </c:pt>
                <c:pt idx="6">
                  <c:v>16.490041999999999</c:v>
                </c:pt>
                <c:pt idx="7">
                  <c:v>11.938295999999999</c:v>
                </c:pt>
                <c:pt idx="8">
                  <c:v>11.536756</c:v>
                </c:pt>
                <c:pt idx="9">
                  <c:v>11.125116999999999</c:v>
                </c:pt>
              </c:numCache>
            </c:numRef>
          </c:val>
        </c:ser>
        <c:ser>
          <c:idx val="5"/>
          <c:order val="5"/>
          <c:tx>
            <c:strRef>
              <c:f>Sheet1!$N$34</c:f>
              <c:strCache>
                <c:ptCount val="1"/>
                <c:pt idx="0">
                  <c:v>Foreign remittances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cat>
            <c:numRef>
              <c:f>Sheet1!$O$28:$X$28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Sheet1!$O$34:$X$34</c:f>
              <c:numCache>
                <c:formatCode>0.0</c:formatCode>
                <c:ptCount val="10"/>
                <c:pt idx="0">
                  <c:v>5.0622327000000009</c:v>
                </c:pt>
                <c:pt idx="1">
                  <c:v>9.2351980000000005</c:v>
                </c:pt>
                <c:pt idx="2">
                  <c:v>7.1607230000000008</c:v>
                </c:pt>
                <c:pt idx="3">
                  <c:v>6.599507</c:v>
                </c:pt>
                <c:pt idx="4">
                  <c:v>9.2694320000000001</c:v>
                </c:pt>
                <c:pt idx="5">
                  <c:v>11.017307000000001</c:v>
                </c:pt>
                <c:pt idx="6">
                  <c:v>11.791796999999999</c:v>
                </c:pt>
                <c:pt idx="7">
                  <c:v>11.375327</c:v>
                </c:pt>
                <c:pt idx="8">
                  <c:v>11.193926000000001</c:v>
                </c:pt>
                <c:pt idx="9">
                  <c:v>10.165196</c:v>
                </c:pt>
              </c:numCache>
            </c:numRef>
          </c:val>
        </c:ser>
        <c:ser>
          <c:idx val="6"/>
          <c:order val="6"/>
          <c:tx>
            <c:strRef>
              <c:f>Sheet1!$N$35</c:f>
              <c:strCache>
                <c:ptCount val="1"/>
                <c:pt idx="0">
                  <c:v>Domestic remittances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cat>
            <c:numRef>
              <c:f>Sheet1!$O$28:$X$28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Sheet1!$O$35:$X$35</c:f>
              <c:numCache>
                <c:formatCode>0.0</c:formatCode>
                <c:ptCount val="10"/>
                <c:pt idx="0">
                  <c:v>1.383467</c:v>
                </c:pt>
                <c:pt idx="1">
                  <c:v>1.6807559999999999</c:v>
                </c:pt>
                <c:pt idx="2">
                  <c:v>1.690707</c:v>
                </c:pt>
                <c:pt idx="3">
                  <c:v>1.002775</c:v>
                </c:pt>
                <c:pt idx="4">
                  <c:v>0.65746680000000002</c:v>
                </c:pt>
                <c:pt idx="5">
                  <c:v>4.3515999999999999E-2</c:v>
                </c:pt>
                <c:pt idx="6">
                  <c:v>0.2727096</c:v>
                </c:pt>
                <c:pt idx="7">
                  <c:v>6.1954500000000003E-2</c:v>
                </c:pt>
                <c:pt idx="8">
                  <c:v>0</c:v>
                </c:pt>
                <c:pt idx="9">
                  <c:v>0.26447209999999999</c:v>
                </c:pt>
              </c:numCache>
            </c:numRef>
          </c:val>
        </c:ser>
        <c:ser>
          <c:idx val="7"/>
          <c:order val="7"/>
          <c:tx>
            <c:strRef>
              <c:f>Sheet1!$N$36</c:f>
              <c:strCache>
                <c:ptCount val="1"/>
                <c:pt idx="0">
                  <c:v>Net income from own business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cat>
            <c:numRef>
              <c:f>Sheet1!$O$28:$X$28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Sheet1!$O$36:$X$36</c:f>
              <c:numCache>
                <c:formatCode>0.0</c:formatCode>
                <c:ptCount val="10"/>
                <c:pt idx="0">
                  <c:v>7.524419</c:v>
                </c:pt>
                <c:pt idx="1">
                  <c:v>8.0568980000000003</c:v>
                </c:pt>
                <c:pt idx="2">
                  <c:v>7.7648999999999999</c:v>
                </c:pt>
                <c:pt idx="3">
                  <c:v>20.858229999999999</c:v>
                </c:pt>
                <c:pt idx="4">
                  <c:v>14.898580000000001</c:v>
                </c:pt>
                <c:pt idx="5">
                  <c:v>12.099489999999999</c:v>
                </c:pt>
                <c:pt idx="6">
                  <c:v>11.725669999999999</c:v>
                </c:pt>
                <c:pt idx="7">
                  <c:v>13.67882</c:v>
                </c:pt>
                <c:pt idx="8">
                  <c:v>19.911819999999999</c:v>
                </c:pt>
                <c:pt idx="9">
                  <c:v>16.04092</c:v>
                </c:pt>
              </c:numCache>
            </c:numRef>
          </c:val>
        </c:ser>
        <c:ser>
          <c:idx val="8"/>
          <c:order val="8"/>
          <c:tx>
            <c:strRef>
              <c:f>Sheet1!$N$37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cat>
            <c:numRef>
              <c:f>Sheet1!$O$28:$X$28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Sheet1!$O$37:$X$37</c:f>
              <c:numCache>
                <c:formatCode>0.0</c:formatCode>
                <c:ptCount val="10"/>
                <c:pt idx="0">
                  <c:v>2.8614280000000001</c:v>
                </c:pt>
                <c:pt idx="1">
                  <c:v>1.9051662999999999</c:v>
                </c:pt>
                <c:pt idx="2">
                  <c:v>2.2535319999999999</c:v>
                </c:pt>
                <c:pt idx="3">
                  <c:v>2.0815359999999998</c:v>
                </c:pt>
                <c:pt idx="4">
                  <c:v>3.9628462</c:v>
                </c:pt>
                <c:pt idx="5">
                  <c:v>4.1339540000000001</c:v>
                </c:pt>
                <c:pt idx="6">
                  <c:v>2.1708349999999998</c:v>
                </c:pt>
                <c:pt idx="7">
                  <c:v>1.811739</c:v>
                </c:pt>
                <c:pt idx="8">
                  <c:v>1.31593</c:v>
                </c:pt>
                <c:pt idx="9">
                  <c:v>1.5476718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07194112"/>
        <c:axId val="307196288"/>
      </c:areaChart>
      <c:catAx>
        <c:axId val="30719411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/>
                  <a:t>Decile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7196288"/>
        <c:crosses val="autoZero"/>
        <c:auto val="1"/>
        <c:lblAlgn val="ctr"/>
        <c:lblOffset val="100"/>
        <c:noMultiLvlLbl val="0"/>
      </c:catAx>
      <c:valAx>
        <c:axId val="307196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Share of total HH income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719411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'[wage and productivity.xlsx]clean data'!$L$7</c:f>
              <c:strCache>
                <c:ptCount val="1"/>
                <c:pt idx="0">
                  <c:v>Average Wage Public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'[wage and productivity.xlsx]clean data'!$K$8:$K$52</c:f>
              <c:strCache>
                <c:ptCount val="45"/>
                <c:pt idx="0">
                  <c:v>2003Q4</c:v>
                </c:pt>
                <c:pt idx="1">
                  <c:v>2004Q1</c:v>
                </c:pt>
                <c:pt idx="2">
                  <c:v>2004Q2</c:v>
                </c:pt>
                <c:pt idx="3">
                  <c:v>2004Q3</c:v>
                </c:pt>
                <c:pt idx="4">
                  <c:v>2004Q4</c:v>
                </c:pt>
                <c:pt idx="5">
                  <c:v>2005Q1</c:v>
                </c:pt>
                <c:pt idx="6">
                  <c:v>2005Q2</c:v>
                </c:pt>
                <c:pt idx="7">
                  <c:v>2005Q3</c:v>
                </c:pt>
                <c:pt idx="8">
                  <c:v>2005Q4</c:v>
                </c:pt>
                <c:pt idx="9">
                  <c:v>2006Q1</c:v>
                </c:pt>
                <c:pt idx="10">
                  <c:v>2006Q2</c:v>
                </c:pt>
                <c:pt idx="11">
                  <c:v>2006Q3</c:v>
                </c:pt>
                <c:pt idx="12">
                  <c:v>2006Q4</c:v>
                </c:pt>
                <c:pt idx="13">
                  <c:v>2007Q1</c:v>
                </c:pt>
                <c:pt idx="14">
                  <c:v>2007Q2</c:v>
                </c:pt>
                <c:pt idx="15">
                  <c:v>2007Q3</c:v>
                </c:pt>
                <c:pt idx="16">
                  <c:v>2007Q4</c:v>
                </c:pt>
                <c:pt idx="17">
                  <c:v>2008Q1</c:v>
                </c:pt>
                <c:pt idx="18">
                  <c:v>2008Q2</c:v>
                </c:pt>
                <c:pt idx="19">
                  <c:v>2008Q3</c:v>
                </c:pt>
                <c:pt idx="20">
                  <c:v>2008Q4</c:v>
                </c:pt>
                <c:pt idx="21">
                  <c:v>2009Q1</c:v>
                </c:pt>
                <c:pt idx="22">
                  <c:v>2009Q2</c:v>
                </c:pt>
                <c:pt idx="23">
                  <c:v>2009Q3</c:v>
                </c:pt>
                <c:pt idx="24">
                  <c:v>2009Q4</c:v>
                </c:pt>
                <c:pt idx="25">
                  <c:v>2010Q1</c:v>
                </c:pt>
                <c:pt idx="26">
                  <c:v>2010Q2</c:v>
                </c:pt>
                <c:pt idx="27">
                  <c:v>2010Q3</c:v>
                </c:pt>
                <c:pt idx="28">
                  <c:v>2010Q4</c:v>
                </c:pt>
                <c:pt idx="29">
                  <c:v>2011Q1</c:v>
                </c:pt>
                <c:pt idx="30">
                  <c:v>2011Q2</c:v>
                </c:pt>
                <c:pt idx="31">
                  <c:v>2011Q3</c:v>
                </c:pt>
                <c:pt idx="32">
                  <c:v>2011Q4</c:v>
                </c:pt>
                <c:pt idx="33">
                  <c:v>2012Q1</c:v>
                </c:pt>
                <c:pt idx="34">
                  <c:v>2012Q2</c:v>
                </c:pt>
                <c:pt idx="35">
                  <c:v>2012Q3</c:v>
                </c:pt>
                <c:pt idx="36">
                  <c:v>2012Q4</c:v>
                </c:pt>
                <c:pt idx="37">
                  <c:v>2013Q1</c:v>
                </c:pt>
                <c:pt idx="38">
                  <c:v>2013Q2</c:v>
                </c:pt>
                <c:pt idx="39">
                  <c:v>2013Q3</c:v>
                </c:pt>
                <c:pt idx="40">
                  <c:v>2013Q4</c:v>
                </c:pt>
                <c:pt idx="41">
                  <c:v>2014Q1</c:v>
                </c:pt>
                <c:pt idx="42">
                  <c:v>2014Q2</c:v>
                </c:pt>
                <c:pt idx="43">
                  <c:v>2014Q3</c:v>
                </c:pt>
                <c:pt idx="44">
                  <c:v>2014Q4</c:v>
                </c:pt>
              </c:strCache>
            </c:strRef>
          </c:cat>
          <c:val>
            <c:numRef>
              <c:f>'[wage and productivity.xlsx]clean data'!$L$8:$L$52</c:f>
              <c:numCache>
                <c:formatCode>General</c:formatCode>
                <c:ptCount val="45"/>
                <c:pt idx="0">
                  <c:v>100</c:v>
                </c:pt>
                <c:pt idx="1">
                  <c:v>107.25840253429423</c:v>
                </c:pt>
                <c:pt idx="2">
                  <c:v>107.28228850108434</c:v>
                </c:pt>
                <c:pt idx="3">
                  <c:v>107.07246527741268</c:v>
                </c:pt>
                <c:pt idx="4">
                  <c:v>108.14878296567447</c:v>
                </c:pt>
                <c:pt idx="5">
                  <c:v>110.18025302733865</c:v>
                </c:pt>
                <c:pt idx="6">
                  <c:v>111.01509586702521</c:v>
                </c:pt>
                <c:pt idx="7">
                  <c:v>109.01924726994019</c:v>
                </c:pt>
                <c:pt idx="8">
                  <c:v>111.02757941243246</c:v>
                </c:pt>
                <c:pt idx="9">
                  <c:v>111.67416914173923</c:v>
                </c:pt>
                <c:pt idx="10">
                  <c:v>110.0754406394832</c:v>
                </c:pt>
                <c:pt idx="11">
                  <c:v>114.2989164281075</c:v>
                </c:pt>
                <c:pt idx="12">
                  <c:v>114.05422219978951</c:v>
                </c:pt>
                <c:pt idx="13">
                  <c:v>118.89053937129668</c:v>
                </c:pt>
                <c:pt idx="14">
                  <c:v>118.59156061609488</c:v>
                </c:pt>
                <c:pt idx="15">
                  <c:v>120.19928276315608</c:v>
                </c:pt>
                <c:pt idx="16">
                  <c:v>125.11044868703725</c:v>
                </c:pt>
                <c:pt idx="17">
                  <c:v>125.15022888655716</c:v>
                </c:pt>
                <c:pt idx="18">
                  <c:v>126.88444566797563</c:v>
                </c:pt>
                <c:pt idx="19">
                  <c:v>129.16315305886806</c:v>
                </c:pt>
                <c:pt idx="20">
                  <c:v>140.76709228541353</c:v>
                </c:pt>
                <c:pt idx="21">
                  <c:v>145.08147311759677</c:v>
                </c:pt>
                <c:pt idx="22">
                  <c:v>150.52551145335718</c:v>
                </c:pt>
                <c:pt idx="23">
                  <c:v>163.9743380581111</c:v>
                </c:pt>
                <c:pt idx="24">
                  <c:v>169.51881057265206</c:v>
                </c:pt>
                <c:pt idx="25">
                  <c:v>176.01343199286745</c:v>
                </c:pt>
                <c:pt idx="26">
                  <c:v>185.38952339464115</c:v>
                </c:pt>
                <c:pt idx="27">
                  <c:v>187.56658394723601</c:v>
                </c:pt>
                <c:pt idx="28">
                  <c:v>209.83318981671169</c:v>
                </c:pt>
                <c:pt idx="29">
                  <c:v>197.7025283608364</c:v>
                </c:pt>
                <c:pt idx="30">
                  <c:v>238.7827114642688</c:v>
                </c:pt>
                <c:pt idx="31">
                  <c:v>237.24546771049972</c:v>
                </c:pt>
                <c:pt idx="32">
                  <c:v>240.34921107920675</c:v>
                </c:pt>
                <c:pt idx="33">
                  <c:v>237.17831909832196</c:v>
                </c:pt>
                <c:pt idx="34">
                  <c:v>235.35342791657766</c:v>
                </c:pt>
                <c:pt idx="35">
                  <c:v>235.25750972064174</c:v>
                </c:pt>
                <c:pt idx="36">
                  <c:v>240.77753319879025</c:v>
                </c:pt>
                <c:pt idx="37">
                  <c:v>242.2055892703161</c:v>
                </c:pt>
                <c:pt idx="38">
                  <c:v>243.1682533375068</c:v>
                </c:pt>
                <c:pt idx="39">
                  <c:v>240.08002437038613</c:v>
                </c:pt>
                <c:pt idx="40">
                  <c:v>244.23743099668712</c:v>
                </c:pt>
                <c:pt idx="41">
                  <c:v>245.53891965783512</c:v>
                </c:pt>
                <c:pt idx="42">
                  <c:v>293.96909460559675</c:v>
                </c:pt>
                <c:pt idx="43">
                  <c:v>289.45882710950116</c:v>
                </c:pt>
                <c:pt idx="44">
                  <c:v>292.91448783873608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'[wage and productivity.xlsx]clean data'!$M$7</c:f>
              <c:strCache>
                <c:ptCount val="1"/>
                <c:pt idx="0">
                  <c:v>Average Wage private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'[wage and productivity.xlsx]clean data'!$K$8:$K$52</c:f>
              <c:strCache>
                <c:ptCount val="45"/>
                <c:pt idx="0">
                  <c:v>2003Q4</c:v>
                </c:pt>
                <c:pt idx="1">
                  <c:v>2004Q1</c:v>
                </c:pt>
                <c:pt idx="2">
                  <c:v>2004Q2</c:v>
                </c:pt>
                <c:pt idx="3">
                  <c:v>2004Q3</c:v>
                </c:pt>
                <c:pt idx="4">
                  <c:v>2004Q4</c:v>
                </c:pt>
                <c:pt idx="5">
                  <c:v>2005Q1</c:v>
                </c:pt>
                <c:pt idx="6">
                  <c:v>2005Q2</c:v>
                </c:pt>
                <c:pt idx="7">
                  <c:v>2005Q3</c:v>
                </c:pt>
                <c:pt idx="8">
                  <c:v>2005Q4</c:v>
                </c:pt>
                <c:pt idx="9">
                  <c:v>2006Q1</c:v>
                </c:pt>
                <c:pt idx="10">
                  <c:v>2006Q2</c:v>
                </c:pt>
                <c:pt idx="11">
                  <c:v>2006Q3</c:v>
                </c:pt>
                <c:pt idx="12">
                  <c:v>2006Q4</c:v>
                </c:pt>
                <c:pt idx="13">
                  <c:v>2007Q1</c:v>
                </c:pt>
                <c:pt idx="14">
                  <c:v>2007Q2</c:v>
                </c:pt>
                <c:pt idx="15">
                  <c:v>2007Q3</c:v>
                </c:pt>
                <c:pt idx="16">
                  <c:v>2007Q4</c:v>
                </c:pt>
                <c:pt idx="17">
                  <c:v>2008Q1</c:v>
                </c:pt>
                <c:pt idx="18">
                  <c:v>2008Q2</c:v>
                </c:pt>
                <c:pt idx="19">
                  <c:v>2008Q3</c:v>
                </c:pt>
                <c:pt idx="20">
                  <c:v>2008Q4</c:v>
                </c:pt>
                <c:pt idx="21">
                  <c:v>2009Q1</c:v>
                </c:pt>
                <c:pt idx="22">
                  <c:v>2009Q2</c:v>
                </c:pt>
                <c:pt idx="23">
                  <c:v>2009Q3</c:v>
                </c:pt>
                <c:pt idx="24">
                  <c:v>2009Q4</c:v>
                </c:pt>
                <c:pt idx="25">
                  <c:v>2010Q1</c:v>
                </c:pt>
                <c:pt idx="26">
                  <c:v>2010Q2</c:v>
                </c:pt>
                <c:pt idx="27">
                  <c:v>2010Q3</c:v>
                </c:pt>
                <c:pt idx="28">
                  <c:v>2010Q4</c:v>
                </c:pt>
                <c:pt idx="29">
                  <c:v>2011Q1</c:v>
                </c:pt>
                <c:pt idx="30">
                  <c:v>2011Q2</c:v>
                </c:pt>
                <c:pt idx="31">
                  <c:v>2011Q3</c:v>
                </c:pt>
                <c:pt idx="32">
                  <c:v>2011Q4</c:v>
                </c:pt>
                <c:pt idx="33">
                  <c:v>2012Q1</c:v>
                </c:pt>
                <c:pt idx="34">
                  <c:v>2012Q2</c:v>
                </c:pt>
                <c:pt idx="35">
                  <c:v>2012Q3</c:v>
                </c:pt>
                <c:pt idx="36">
                  <c:v>2012Q4</c:v>
                </c:pt>
                <c:pt idx="37">
                  <c:v>2013Q1</c:v>
                </c:pt>
                <c:pt idx="38">
                  <c:v>2013Q2</c:v>
                </c:pt>
                <c:pt idx="39">
                  <c:v>2013Q3</c:v>
                </c:pt>
                <c:pt idx="40">
                  <c:v>2013Q4</c:v>
                </c:pt>
                <c:pt idx="41">
                  <c:v>2014Q1</c:v>
                </c:pt>
                <c:pt idx="42">
                  <c:v>2014Q2</c:v>
                </c:pt>
                <c:pt idx="43">
                  <c:v>2014Q3</c:v>
                </c:pt>
                <c:pt idx="44">
                  <c:v>2014Q4</c:v>
                </c:pt>
              </c:strCache>
            </c:strRef>
          </c:cat>
          <c:val>
            <c:numRef>
              <c:f>'[wage and productivity.xlsx]clean data'!$M$8:$M$52</c:f>
              <c:numCache>
                <c:formatCode>General</c:formatCode>
                <c:ptCount val="45"/>
                <c:pt idx="0">
                  <c:v>100</c:v>
                </c:pt>
                <c:pt idx="1">
                  <c:v>100.84631535291221</c:v>
                </c:pt>
                <c:pt idx="2">
                  <c:v>99.512688250084253</c:v>
                </c:pt>
                <c:pt idx="3">
                  <c:v>100.39658881775057</c:v>
                </c:pt>
                <c:pt idx="4">
                  <c:v>106.03825915653593</c:v>
                </c:pt>
                <c:pt idx="5">
                  <c:v>106.63962259260218</c:v>
                </c:pt>
                <c:pt idx="6">
                  <c:v>107.9667694859898</c:v>
                </c:pt>
                <c:pt idx="7">
                  <c:v>108.13914305710361</c:v>
                </c:pt>
                <c:pt idx="8">
                  <c:v>113.93893050623396</c:v>
                </c:pt>
                <c:pt idx="9">
                  <c:v>110.94507374478341</c:v>
                </c:pt>
                <c:pt idx="10">
                  <c:v>105.47448093522385</c:v>
                </c:pt>
                <c:pt idx="11">
                  <c:v>114.30311827678273</c:v>
                </c:pt>
                <c:pt idx="12">
                  <c:v>118.56839213043366</c:v>
                </c:pt>
                <c:pt idx="13">
                  <c:v>121.16242980890104</c:v>
                </c:pt>
                <c:pt idx="14">
                  <c:v>117.02490455171883</c:v>
                </c:pt>
                <c:pt idx="15">
                  <c:v>120.20158167414937</c:v>
                </c:pt>
                <c:pt idx="16">
                  <c:v>126.3765937636073</c:v>
                </c:pt>
                <c:pt idx="17">
                  <c:v>123.5191710913542</c:v>
                </c:pt>
                <c:pt idx="18">
                  <c:v>123.44299549842044</c:v>
                </c:pt>
                <c:pt idx="19">
                  <c:v>128.22765843424708</c:v>
                </c:pt>
                <c:pt idx="20">
                  <c:v>132.6703078530457</c:v>
                </c:pt>
                <c:pt idx="21">
                  <c:v>139.79809030572432</c:v>
                </c:pt>
                <c:pt idx="22">
                  <c:v>138.97255044941815</c:v>
                </c:pt>
                <c:pt idx="23">
                  <c:v>138.43457575460749</c:v>
                </c:pt>
                <c:pt idx="24">
                  <c:v>147.60851452984355</c:v>
                </c:pt>
                <c:pt idx="25">
                  <c:v>148.38630272210321</c:v>
                </c:pt>
                <c:pt idx="26">
                  <c:v>145.73776270512661</c:v>
                </c:pt>
                <c:pt idx="27">
                  <c:v>147.22355437431688</c:v>
                </c:pt>
                <c:pt idx="28">
                  <c:v>155.60583462428139</c:v>
                </c:pt>
                <c:pt idx="29">
                  <c:v>153.54075802949058</c:v>
                </c:pt>
                <c:pt idx="30">
                  <c:v>150.67093363373684</c:v>
                </c:pt>
                <c:pt idx="31">
                  <c:v>152.38974915887982</c:v>
                </c:pt>
                <c:pt idx="32">
                  <c:v>158.40100263081246</c:v>
                </c:pt>
                <c:pt idx="33">
                  <c:v>156.3115051299034</c:v>
                </c:pt>
                <c:pt idx="34">
                  <c:v>160.53154287700374</c:v>
                </c:pt>
                <c:pt idx="35">
                  <c:v>155.36904238061803</c:v>
                </c:pt>
                <c:pt idx="36">
                  <c:v>159.79273620402981</c:v>
                </c:pt>
                <c:pt idx="37">
                  <c:v>158.79623629435704</c:v>
                </c:pt>
                <c:pt idx="38">
                  <c:v>160.53941263381634</c:v>
                </c:pt>
                <c:pt idx="39">
                  <c:v>158.3581741361881</c:v>
                </c:pt>
                <c:pt idx="40">
                  <c:v>162.70121050312346</c:v>
                </c:pt>
                <c:pt idx="41">
                  <c:v>154.42669015189981</c:v>
                </c:pt>
                <c:pt idx="42">
                  <c:v>156.73335370141598</c:v>
                </c:pt>
                <c:pt idx="43">
                  <c:v>155.06087491186153</c:v>
                </c:pt>
                <c:pt idx="44">
                  <c:v>159.37395474423707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'[wage and productivity.xlsx]clean data'!$N$7</c:f>
              <c:strCache>
                <c:ptCount val="1"/>
                <c:pt idx="0">
                  <c:v>Average Wage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'[wage and productivity.xlsx]clean data'!$K$8:$K$52</c:f>
              <c:strCache>
                <c:ptCount val="45"/>
                <c:pt idx="0">
                  <c:v>2003Q4</c:v>
                </c:pt>
                <c:pt idx="1">
                  <c:v>2004Q1</c:v>
                </c:pt>
                <c:pt idx="2">
                  <c:v>2004Q2</c:v>
                </c:pt>
                <c:pt idx="3">
                  <c:v>2004Q3</c:v>
                </c:pt>
                <c:pt idx="4">
                  <c:v>2004Q4</c:v>
                </c:pt>
                <c:pt idx="5">
                  <c:v>2005Q1</c:v>
                </c:pt>
                <c:pt idx="6">
                  <c:v>2005Q2</c:v>
                </c:pt>
                <c:pt idx="7">
                  <c:v>2005Q3</c:v>
                </c:pt>
                <c:pt idx="8">
                  <c:v>2005Q4</c:v>
                </c:pt>
                <c:pt idx="9">
                  <c:v>2006Q1</c:v>
                </c:pt>
                <c:pt idx="10">
                  <c:v>2006Q2</c:v>
                </c:pt>
                <c:pt idx="11">
                  <c:v>2006Q3</c:v>
                </c:pt>
                <c:pt idx="12">
                  <c:v>2006Q4</c:v>
                </c:pt>
                <c:pt idx="13">
                  <c:v>2007Q1</c:v>
                </c:pt>
                <c:pt idx="14">
                  <c:v>2007Q2</c:v>
                </c:pt>
                <c:pt idx="15">
                  <c:v>2007Q3</c:v>
                </c:pt>
                <c:pt idx="16">
                  <c:v>2007Q4</c:v>
                </c:pt>
                <c:pt idx="17">
                  <c:v>2008Q1</c:v>
                </c:pt>
                <c:pt idx="18">
                  <c:v>2008Q2</c:v>
                </c:pt>
                <c:pt idx="19">
                  <c:v>2008Q3</c:v>
                </c:pt>
                <c:pt idx="20">
                  <c:v>2008Q4</c:v>
                </c:pt>
                <c:pt idx="21">
                  <c:v>2009Q1</c:v>
                </c:pt>
                <c:pt idx="22">
                  <c:v>2009Q2</c:v>
                </c:pt>
                <c:pt idx="23">
                  <c:v>2009Q3</c:v>
                </c:pt>
                <c:pt idx="24">
                  <c:v>2009Q4</c:v>
                </c:pt>
                <c:pt idx="25">
                  <c:v>2010Q1</c:v>
                </c:pt>
                <c:pt idx="26">
                  <c:v>2010Q2</c:v>
                </c:pt>
                <c:pt idx="27">
                  <c:v>2010Q3</c:v>
                </c:pt>
                <c:pt idx="28">
                  <c:v>2010Q4</c:v>
                </c:pt>
                <c:pt idx="29">
                  <c:v>2011Q1</c:v>
                </c:pt>
                <c:pt idx="30">
                  <c:v>2011Q2</c:v>
                </c:pt>
                <c:pt idx="31">
                  <c:v>2011Q3</c:v>
                </c:pt>
                <c:pt idx="32">
                  <c:v>2011Q4</c:v>
                </c:pt>
                <c:pt idx="33">
                  <c:v>2012Q1</c:v>
                </c:pt>
                <c:pt idx="34">
                  <c:v>2012Q2</c:v>
                </c:pt>
                <c:pt idx="35">
                  <c:v>2012Q3</c:v>
                </c:pt>
                <c:pt idx="36">
                  <c:v>2012Q4</c:v>
                </c:pt>
                <c:pt idx="37">
                  <c:v>2013Q1</c:v>
                </c:pt>
                <c:pt idx="38">
                  <c:v>2013Q2</c:v>
                </c:pt>
                <c:pt idx="39">
                  <c:v>2013Q3</c:v>
                </c:pt>
                <c:pt idx="40">
                  <c:v>2013Q4</c:v>
                </c:pt>
                <c:pt idx="41">
                  <c:v>2014Q1</c:v>
                </c:pt>
                <c:pt idx="42">
                  <c:v>2014Q2</c:v>
                </c:pt>
                <c:pt idx="43">
                  <c:v>2014Q3</c:v>
                </c:pt>
                <c:pt idx="44">
                  <c:v>2014Q4</c:v>
                </c:pt>
              </c:strCache>
            </c:strRef>
          </c:cat>
          <c:val>
            <c:numRef>
              <c:f>'[wage and productivity.xlsx]clean data'!$N$8:$N$52</c:f>
              <c:numCache>
                <c:formatCode>General</c:formatCode>
                <c:ptCount val="45"/>
                <c:pt idx="0">
                  <c:v>100</c:v>
                </c:pt>
                <c:pt idx="1">
                  <c:v>102.96026760078209</c:v>
                </c:pt>
                <c:pt idx="2">
                  <c:v>102.1183398924107</c:v>
                </c:pt>
                <c:pt idx="3">
                  <c:v>102.81325259585918</c:v>
                </c:pt>
                <c:pt idx="4">
                  <c:v>106.98065400379456</c:v>
                </c:pt>
                <c:pt idx="5">
                  <c:v>107.91829185139635</c:v>
                </c:pt>
                <c:pt idx="6">
                  <c:v>109.69747313261004</c:v>
                </c:pt>
                <c:pt idx="7">
                  <c:v>109.16519233000753</c:v>
                </c:pt>
                <c:pt idx="8">
                  <c:v>113.65010926940582</c:v>
                </c:pt>
                <c:pt idx="9">
                  <c:v>112.10356420278826</c:v>
                </c:pt>
                <c:pt idx="10">
                  <c:v>107.19481073292279</c:v>
                </c:pt>
                <c:pt idx="11">
                  <c:v>113.51161478121684</c:v>
                </c:pt>
                <c:pt idx="12">
                  <c:v>116.09623926791504</c:v>
                </c:pt>
                <c:pt idx="13">
                  <c:v>119.56099489632379</c:v>
                </c:pt>
                <c:pt idx="14">
                  <c:v>117.33699446798877</c:v>
                </c:pt>
                <c:pt idx="15">
                  <c:v>120.19453821203014</c:v>
                </c:pt>
                <c:pt idx="16">
                  <c:v>126.38064518301036</c:v>
                </c:pt>
                <c:pt idx="17">
                  <c:v>124.12000634506117</c:v>
                </c:pt>
                <c:pt idx="18">
                  <c:v>125.15142812138322</c:v>
                </c:pt>
                <c:pt idx="19">
                  <c:v>129.32994556745047</c:v>
                </c:pt>
                <c:pt idx="20">
                  <c:v>136.16398774460791</c:v>
                </c:pt>
                <c:pt idx="21">
                  <c:v>142.4630943756373</c:v>
                </c:pt>
                <c:pt idx="22">
                  <c:v>144.23932540996788</c:v>
                </c:pt>
                <c:pt idx="23">
                  <c:v>148.31751953880769</c:v>
                </c:pt>
                <c:pt idx="24">
                  <c:v>156.58953283120053</c:v>
                </c:pt>
                <c:pt idx="25">
                  <c:v>158.70811706737663</c:v>
                </c:pt>
                <c:pt idx="26">
                  <c:v>160.01631925622723</c:v>
                </c:pt>
                <c:pt idx="27">
                  <c:v>161.91116843689574</c:v>
                </c:pt>
                <c:pt idx="28">
                  <c:v>174.68276376377395</c:v>
                </c:pt>
                <c:pt idx="29">
                  <c:v>169.41328370660537</c:v>
                </c:pt>
                <c:pt idx="30">
                  <c:v>179.80786986109271</c:v>
                </c:pt>
                <c:pt idx="31">
                  <c:v>180.56203975686572</c:v>
                </c:pt>
                <c:pt idx="32">
                  <c:v>185.86427487711472</c:v>
                </c:pt>
                <c:pt idx="33">
                  <c:v>183.49909763265876</c:v>
                </c:pt>
                <c:pt idx="34">
                  <c:v>185.9246212127988</c:v>
                </c:pt>
                <c:pt idx="35">
                  <c:v>182.11610275094984</c:v>
                </c:pt>
                <c:pt idx="36">
                  <c:v>186.95592001090606</c:v>
                </c:pt>
                <c:pt idx="37">
                  <c:v>186.64885796566602</c:v>
                </c:pt>
                <c:pt idx="38">
                  <c:v>188.12599539135931</c:v>
                </c:pt>
                <c:pt idx="39">
                  <c:v>185.61200448364724</c:v>
                </c:pt>
                <c:pt idx="40">
                  <c:v>190.0617181908996</c:v>
                </c:pt>
                <c:pt idx="41">
                  <c:v>184.36976864857303</c:v>
                </c:pt>
                <c:pt idx="42">
                  <c:v>199.68478788332598</c:v>
                </c:pt>
                <c:pt idx="43">
                  <c:v>197.28116108869511</c:v>
                </c:pt>
                <c:pt idx="44">
                  <c:v>201.27707876681745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'[wage and productivity.xlsx]clean data'!$O$7</c:f>
              <c:strCache>
                <c:ptCount val="1"/>
                <c:pt idx="0">
                  <c:v>GDP per worker(constant LCU)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'[wage and productivity.xlsx]clean data'!$K$8:$K$52</c:f>
              <c:strCache>
                <c:ptCount val="45"/>
                <c:pt idx="0">
                  <c:v>2003Q4</c:v>
                </c:pt>
                <c:pt idx="1">
                  <c:v>2004Q1</c:v>
                </c:pt>
                <c:pt idx="2">
                  <c:v>2004Q2</c:v>
                </c:pt>
                <c:pt idx="3">
                  <c:v>2004Q3</c:v>
                </c:pt>
                <c:pt idx="4">
                  <c:v>2004Q4</c:v>
                </c:pt>
                <c:pt idx="5">
                  <c:v>2005Q1</c:v>
                </c:pt>
                <c:pt idx="6">
                  <c:v>2005Q2</c:v>
                </c:pt>
                <c:pt idx="7">
                  <c:v>2005Q3</c:v>
                </c:pt>
                <c:pt idx="8">
                  <c:v>2005Q4</c:v>
                </c:pt>
                <c:pt idx="9">
                  <c:v>2006Q1</c:v>
                </c:pt>
                <c:pt idx="10">
                  <c:v>2006Q2</c:v>
                </c:pt>
                <c:pt idx="11">
                  <c:v>2006Q3</c:v>
                </c:pt>
                <c:pt idx="12">
                  <c:v>2006Q4</c:v>
                </c:pt>
                <c:pt idx="13">
                  <c:v>2007Q1</c:v>
                </c:pt>
                <c:pt idx="14">
                  <c:v>2007Q2</c:v>
                </c:pt>
                <c:pt idx="15">
                  <c:v>2007Q3</c:v>
                </c:pt>
                <c:pt idx="16">
                  <c:v>2007Q4</c:v>
                </c:pt>
                <c:pt idx="17">
                  <c:v>2008Q1</c:v>
                </c:pt>
                <c:pt idx="18">
                  <c:v>2008Q2</c:v>
                </c:pt>
                <c:pt idx="19">
                  <c:v>2008Q3</c:v>
                </c:pt>
                <c:pt idx="20">
                  <c:v>2008Q4</c:v>
                </c:pt>
                <c:pt idx="21">
                  <c:v>2009Q1</c:v>
                </c:pt>
                <c:pt idx="22">
                  <c:v>2009Q2</c:v>
                </c:pt>
                <c:pt idx="23">
                  <c:v>2009Q3</c:v>
                </c:pt>
                <c:pt idx="24">
                  <c:v>2009Q4</c:v>
                </c:pt>
                <c:pt idx="25">
                  <c:v>2010Q1</c:v>
                </c:pt>
                <c:pt idx="26">
                  <c:v>2010Q2</c:v>
                </c:pt>
                <c:pt idx="27">
                  <c:v>2010Q3</c:v>
                </c:pt>
                <c:pt idx="28">
                  <c:v>2010Q4</c:v>
                </c:pt>
                <c:pt idx="29">
                  <c:v>2011Q1</c:v>
                </c:pt>
                <c:pt idx="30">
                  <c:v>2011Q2</c:v>
                </c:pt>
                <c:pt idx="31">
                  <c:v>2011Q3</c:v>
                </c:pt>
                <c:pt idx="32">
                  <c:v>2011Q4</c:v>
                </c:pt>
                <c:pt idx="33">
                  <c:v>2012Q1</c:v>
                </c:pt>
                <c:pt idx="34">
                  <c:v>2012Q2</c:v>
                </c:pt>
                <c:pt idx="35">
                  <c:v>2012Q3</c:v>
                </c:pt>
                <c:pt idx="36">
                  <c:v>2012Q4</c:v>
                </c:pt>
                <c:pt idx="37">
                  <c:v>2013Q1</c:v>
                </c:pt>
                <c:pt idx="38">
                  <c:v>2013Q2</c:v>
                </c:pt>
                <c:pt idx="39">
                  <c:v>2013Q3</c:v>
                </c:pt>
                <c:pt idx="40">
                  <c:v>2013Q4</c:v>
                </c:pt>
                <c:pt idx="41">
                  <c:v>2014Q1</c:v>
                </c:pt>
                <c:pt idx="42">
                  <c:v>2014Q2</c:v>
                </c:pt>
                <c:pt idx="43">
                  <c:v>2014Q3</c:v>
                </c:pt>
                <c:pt idx="44">
                  <c:v>2014Q4</c:v>
                </c:pt>
              </c:strCache>
            </c:strRef>
          </c:cat>
          <c:val>
            <c:numRef>
              <c:f>'[wage and productivity.xlsx]clean data'!$O$8:$O$52</c:f>
              <c:numCache>
                <c:formatCode>General</c:formatCode>
                <c:ptCount val="45"/>
                <c:pt idx="0">
                  <c:v>100</c:v>
                </c:pt>
                <c:pt idx="1">
                  <c:v>100.02689372309004</c:v>
                </c:pt>
                <c:pt idx="2">
                  <c:v>97.827064944867089</c:v>
                </c:pt>
                <c:pt idx="3">
                  <c:v>96.620082167262638</c:v>
                </c:pt>
                <c:pt idx="4">
                  <c:v>96.922410632667479</c:v>
                </c:pt>
                <c:pt idx="5">
                  <c:v>98.458484758278303</c:v>
                </c:pt>
                <c:pt idx="6">
                  <c:v>96.27944017184366</c:v>
                </c:pt>
                <c:pt idx="7">
                  <c:v>96.653171790231923</c:v>
                </c:pt>
                <c:pt idx="8">
                  <c:v>96.62895310765596</c:v>
                </c:pt>
                <c:pt idx="9">
                  <c:v>100.82839335654469</c:v>
                </c:pt>
                <c:pt idx="10">
                  <c:v>94.096811872458701</c:v>
                </c:pt>
                <c:pt idx="11">
                  <c:v>99.705484043016995</c:v>
                </c:pt>
                <c:pt idx="12">
                  <c:v>100.34629971047622</c:v>
                </c:pt>
                <c:pt idx="13">
                  <c:v>105.56240661917215</c:v>
                </c:pt>
                <c:pt idx="14">
                  <c:v>104.30016920462761</c:v>
                </c:pt>
                <c:pt idx="15">
                  <c:v>104.82137884151426</c:v>
                </c:pt>
                <c:pt idx="16">
                  <c:v>102.83156260430539</c:v>
                </c:pt>
                <c:pt idx="17">
                  <c:v>105.84719476324709</c:v>
                </c:pt>
                <c:pt idx="18">
                  <c:v>103.98494239228155</c:v>
                </c:pt>
                <c:pt idx="19">
                  <c:v>104.94270529789016</c:v>
                </c:pt>
                <c:pt idx="20">
                  <c:v>104.35218156634483</c:v>
                </c:pt>
                <c:pt idx="21">
                  <c:v>104.88538783016558</c:v>
                </c:pt>
                <c:pt idx="22">
                  <c:v>102.12271923296694</c:v>
                </c:pt>
                <c:pt idx="23">
                  <c:v>102.2301662728194</c:v>
                </c:pt>
                <c:pt idx="24">
                  <c:v>101.84728305023121</c:v>
                </c:pt>
                <c:pt idx="25">
                  <c:v>104.88635250215232</c:v>
                </c:pt>
                <c:pt idx="26">
                  <c:v>103.37726769517792</c:v>
                </c:pt>
                <c:pt idx="27">
                  <c:v>102.57709271784843</c:v>
                </c:pt>
                <c:pt idx="28">
                  <c:v>101.67840035773574</c:v>
                </c:pt>
                <c:pt idx="29">
                  <c:v>103.78217801499297</c:v>
                </c:pt>
                <c:pt idx="30">
                  <c:v>100.45182396840427</c:v>
                </c:pt>
                <c:pt idx="31">
                  <c:v>100.24753408354619</c:v>
                </c:pt>
                <c:pt idx="32">
                  <c:v>100.79011180189299</c:v>
                </c:pt>
                <c:pt idx="33">
                  <c:v>104.27898856724225</c:v>
                </c:pt>
                <c:pt idx="34">
                  <c:v>101.11584468829929</c:v>
                </c:pt>
                <c:pt idx="35">
                  <c:v>100.00866918362092</c:v>
                </c:pt>
                <c:pt idx="36">
                  <c:v>101.97198832644222</c:v>
                </c:pt>
                <c:pt idx="37">
                  <c:v>102.77600073078241</c:v>
                </c:pt>
                <c:pt idx="38">
                  <c:v>100.62488711761594</c:v>
                </c:pt>
                <c:pt idx="39">
                  <c:v>100.70688062305055</c:v>
                </c:pt>
                <c:pt idx="40">
                  <c:v>102.86227630511394</c:v>
                </c:pt>
                <c:pt idx="41">
                  <c:v>101.81414531713099</c:v>
                </c:pt>
                <c:pt idx="42">
                  <c:v>99.584286797806612</c:v>
                </c:pt>
                <c:pt idx="43">
                  <c:v>102.07223287670166</c:v>
                </c:pt>
                <c:pt idx="44">
                  <c:v>99.864089570935249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7405184"/>
        <c:axId val="307406720"/>
      </c:lineChart>
      <c:catAx>
        <c:axId val="307405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7406720"/>
        <c:crosses val="autoZero"/>
        <c:auto val="1"/>
        <c:lblAlgn val="ctr"/>
        <c:lblOffset val="100"/>
        <c:tickLblSkip val="4"/>
        <c:tickMarkSkip val="1"/>
        <c:noMultiLvlLbl val="0"/>
      </c:catAx>
      <c:valAx>
        <c:axId val="307406720"/>
        <c:scaling>
          <c:orientation val="minMax"/>
          <c:max val="300"/>
          <c:min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7405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537131529704387E-2"/>
          <c:y val="5.0891684196395594E-2"/>
          <c:w val="0.96846286847029561"/>
          <c:h val="0.5479487156083192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Sheet1!$D$1:$D$3</c:f>
              <c:strCache>
                <c:ptCount val="3"/>
                <c:pt idx="0">
                  <c:v>Personal Remittances</c:v>
                </c:pt>
                <c:pt idx="1">
                  <c:v>percent of GDP</c:v>
                </c:pt>
                <c:pt idx="2">
                  <c:v>(2009-12)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Sheet1!$A$4:$A$9</c:f>
              <c:strCache>
                <c:ptCount val="6"/>
                <c:pt idx="0">
                  <c:v>Kosovo</c:v>
                </c:pt>
                <c:pt idx="1">
                  <c:v>Albania</c:v>
                </c:pt>
                <c:pt idx="2">
                  <c:v>BiH</c:v>
                </c:pt>
                <c:pt idx="3">
                  <c:v>FYR Macedonia</c:v>
                </c:pt>
                <c:pt idx="4">
                  <c:v>Montenegro</c:v>
                </c:pt>
                <c:pt idx="5">
                  <c:v>Serbia</c:v>
                </c:pt>
              </c:strCache>
            </c:strRef>
          </c:cat>
          <c:val>
            <c:numRef>
              <c:f>Sheet1!$D$4:$D$9</c:f>
              <c:numCache>
                <c:formatCode>General</c:formatCode>
                <c:ptCount val="6"/>
                <c:pt idx="0">
                  <c:v>17.2</c:v>
                </c:pt>
                <c:pt idx="1">
                  <c:v>9.4</c:v>
                </c:pt>
                <c:pt idx="2">
                  <c:v>11.2</c:v>
                </c:pt>
                <c:pt idx="3">
                  <c:v>4.0999999999999996</c:v>
                </c:pt>
                <c:pt idx="4">
                  <c:v>7.6</c:v>
                </c:pt>
                <c:pt idx="5">
                  <c:v>8.4</c:v>
                </c:pt>
              </c:numCache>
            </c:numRef>
          </c:val>
        </c:ser>
        <c:ser>
          <c:idx val="1"/>
          <c:order val="1"/>
          <c:tx>
            <c:strRef>
              <c:f>Sheet1!$E$1:$E$3</c:f>
              <c:strCache>
                <c:ptCount val="3"/>
                <c:pt idx="0">
                  <c:v>Net ODA</c:v>
                </c:pt>
                <c:pt idx="1">
                  <c:v>percent of GDP</c:v>
                </c:pt>
                <c:pt idx="2">
                  <c:v>(2009-12)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Sheet1!$A$4:$A$9</c:f>
              <c:strCache>
                <c:ptCount val="6"/>
                <c:pt idx="0">
                  <c:v>Kosovo</c:v>
                </c:pt>
                <c:pt idx="1">
                  <c:v>Albania</c:v>
                </c:pt>
                <c:pt idx="2">
                  <c:v>BiH</c:v>
                </c:pt>
                <c:pt idx="3">
                  <c:v>FYR Macedonia</c:v>
                </c:pt>
                <c:pt idx="4">
                  <c:v>Montenegro</c:v>
                </c:pt>
                <c:pt idx="5">
                  <c:v>Serbia</c:v>
                </c:pt>
              </c:strCache>
            </c:strRef>
          </c:cat>
          <c:val>
            <c:numRef>
              <c:f>Sheet1!$E$4:$E$9</c:f>
              <c:numCache>
                <c:formatCode>General</c:formatCode>
                <c:ptCount val="6"/>
                <c:pt idx="0">
                  <c:v>10.5</c:v>
                </c:pt>
                <c:pt idx="1">
                  <c:v>2.9</c:v>
                </c:pt>
                <c:pt idx="2">
                  <c:v>3</c:v>
                </c:pt>
                <c:pt idx="3">
                  <c:v>1.9</c:v>
                </c:pt>
                <c:pt idx="4">
                  <c:v>2.2999999999999998</c:v>
                </c:pt>
                <c:pt idx="5">
                  <c:v>2.2000000000000002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00992000"/>
        <c:axId val="300993536"/>
      </c:barChart>
      <c:catAx>
        <c:axId val="300992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0993536"/>
        <c:crosses val="autoZero"/>
        <c:auto val="1"/>
        <c:lblAlgn val="ctr"/>
        <c:lblOffset val="100"/>
        <c:noMultiLvlLbl val="0"/>
      </c:catAx>
      <c:valAx>
        <c:axId val="30099353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00992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/>
            </a:pPr>
            <a:r>
              <a:rPr lang="en-US" sz="1200"/>
              <a:t>Percent of population</a:t>
            </a:r>
          </a:p>
        </c:rich>
      </c:tx>
      <c:layout>
        <c:manualLayout>
          <c:xMode val="edge"/>
          <c:yMode val="edge"/>
          <c:x val="3.3229002624671898E-2"/>
          <c:y val="1.3888888888888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4766185476815405E-2"/>
          <c:y val="0.13010425780110799"/>
          <c:w val="0.89745603674540697"/>
          <c:h val="0.73076771653543304"/>
        </c:manualLayout>
      </c:layout>
      <c:lineChart>
        <c:grouping val="standard"/>
        <c:varyColors val="0"/>
        <c:ser>
          <c:idx val="1"/>
          <c:order val="0"/>
          <c:tx>
            <c:v>Old series</c:v>
          </c:tx>
          <c:spPr>
            <a:ln w="28575">
              <a:solidFill>
                <a:srgbClr val="C00000"/>
              </a:solidFill>
            </a:ln>
          </c:spPr>
          <c:marker>
            <c:symbol val="none"/>
          </c:marker>
          <c:cat>
            <c:strRef>
              <c:f>Poverty!$C$3:$L$3</c:f>
              <c:strCache>
                <c:ptCount val="10"/>
                <c:pt idx="0">
                  <c:v>2000</c:v>
                </c:pt>
                <c:pt idx="1">
                  <c:v>2002/03</c:v>
                </c:pt>
                <c:pt idx="2">
                  <c:v>2003/04</c:v>
                </c:pt>
                <c:pt idx="3">
                  <c:v>2004/05</c:v>
                </c:pt>
                <c:pt idx="4">
                  <c:v>2005/06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</c:strCache>
            </c:strRef>
          </c:cat>
          <c:val>
            <c:numRef>
              <c:f>Poverty!$C$4:$J$4</c:f>
              <c:numCache>
                <c:formatCode>General</c:formatCode>
                <c:ptCount val="8"/>
                <c:pt idx="0">
                  <c:v>50.3</c:v>
                </c:pt>
                <c:pt idx="1">
                  <c:v>38.700000000000003</c:v>
                </c:pt>
                <c:pt idx="2">
                  <c:v>43.5</c:v>
                </c:pt>
                <c:pt idx="3">
                  <c:v>34.799999999999997</c:v>
                </c:pt>
                <c:pt idx="4">
                  <c:v>45.1</c:v>
                </c:pt>
                <c:pt idx="5">
                  <c:v>34.5</c:v>
                </c:pt>
                <c:pt idx="6">
                  <c:v>29.2</c:v>
                </c:pt>
                <c:pt idx="7">
                  <c:v>29.7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7337472"/>
        <c:axId val="307339264"/>
      </c:lineChart>
      <c:scatterChart>
        <c:scatterStyle val="lineMarker"/>
        <c:varyColors val="0"/>
        <c:ser>
          <c:idx val="2"/>
          <c:order val="1"/>
          <c:tx>
            <c:v>New series</c:v>
          </c:tx>
          <c:spPr>
            <a:ln w="28575">
              <a:solidFill>
                <a:schemeClr val="tx1"/>
              </a:solidFill>
              <a:prstDash val="sysDot"/>
            </a:ln>
          </c:spPr>
          <c:marker>
            <c:symbol val="none"/>
          </c:marker>
          <c:xVal>
            <c:strRef>
              <c:f>Poverty!$C$3:$L$3</c:f>
              <c:strCache>
                <c:ptCount val="10"/>
                <c:pt idx="0">
                  <c:v>2000</c:v>
                </c:pt>
                <c:pt idx="1">
                  <c:v>2002/03</c:v>
                </c:pt>
                <c:pt idx="2">
                  <c:v>2003/04</c:v>
                </c:pt>
                <c:pt idx="3">
                  <c:v>2004/05</c:v>
                </c:pt>
                <c:pt idx="4">
                  <c:v>2005/06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</c:strCache>
            </c:strRef>
          </c:xVal>
          <c:yVal>
            <c:numRef>
              <c:f>Poverty!$C$5:$L$5</c:f>
              <c:numCache>
                <c:formatCode>General</c:formatCode>
                <c:ptCount val="10"/>
                <c:pt idx="8">
                  <c:v>22.8</c:v>
                </c:pt>
                <c:pt idx="9">
                  <c:v>17.5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07337472"/>
        <c:axId val="307339264"/>
      </c:scatterChart>
      <c:catAx>
        <c:axId val="3073374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07339264"/>
        <c:crosses val="autoZero"/>
        <c:auto val="1"/>
        <c:lblAlgn val="ctr"/>
        <c:lblOffset val="100"/>
        <c:noMultiLvlLbl val="0"/>
      </c:catAx>
      <c:valAx>
        <c:axId val="30733926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3073374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6178390443576801"/>
          <c:y val="0.54591243802858003"/>
          <c:w val="0.46113534794637101"/>
          <c:h val="0.1674343832021"/>
        </c:manualLayout>
      </c:layout>
      <c:overlay val="1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811477508931793E-2"/>
          <c:y val="3.2979976442874002E-2"/>
          <c:w val="0.85730053200462297"/>
          <c:h val="0.64332878884838995"/>
        </c:manualLayout>
      </c:layout>
      <c:lineChart>
        <c:grouping val="standard"/>
        <c:varyColors val="0"/>
        <c:ser>
          <c:idx val="0"/>
          <c:order val="0"/>
          <c:tx>
            <c:strRef>
              <c:f>Data!$I$64</c:f>
              <c:strCache>
                <c:ptCount val="1"/>
                <c:pt idx="0">
                  <c:v>ALB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Data!$J$51:$W$51</c:f>
              <c:numCache>
                <c:formatCode>General</c:formatCod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numCache>
            </c:numRef>
          </c:cat>
          <c:val>
            <c:numRef>
              <c:f>Data!$J$64:$W$64</c:f>
              <c:numCache>
                <c:formatCode>0</c:formatCode>
                <c:ptCount val="14"/>
                <c:pt idx="0">
                  <c:v>18.854181814068109</c:v>
                </c:pt>
                <c:pt idx="1">
                  <c:v>19.793514148678891</c:v>
                </c:pt>
                <c:pt idx="2">
                  <c:v>19.97562710463551</c:v>
                </c:pt>
                <c:pt idx="3">
                  <c:v>21.068524022541439</c:v>
                </c:pt>
                <c:pt idx="4">
                  <c:v>21.97038419897132</c:v>
                </c:pt>
                <c:pt idx="5">
                  <c:v>22.992444588104899</c:v>
                </c:pt>
                <c:pt idx="6">
                  <c:v>23.925892136336071</c:v>
                </c:pt>
                <c:pt idx="7">
                  <c:v>24.09770935146047</c:v>
                </c:pt>
                <c:pt idx="8">
                  <c:v>26.495163553879209</c:v>
                </c:pt>
                <c:pt idx="9">
                  <c:v>28.91170688060803</c:v>
                </c:pt>
                <c:pt idx="10">
                  <c:v>28.022601274056829</c:v>
                </c:pt>
                <c:pt idx="11">
                  <c:v>27.95605386989013</c:v>
                </c:pt>
                <c:pt idx="12">
                  <c:v>27.665963704830041</c:v>
                </c:pt>
                <c:pt idx="13">
                  <c:v>28.11731395264885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Data!$I$65</c:f>
              <c:strCache>
                <c:ptCount val="1"/>
                <c:pt idx="0">
                  <c:v>BIH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Data!$J$51:$W$51</c:f>
              <c:numCache>
                <c:formatCode>General</c:formatCod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numCache>
            </c:numRef>
          </c:cat>
          <c:val>
            <c:numRef>
              <c:f>Data!$J$65:$W$65</c:f>
              <c:numCache>
                <c:formatCode>0</c:formatCode>
                <c:ptCount val="14"/>
                <c:pt idx="0">
                  <c:v>19.313669086937221</c:v>
                </c:pt>
                <c:pt idx="1">
                  <c:v>19.37113347559033</c:v>
                </c:pt>
                <c:pt idx="2">
                  <c:v>19.852151129195001</c:v>
                </c:pt>
                <c:pt idx="3">
                  <c:v>20.534083310906951</c:v>
                </c:pt>
                <c:pt idx="4">
                  <c:v>21.41381031421178</c:v>
                </c:pt>
                <c:pt idx="5">
                  <c:v>22.229366750384528</c:v>
                </c:pt>
                <c:pt idx="6">
                  <c:v>23.612096705485609</c:v>
                </c:pt>
                <c:pt idx="7">
                  <c:v>24.534035958024418</c:v>
                </c:pt>
                <c:pt idx="8">
                  <c:v>25.89059981578232</c:v>
                </c:pt>
                <c:pt idx="9">
                  <c:v>26.26278486172469</c:v>
                </c:pt>
                <c:pt idx="10">
                  <c:v>26.360647556965759</c:v>
                </c:pt>
                <c:pt idx="11">
                  <c:v>26.81916373323719</c:v>
                </c:pt>
                <c:pt idx="12">
                  <c:v>26.778045747894641</c:v>
                </c:pt>
                <c:pt idx="13">
                  <c:v>26.997814798191701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Data!$I$66</c:f>
              <c:strCache>
                <c:ptCount val="1"/>
                <c:pt idx="0">
                  <c:v>KSV</c:v>
                </c:pt>
              </c:strCache>
            </c:strRef>
          </c:tx>
          <c:spPr>
            <a:ln w="57150" cap="rnd" cmpd="sng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Data!$J$51:$W$51</c:f>
              <c:numCache>
                <c:formatCode>General</c:formatCod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numCache>
            </c:numRef>
          </c:cat>
          <c:val>
            <c:numRef>
              <c:f>Data!$J$66:$W$66</c:f>
              <c:numCache>
                <c:formatCode>0</c:formatCode>
                <c:ptCount val="14"/>
                <c:pt idx="0">
                  <c:v>16.424613929202359</c:v>
                </c:pt>
                <c:pt idx="1">
                  <c:v>20.256793135753782</c:v>
                </c:pt>
                <c:pt idx="2">
                  <c:v>19.655340334934529</c:v>
                </c:pt>
                <c:pt idx="3">
                  <c:v>20.6939813560105</c:v>
                </c:pt>
                <c:pt idx="4">
                  <c:v>20.80849400962121</c:v>
                </c:pt>
                <c:pt idx="5">
                  <c:v>21.760077342280589</c:v>
                </c:pt>
                <c:pt idx="6">
                  <c:v>21.816695262340829</c:v>
                </c:pt>
                <c:pt idx="7">
                  <c:v>21.926085468381309</c:v>
                </c:pt>
                <c:pt idx="8">
                  <c:v>22.057106254999951</c:v>
                </c:pt>
                <c:pt idx="9">
                  <c:v>23.326501571049519</c:v>
                </c:pt>
                <c:pt idx="10">
                  <c:v>23.823537361777969</c:v>
                </c:pt>
                <c:pt idx="11">
                  <c:v>23.845178989536169</c:v>
                </c:pt>
                <c:pt idx="12">
                  <c:v>24.549406312572479</c:v>
                </c:pt>
                <c:pt idx="13">
                  <c:v>25.151783408496811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Data!$I$67</c:f>
              <c:strCache>
                <c:ptCount val="1"/>
                <c:pt idx="0">
                  <c:v>MKD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Data!$J$51:$W$51</c:f>
              <c:numCache>
                <c:formatCode>General</c:formatCod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numCache>
            </c:numRef>
          </c:cat>
          <c:val>
            <c:numRef>
              <c:f>Data!$J$67:$W$67</c:f>
              <c:numCache>
                <c:formatCode>0</c:formatCode>
                <c:ptCount val="14"/>
                <c:pt idx="0">
                  <c:v>25.82818777042019</c:v>
                </c:pt>
                <c:pt idx="1">
                  <c:v>24.037507407039101</c:v>
                </c:pt>
                <c:pt idx="2">
                  <c:v>23.90106459556824</c:v>
                </c:pt>
                <c:pt idx="3">
                  <c:v>24.86492381525483</c:v>
                </c:pt>
                <c:pt idx="4">
                  <c:v>25.858635954274789</c:v>
                </c:pt>
                <c:pt idx="5">
                  <c:v>27.728455229031461</c:v>
                </c:pt>
                <c:pt idx="6">
                  <c:v>28.52706033075496</c:v>
                </c:pt>
                <c:pt idx="7">
                  <c:v>29.145568715650271</c:v>
                </c:pt>
                <c:pt idx="8">
                  <c:v>31.68558117876746</c:v>
                </c:pt>
                <c:pt idx="9">
                  <c:v>33.972485927431741</c:v>
                </c:pt>
                <c:pt idx="10">
                  <c:v>34.257450950868233</c:v>
                </c:pt>
                <c:pt idx="11">
                  <c:v>32.835428408486607</c:v>
                </c:pt>
                <c:pt idx="12">
                  <c:v>32.819074494144232</c:v>
                </c:pt>
                <c:pt idx="13">
                  <c:v>32.876790912652751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Data!$I$68</c:f>
              <c:strCache>
                <c:ptCount val="1"/>
                <c:pt idx="0">
                  <c:v>MNE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Data!$J$51:$W$51</c:f>
              <c:numCache>
                <c:formatCode>General</c:formatCod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numCache>
            </c:numRef>
          </c:cat>
          <c:val>
            <c:numRef>
              <c:f>Data!$J$68:$W$68</c:f>
              <c:numCache>
                <c:formatCode>0</c:formatCode>
                <c:ptCount val="14"/>
                <c:pt idx="0">
                  <c:v>29.05279976771352</c:v>
                </c:pt>
                <c:pt idx="1">
                  <c:v>28.533900716149041</c:v>
                </c:pt>
                <c:pt idx="2">
                  <c:v>28.39405037870668</c:v>
                </c:pt>
                <c:pt idx="3">
                  <c:v>28.87947162780285</c:v>
                </c:pt>
                <c:pt idx="4">
                  <c:v>29.506520988222029</c:v>
                </c:pt>
                <c:pt idx="5">
                  <c:v>30.28429605972698</c:v>
                </c:pt>
                <c:pt idx="6">
                  <c:v>34.976627523528776</c:v>
                </c:pt>
                <c:pt idx="7">
                  <c:v>39.156784140985408</c:v>
                </c:pt>
                <c:pt idx="8">
                  <c:v>41.943726910639981</c:v>
                </c:pt>
                <c:pt idx="9">
                  <c:v>40.554298833179402</c:v>
                </c:pt>
                <c:pt idx="10">
                  <c:v>40.161583277178842</c:v>
                </c:pt>
                <c:pt idx="11">
                  <c:v>40.799507866093258</c:v>
                </c:pt>
                <c:pt idx="12">
                  <c:v>38.861206193249203</c:v>
                </c:pt>
                <c:pt idx="13">
                  <c:v>40.010577583815412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Data!$I$69</c:f>
              <c:strCache>
                <c:ptCount val="1"/>
                <c:pt idx="0">
                  <c:v>SRB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Data!$J$51:$W$51</c:f>
              <c:numCache>
                <c:formatCode>General</c:formatCod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numCache>
            </c:numRef>
          </c:cat>
          <c:val>
            <c:numRef>
              <c:f>Data!$J$69:$W$69</c:f>
              <c:numCache>
                <c:formatCode>0</c:formatCode>
                <c:ptCount val="14"/>
                <c:pt idx="0">
                  <c:v>25.63833872246547</c:v>
                </c:pt>
                <c:pt idx="1">
                  <c:v>26.2090639331105</c:v>
                </c:pt>
                <c:pt idx="2">
                  <c:v>27.46387044652143</c:v>
                </c:pt>
                <c:pt idx="3">
                  <c:v>28.581650072156361</c:v>
                </c:pt>
                <c:pt idx="4">
                  <c:v>30.634086902746109</c:v>
                </c:pt>
                <c:pt idx="5">
                  <c:v>32.003779261479252</c:v>
                </c:pt>
                <c:pt idx="6">
                  <c:v>32.970703699837827</c:v>
                </c:pt>
                <c:pt idx="7">
                  <c:v>32.889665457701959</c:v>
                </c:pt>
                <c:pt idx="8">
                  <c:v>35.933168607657073</c:v>
                </c:pt>
                <c:pt idx="9">
                  <c:v>36.525686852195363</c:v>
                </c:pt>
                <c:pt idx="10">
                  <c:v>35.581071351868182</c:v>
                </c:pt>
                <c:pt idx="11">
                  <c:v>36.458059828163179</c:v>
                </c:pt>
                <c:pt idx="12">
                  <c:v>36.649781528488553</c:v>
                </c:pt>
                <c:pt idx="13">
                  <c:v>36.862801289980958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Data!$D$74</c:f>
              <c:strCache>
                <c:ptCount val="1"/>
                <c:pt idx="0">
                  <c:v>SEE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Data!$J$51:$W$51</c:f>
              <c:numCache>
                <c:formatCode>General</c:formatCod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numCache>
            </c:numRef>
          </c:cat>
          <c:val>
            <c:numRef>
              <c:f>Data!$J$74:$W$74</c:f>
              <c:numCache>
                <c:formatCode>0</c:formatCode>
                <c:ptCount val="14"/>
                <c:pt idx="0">
                  <c:v>22.532761455143579</c:v>
                </c:pt>
                <c:pt idx="1">
                  <c:v>23.05573620109292</c:v>
                </c:pt>
                <c:pt idx="2">
                  <c:v>23.608421261909321</c:v>
                </c:pt>
                <c:pt idx="3">
                  <c:v>24.585839425907039</c:v>
                </c:pt>
                <c:pt idx="4">
                  <c:v>25.87079108348809</c:v>
                </c:pt>
                <c:pt idx="5">
                  <c:v>27.06727111791686</c:v>
                </c:pt>
                <c:pt idx="6">
                  <c:v>28.129327326767729</c:v>
                </c:pt>
                <c:pt idx="7">
                  <c:v>28.52822045175964</c:v>
                </c:pt>
                <c:pt idx="8">
                  <c:v>30.776456951270418</c:v>
                </c:pt>
                <c:pt idx="9">
                  <c:v>31.792628676453919</c:v>
                </c:pt>
                <c:pt idx="10">
                  <c:v>31.359730133752421</c:v>
                </c:pt>
                <c:pt idx="11">
                  <c:v>31.63373733647083</c:v>
                </c:pt>
                <c:pt idx="12">
                  <c:v>31.64286775678146</c:v>
                </c:pt>
                <c:pt idx="13">
                  <c:v>31.933163517841571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7319552"/>
        <c:axId val="307321088"/>
      </c:lineChart>
      <c:catAx>
        <c:axId val="307319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7321088"/>
        <c:crosses val="autoZero"/>
        <c:auto val="1"/>
        <c:lblAlgn val="ctr"/>
        <c:lblOffset val="100"/>
        <c:noMultiLvlLbl val="0"/>
      </c:catAx>
      <c:valAx>
        <c:axId val="307321088"/>
        <c:scaling>
          <c:orientation val="minMax"/>
          <c:min val="1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7319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'R.Contribution to Growth'!$B$135</c:f>
              <c:strCache>
                <c:ptCount val="1"/>
                <c:pt idx="0">
                  <c:v>Konzum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numRef>
              <c:f>'R.Contribution to Growth'!$C$134:$H$134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'R.Contribution to Growth'!$C$135:$H$135</c:f>
              <c:numCache>
                <c:formatCode>0.0%</c:formatCode>
                <c:ptCount val="6"/>
                <c:pt idx="0">
                  <c:v>3.0805022825099827E-2</c:v>
                </c:pt>
                <c:pt idx="1">
                  <c:v>2.6751962779877719E-2</c:v>
                </c:pt>
                <c:pt idx="2">
                  <c:v>2.3207507656401824E-2</c:v>
                </c:pt>
                <c:pt idx="3">
                  <c:v>3.8168368879543613E-2</c:v>
                </c:pt>
                <c:pt idx="4">
                  <c:v>2.4883210092062704E-2</c:v>
                </c:pt>
                <c:pt idx="5">
                  <c:v>3.8015244871681536E-2</c:v>
                </c:pt>
              </c:numCache>
            </c:numRef>
          </c:val>
        </c:ser>
        <c:ser>
          <c:idx val="1"/>
          <c:order val="1"/>
          <c:tx>
            <c:strRef>
              <c:f>'R.Contribution to Growth'!$B$136</c:f>
              <c:strCache>
                <c:ptCount val="1"/>
                <c:pt idx="0">
                  <c:v>Investicije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numRef>
              <c:f>'R.Contribution to Growth'!$C$134:$H$134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'R.Contribution to Growth'!$C$136:$H$136</c:f>
              <c:numCache>
                <c:formatCode>0.0%</c:formatCode>
                <c:ptCount val="6"/>
                <c:pt idx="0">
                  <c:v>2.5988898312621043E-2</c:v>
                </c:pt>
                <c:pt idx="1">
                  <c:v>-4.3638100776803912E-2</c:v>
                </c:pt>
                <c:pt idx="2">
                  <c:v>-9.6862681019051222E-4</c:v>
                </c:pt>
                <c:pt idx="3">
                  <c:v>-1.3705316911985583E-2</c:v>
                </c:pt>
                <c:pt idx="4">
                  <c:v>2.9026810206391494E-2</c:v>
                </c:pt>
                <c:pt idx="5">
                  <c:v>1.4680848582950662E-2</c:v>
                </c:pt>
              </c:numCache>
            </c:numRef>
          </c:val>
        </c:ser>
        <c:ser>
          <c:idx val="2"/>
          <c:order val="2"/>
          <c:tx>
            <c:strRef>
              <c:f>'R.Contribution to Growth'!$B$137</c:f>
              <c:strCache>
                <c:ptCount val="1"/>
                <c:pt idx="0">
                  <c:v>Neto Izvoz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'R.Contribution to Growth'!$C$134:$H$134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'R.Contribution to Growth'!$C$137:$H$137</c:f>
              <c:numCache>
                <c:formatCode>0.0%</c:formatCode>
                <c:ptCount val="6"/>
                <c:pt idx="0">
                  <c:v>-1.2989803331778252E-2</c:v>
                </c:pt>
                <c:pt idx="1">
                  <c:v>4.4967390852822732E-2</c:v>
                </c:pt>
                <c:pt idx="2">
                  <c:v>1.2175480860942424E-2</c:v>
                </c:pt>
                <c:pt idx="3">
                  <c:v>-1.2184589966957062E-2</c:v>
                </c:pt>
                <c:pt idx="4">
                  <c:v>-1.2677933016508994E-2</c:v>
                </c:pt>
                <c:pt idx="5">
                  <c:v>-2.3375507322733635E-2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301494272"/>
        <c:axId val="301495808"/>
      </c:barChart>
      <c:lineChart>
        <c:grouping val="standard"/>
        <c:varyColors val="0"/>
        <c:ser>
          <c:idx val="3"/>
          <c:order val="3"/>
          <c:tx>
            <c:strRef>
              <c:f>'R.Contribution to Growth'!$B$138</c:f>
              <c:strCache>
                <c:ptCount val="1"/>
                <c:pt idx="0">
                  <c:v>Realni rast BND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Pt>
            <c:idx val="1"/>
            <c:bubble3D val="0"/>
            <c:spPr>
              <a:ln w="28575" cap="rnd">
                <a:solidFill>
                  <a:schemeClr val="tx1"/>
                </a:solidFill>
                <a:round/>
              </a:ln>
              <a:effectLst/>
            </c:spPr>
          </c:dPt>
          <c:dPt>
            <c:idx val="2"/>
            <c:bubble3D val="0"/>
            <c:spPr>
              <a:ln w="28575" cap="rnd">
                <a:solidFill>
                  <a:schemeClr val="tx1"/>
                </a:solidFill>
                <a:round/>
              </a:ln>
              <a:effectLst/>
            </c:spPr>
          </c:dPt>
          <c:dPt>
            <c:idx val="3"/>
            <c:bubble3D val="0"/>
            <c:spPr>
              <a:ln w="28575" cap="rnd">
                <a:solidFill>
                  <a:schemeClr val="tx1"/>
                </a:solidFill>
                <a:round/>
              </a:ln>
              <a:effectLst/>
            </c:spPr>
          </c:dPt>
          <c:dPt>
            <c:idx val="4"/>
            <c:bubble3D val="0"/>
            <c:spPr>
              <a:ln w="28575" cap="rnd">
                <a:solidFill>
                  <a:schemeClr val="tx1"/>
                </a:solidFill>
                <a:round/>
              </a:ln>
              <a:effectLst/>
            </c:spPr>
          </c:dPt>
          <c:dPt>
            <c:idx val="5"/>
            <c:bubble3D val="0"/>
            <c:spPr>
              <a:ln w="28575" cap="rnd">
                <a:solidFill>
                  <a:schemeClr val="tx1"/>
                </a:solidFill>
                <a:round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'R.Contribution to Growth'!$C$134:$H$134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'R.Contribution to Growth'!$C$138:$H$138</c:f>
              <c:numCache>
                <c:formatCode>0.0%</c:formatCode>
                <c:ptCount val="6"/>
                <c:pt idx="0">
                  <c:v>4.3804117805942622E-2</c:v>
                </c:pt>
                <c:pt idx="1">
                  <c:v>2.8081252855896539E-2</c:v>
                </c:pt>
                <c:pt idx="2">
                  <c:v>3.4414361707153736E-2</c:v>
                </c:pt>
                <c:pt idx="3">
                  <c:v>1.2278462000600968E-2</c:v>
                </c:pt>
                <c:pt idx="4">
                  <c:v>4.1232087281945204E-2</c:v>
                </c:pt>
                <c:pt idx="5">
                  <c:v>2.9320586131898564E-2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1494272"/>
        <c:axId val="301495808"/>
      </c:lineChart>
      <c:catAx>
        <c:axId val="301494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1495808"/>
        <c:crosses val="autoZero"/>
        <c:auto val="1"/>
        <c:lblAlgn val="ctr"/>
        <c:lblOffset val="100"/>
        <c:noMultiLvlLbl val="0"/>
      </c:catAx>
      <c:valAx>
        <c:axId val="301495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1494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185607508751714E-2"/>
          <c:y val="0"/>
          <c:w val="0.96259423067551553"/>
          <c:h val="0.860773846198378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Sheet1!$C$1:$C$3</c:f>
              <c:strCache>
                <c:ptCount val="3"/>
                <c:pt idx="0">
                  <c:v>Exports</c:v>
                </c:pt>
                <c:pt idx="1">
                  <c:v>percent of GDP</c:v>
                </c:pt>
                <c:pt idx="2">
                  <c:v>(2009-13)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Sheet1!$A$4:$A$9</c:f>
              <c:strCache>
                <c:ptCount val="6"/>
                <c:pt idx="0">
                  <c:v>Kosovo</c:v>
                </c:pt>
                <c:pt idx="1">
                  <c:v>Albania</c:v>
                </c:pt>
                <c:pt idx="2">
                  <c:v>BiH</c:v>
                </c:pt>
                <c:pt idx="3">
                  <c:v>FYR Macedonia</c:v>
                </c:pt>
                <c:pt idx="4">
                  <c:v>Montenegro</c:v>
                </c:pt>
                <c:pt idx="5">
                  <c:v>Serbia</c:v>
                </c:pt>
              </c:strCache>
            </c:strRef>
          </c:cat>
          <c:val>
            <c:numRef>
              <c:f>Sheet1!$C$4:$C$9</c:f>
              <c:numCache>
                <c:formatCode>General</c:formatCode>
                <c:ptCount val="6"/>
                <c:pt idx="0">
                  <c:v>18.399999999999999</c:v>
                </c:pt>
                <c:pt idx="1">
                  <c:v>32.9</c:v>
                </c:pt>
                <c:pt idx="2">
                  <c:v>29.6</c:v>
                </c:pt>
                <c:pt idx="3">
                  <c:v>49.6</c:v>
                </c:pt>
                <c:pt idx="4">
                  <c:v>39.1</c:v>
                </c:pt>
                <c:pt idx="5">
                  <c:v>34.299999999999997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01528576"/>
        <c:axId val="301530112"/>
      </c:barChart>
      <c:catAx>
        <c:axId val="301528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1530112"/>
        <c:crosses val="autoZero"/>
        <c:auto val="1"/>
        <c:lblAlgn val="ctr"/>
        <c:lblOffset val="100"/>
        <c:noMultiLvlLbl val="0"/>
      </c:catAx>
      <c:valAx>
        <c:axId val="30153011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01528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942133217269204"/>
          <c:y val="0"/>
          <c:w val="0.618262872432357"/>
          <c:h val="1"/>
        </c:manualLayout>
      </c:layout>
      <c:doughnutChart>
        <c:varyColors val="1"/>
        <c:ser>
          <c:idx val="0"/>
          <c:order val="0"/>
          <c:tx>
            <c:strRef>
              <c:f>Sheet16!$C$71</c:f>
              <c:strCache>
                <c:ptCount val="1"/>
                <c:pt idx="0">
                  <c:v>2005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fld id="{4C5E8500-1D52-4A83-B85C-F7542A0CAD50}" type="PERCENTAGE">
                      <a:rPr lang="en-US" baseline="0"/>
                      <a:pPr/>
                      <a:t>[PERCENTAGE]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2.5000000000000001E-2"/>
                  <c:y val="-1.975528337165132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Sheet16!$B$72:$B$78</c:f>
              <c:strCache>
                <c:ptCount val="7"/>
                <c:pt idx="0">
                  <c:v>Base metals</c:v>
                </c:pt>
                <c:pt idx="1">
                  <c:v>Mineral products</c:v>
                </c:pt>
                <c:pt idx="2">
                  <c:v>Agriproduce</c:v>
                </c:pt>
                <c:pt idx="3">
                  <c:v>Light mnfg</c:v>
                </c:pt>
                <c:pt idx="4">
                  <c:v>Chemicals</c:v>
                </c:pt>
                <c:pt idx="5">
                  <c:v>Machinery</c:v>
                </c:pt>
                <c:pt idx="6">
                  <c:v>Other </c:v>
                </c:pt>
              </c:strCache>
            </c:strRef>
          </c:cat>
          <c:val>
            <c:numRef>
              <c:f>Sheet16!$C$72:$C$78</c:f>
              <c:numCache>
                <c:formatCode>#,##0</c:formatCode>
                <c:ptCount val="7"/>
                <c:pt idx="0">
                  <c:v>24789</c:v>
                </c:pt>
                <c:pt idx="1">
                  <c:v>3210</c:v>
                </c:pt>
                <c:pt idx="2">
                  <c:v>8352</c:v>
                </c:pt>
                <c:pt idx="3">
                  <c:v>7251</c:v>
                </c:pt>
                <c:pt idx="4">
                  <c:v>2176</c:v>
                </c:pt>
                <c:pt idx="5">
                  <c:v>9223</c:v>
                </c:pt>
                <c:pt idx="6" formatCode="General">
                  <c:v>1280</c:v>
                </c:pt>
              </c:numCache>
            </c:numRef>
          </c:val>
        </c:ser>
        <c:ser>
          <c:idx val="1"/>
          <c:order val="1"/>
          <c:tx>
            <c:strRef>
              <c:f>Sheet16!$L$71</c:f>
              <c:strCache>
                <c:ptCount val="1"/>
                <c:pt idx="0">
                  <c:v>2014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0.10260104399054365"/>
                  <c:y val="1.0718713373586247E-2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lang="sr-Latn-RS" sz="1200" b="1" i="0" u="none" strike="noStrike" kern="1200" baseline="0" noProof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noProof="0" dirty="0" smtClean="0"/>
                      <a:t>Bazni metali</a:t>
                    </a:r>
                    <a:r>
                      <a:rPr lang="en-US" baseline="0" noProof="0" dirty="0"/>
                      <a:t>
</a:t>
                    </a:r>
                    <a:fld id="{BC0CA384-065D-4563-BA0F-40DE47319726}" type="PERCENTAGE">
                      <a:rPr lang="en-US" baseline="0" noProof="0"/>
                      <a:pPr>
                        <a:defRPr lang="sr-Latn-RS" sz="1200" b="1" i="0" u="none" strike="noStrike" kern="1200" baseline="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[PERCENTAGE]</a:t>
                    </a:fld>
                    <a:endParaRPr lang="en-US" baseline="0" noProof="0" dirty="0"/>
                  </a:p>
                </c:rich>
              </c:tx>
              <c:spPr>
                <a:no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1759292843481695"/>
                      <c:h val="0.11873293355347275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1.4583375170890686E-2"/>
                  <c:y val="4.0179763009389254E-2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lang="sr-Latn-RS" sz="1200" b="1" i="0" u="none" strike="noStrike" kern="1200" baseline="0" noProof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aseline="0" noProof="0" dirty="0" smtClean="0"/>
                      <a:t>Mineralni proizvodi </a:t>
                    </a:r>
                    <a:fld id="{33B3F130-D765-4CB4-B529-58A3FA394616}" type="PERCENTAGE">
                      <a:rPr lang="en-US" baseline="0" noProof="0" smtClean="0"/>
                      <a:pPr>
                        <a:defRPr lang="sr-Latn-RS" sz="1200" b="1" i="0" u="none" strike="noStrike" kern="1200" baseline="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[PERCENTAGE]</a:t>
                    </a:fld>
                    <a:endParaRPr lang="en-US" baseline="0" noProof="0" dirty="0" smtClean="0"/>
                  </a:p>
                </c:rich>
              </c:tx>
              <c:spPr>
                <a:no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2367888614115827"/>
                      <c:h val="0.13104852005818607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1.4583333333333334E-2"/>
                  <c:y val="6.717046276746538E-3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lang="sr-Latn-RS" sz="1200" b="1" i="0" u="none" strike="noStrike" kern="1200" baseline="0" noProof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noProof="0" dirty="0" smtClean="0"/>
                      <a:t>Poljoprivredni</a:t>
                    </a:r>
                    <a:r>
                      <a:rPr lang="en-US" baseline="0" noProof="0" dirty="0"/>
                      <a:t>
</a:t>
                    </a:r>
                    <a:fld id="{AB6E95A1-783F-45E2-91E0-E1C17161941F}" type="PERCENTAGE">
                      <a:rPr lang="en-US" baseline="0" noProof="0"/>
                      <a:pPr>
                        <a:defRPr lang="sr-Latn-RS" sz="1200" b="1" i="0" u="none" strike="noStrike" kern="1200" baseline="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[PERCENTAGE]</a:t>
                    </a:fld>
                    <a:endParaRPr lang="en-US" baseline="0" noProof="0" dirty="0"/>
                  </a:p>
                </c:rich>
              </c:tx>
              <c:spPr>
                <a:no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/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-4.1666666666667429E-3"/>
                  <c:y val="3.358523138373269E-3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noProof="0" dirty="0" err="1" smtClean="0"/>
                      <a:t>Laka</a:t>
                    </a:r>
                    <a:r>
                      <a:rPr lang="en-US" dirty="0" smtClean="0"/>
                      <a:t> </a:t>
                    </a:r>
                    <a:r>
                      <a:rPr lang="en-US" noProof="0" dirty="0" smtClean="0"/>
                      <a:t>proizvodnja</a:t>
                    </a:r>
                    <a:r>
                      <a:rPr lang="en-US" baseline="0" dirty="0"/>
                      <a:t>
</a:t>
                    </a:r>
                    <a:fld id="{A2C6EA60-2A2D-4177-86C1-F7203A23A6BA}" type="PERCENTAGE">
                      <a:rPr lang="en-US" baseline="0"/>
                      <a:pPr>
                        <a:defRPr sz="12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[PERCENTAGE]</a:t>
                    </a:fld>
                    <a:endParaRPr lang="en-US" baseline="0" dirty="0"/>
                  </a:p>
                </c:rich>
              </c:tx>
              <c:spPr>
                <a:no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/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-1.0416666666666666E-2"/>
                  <c:y val="-3.078610645802608E-17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lang="sr-Latn-RS" sz="1200" b="1" i="0" u="none" strike="noStrike" kern="1200" baseline="0" noProof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noProof="0" dirty="0" smtClean="0"/>
                      <a:t>Hemija</a:t>
                    </a:r>
                    <a:r>
                      <a:rPr lang="en-US" baseline="0" noProof="0" dirty="0" smtClean="0"/>
                      <a:t> </a:t>
                    </a:r>
                    <a:r>
                      <a:rPr lang="en-US" baseline="0" noProof="0" dirty="0"/>
                      <a:t>
</a:t>
                    </a:r>
                    <a:fld id="{39AB55EC-8763-47C9-B2B6-FE40DE689340}" type="PERCENTAGE">
                      <a:rPr lang="en-US" baseline="0" noProof="0"/>
                      <a:pPr>
                        <a:defRPr lang="sr-Latn-RS" sz="1200" b="1" i="0" u="none" strike="noStrike" kern="1200" baseline="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[PERCENTAGE]</a:t>
                    </a:fld>
                    <a:endParaRPr lang="en-US" baseline="0" noProof="0" dirty="0"/>
                  </a:p>
                </c:rich>
              </c:tx>
              <c:spPr>
                <a:no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/>
                  <c15:dlblFieldTable/>
                  <c15:showDataLabelsRange val="0"/>
                </c:ext>
              </c:extLst>
            </c:dLbl>
            <c:dLbl>
              <c:idx val="5"/>
              <c:layout>
                <c:manualLayout>
                  <c:x val="-4.1666666666665903E-3"/>
                  <c:y val="0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lang="sr-Latn-RS" sz="1200" b="1" i="0" u="none" strike="noStrike" kern="1200" baseline="0" noProof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noProof="0" dirty="0" smtClean="0"/>
                      <a:t>Mašine</a:t>
                    </a:r>
                    <a:r>
                      <a:rPr lang="en-US" baseline="0" noProof="0" dirty="0"/>
                      <a:t>
</a:t>
                    </a:r>
                    <a:fld id="{1FE3FFF8-0DF4-450F-A5DB-26A0BC5DE911}" type="PERCENTAGE">
                      <a:rPr lang="en-US" baseline="0" noProof="0"/>
                      <a:pPr>
                        <a:defRPr lang="sr-Latn-RS" sz="1200" b="1" i="0" u="none" strike="noStrike" kern="1200" baseline="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[PERCENTAGE]</a:t>
                    </a:fld>
                    <a:endParaRPr lang="en-US" baseline="0" noProof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/>
                  <c15:dlblFieldTable/>
                  <c15:showDataLabelsRange val="0"/>
                </c:ext>
              </c:extLst>
            </c:dLbl>
            <c:dLbl>
              <c:idx val="6"/>
              <c:layout>
                <c:manualLayout>
                  <c:x val="2.2916666666666665E-2"/>
                  <c:y val="1.3434092553493076E-2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lang="sr-Latn-RS" sz="1200" b="1" i="0" u="none" strike="noStrike" kern="1200" baseline="0" noProof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noProof="0" dirty="0" smtClean="0"/>
                      <a:t>Ostalo</a:t>
                    </a:r>
                    <a:endParaRPr lang="en-US" noProof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Sheet16!$B$72:$B$78</c:f>
              <c:strCache>
                <c:ptCount val="7"/>
                <c:pt idx="0">
                  <c:v>Base metals</c:v>
                </c:pt>
                <c:pt idx="1">
                  <c:v>Mineral products</c:v>
                </c:pt>
                <c:pt idx="2">
                  <c:v>Agriproduce</c:v>
                </c:pt>
                <c:pt idx="3">
                  <c:v>Light mnfg</c:v>
                </c:pt>
                <c:pt idx="4">
                  <c:v>Chemicals</c:v>
                </c:pt>
                <c:pt idx="5">
                  <c:v>Machinery</c:v>
                </c:pt>
                <c:pt idx="6">
                  <c:v>Other </c:v>
                </c:pt>
              </c:strCache>
            </c:strRef>
          </c:cat>
          <c:val>
            <c:numRef>
              <c:f>Sheet16!$L$72:$L$78</c:f>
              <c:numCache>
                <c:formatCode>#,##0</c:formatCode>
                <c:ptCount val="7"/>
                <c:pt idx="0">
                  <c:v>167387</c:v>
                </c:pt>
                <c:pt idx="1">
                  <c:v>44704</c:v>
                </c:pt>
                <c:pt idx="2">
                  <c:v>42078</c:v>
                </c:pt>
                <c:pt idx="3">
                  <c:v>30327</c:v>
                </c:pt>
                <c:pt idx="4">
                  <c:v>18876</c:v>
                </c:pt>
                <c:pt idx="5">
                  <c:v>14619</c:v>
                </c:pt>
                <c:pt idx="6" formatCode="General">
                  <c:v>6552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19"/>
        <c:holeSize val="18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573822591267086"/>
          <c:y val="3.6847822554813311E-3"/>
          <c:w val="0.57851943912772974"/>
          <c:h val="0.9963152177445187"/>
        </c:manualLayout>
      </c:layout>
      <c:doughnutChart>
        <c:varyColors val="1"/>
        <c:ser>
          <c:idx val="0"/>
          <c:order val="0"/>
          <c:tx>
            <c:strRef>
              <c:f>'exp by country'!$O$3</c:f>
              <c:strCache>
                <c:ptCount val="1"/>
                <c:pt idx="0">
                  <c:v>2005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fld id="{4C5E8500-1D52-4A83-B85C-F7542A0CAD50}" type="PERCENTAGE">
                      <a:rPr lang="en-US" baseline="0"/>
                      <a:pPr/>
                      <a:t>[PERCENTAGE]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'exp by country'!$N$4:$N$7</c:f>
              <c:strCache>
                <c:ptCount val="4"/>
                <c:pt idx="0">
                  <c:v>Italy</c:v>
                </c:pt>
                <c:pt idx="1">
                  <c:v>Other European</c:v>
                </c:pt>
                <c:pt idx="2">
                  <c:v>Western Balkans</c:v>
                </c:pt>
                <c:pt idx="3">
                  <c:v>China &amp; india</c:v>
                </c:pt>
              </c:strCache>
            </c:strRef>
          </c:cat>
          <c:val>
            <c:numRef>
              <c:f>'exp by country'!$O$4:$O$7</c:f>
              <c:numCache>
                <c:formatCode>General</c:formatCode>
                <c:ptCount val="4"/>
                <c:pt idx="0">
                  <c:v>10.1</c:v>
                </c:pt>
                <c:pt idx="1">
                  <c:v>38.500000000000007</c:v>
                </c:pt>
                <c:pt idx="2">
                  <c:v>51.4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'exp by country'!$P$3</c:f>
              <c:strCache>
                <c:ptCount val="1"/>
                <c:pt idx="0">
                  <c:v>2014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2.2916666666666665E-2"/>
                  <c:y val="1.0718713373586247E-2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lang="sr-Latn-RS" sz="1200" b="1" i="0" u="none" strike="noStrike" kern="1200" baseline="0" noProof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noProof="0" smtClean="0"/>
                      <a:t>Italija</a:t>
                    </a:r>
                    <a:r>
                      <a:rPr lang="en-US" baseline="0" noProof="0"/>
                      <a:t>
</a:t>
                    </a:r>
                    <a:fld id="{2E76330B-BD09-46E1-8769-A2C494A57791}" type="PERCENTAGE">
                      <a:rPr lang="en-US" baseline="0" noProof="0"/>
                      <a:pPr>
                        <a:defRPr lang="sr-Latn-RS" sz="1200" b="1" i="0" u="none" strike="noStrike" kern="1200" baseline="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[PERCENTAGE]</a:t>
                    </a:fld>
                    <a:endParaRPr lang="en-US" baseline="0" noProof="0"/>
                  </a:p>
                </c:rich>
              </c:tx>
              <c:spPr>
                <a:no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4.5833328311639561E-2"/>
                  <c:y val="8.1581656282122397E-2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lang="sr-Latn-RS" sz="1200" b="1" i="0" u="none" strike="noStrike" kern="1200" baseline="0" noProof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noProof="0" dirty="0" err="1" smtClean="0"/>
                      <a:t>Ostatak</a:t>
                    </a:r>
                    <a:r>
                      <a:rPr lang="en-US" noProof="0" dirty="0" smtClean="0"/>
                      <a:t> Evrope </a:t>
                    </a:r>
                    <a:fld id="{E0ED1E45-C331-4D1D-8AB7-A280605D52FE}" type="PERCENTAGE">
                      <a:rPr lang="en-US" baseline="0" noProof="0" smtClean="0"/>
                      <a:pPr>
                        <a:defRPr lang="sr-Latn-RS" sz="1200" b="1" i="0" u="none" strike="noStrike" kern="1200" baseline="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[PERCENTAGE]</a:t>
                    </a:fld>
                    <a:endParaRPr lang="en-US" noProof="0" dirty="0" smtClean="0"/>
                  </a:p>
                </c:rich>
              </c:tx>
              <c:spPr>
                <a:no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1117895977288551"/>
                      <c:h val="0.1930729756398576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5.6250000000000001E-2"/>
                  <c:y val="-1.7525450461996921E-2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lang="sr-Latn-RS" sz="1200" b="1" i="0" u="none" strike="noStrike" kern="1200" baseline="0" noProof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noProof="0" smtClean="0"/>
                      <a:t>Zapadni Balkan</a:t>
                    </a:r>
                    <a:r>
                      <a:rPr lang="en-US" baseline="0" noProof="0"/>
                      <a:t>
</a:t>
                    </a:r>
                    <a:fld id="{D9A397ED-AA4C-480B-91E5-1AF7693D6461}" type="PERCENTAGE">
                      <a:rPr lang="en-US" baseline="0" noProof="0"/>
                      <a:pPr>
                        <a:defRPr lang="sr-Latn-RS" sz="1200" b="1" i="0" u="none" strike="noStrike" kern="1200" baseline="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[PERCENTAGE]</a:t>
                    </a:fld>
                    <a:endParaRPr lang="en-US" baseline="0" noProof="0"/>
                  </a:p>
                </c:rich>
              </c:tx>
              <c:spPr>
                <a:no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/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-4.1666666666667429E-3"/>
                  <c:y val="3.358523138373269E-3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lang="sr-Latn-RS" sz="1200" b="1" i="0" u="none" strike="noStrike" kern="1200" baseline="0" noProof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noProof="0" smtClean="0"/>
                      <a:t>Kina i Indija</a:t>
                    </a:r>
                    <a:r>
                      <a:rPr lang="en-US" baseline="0" noProof="0"/>
                      <a:t>
</a:t>
                    </a:r>
                    <a:fld id="{C8646959-52C1-463E-8A8E-FBC11F01BDE9}" type="PERCENTAGE">
                      <a:rPr lang="en-US" baseline="0" noProof="0"/>
                      <a:pPr>
                        <a:defRPr lang="sr-Latn-RS" sz="1200" b="1" i="0" u="none" strike="noStrike" kern="1200" baseline="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[PERCENTAGE]</a:t>
                    </a:fld>
                    <a:endParaRPr lang="en-US" baseline="0" noProof="0"/>
                  </a:p>
                </c:rich>
              </c:tx>
              <c:spPr>
                <a:no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/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-1.0416666666666666E-2"/>
                  <c:y val="-3.078610645802608E-17"/>
                </c:manualLayout>
              </c:layout>
              <c:spPr>
                <a:no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lang="sr-Latn-RS" sz="1200" b="1" i="0" u="none" strike="noStrike" kern="1200" baseline="0" noProof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5"/>
              <c:layout>
                <c:manualLayout>
                  <c:x val="-4.1666666666665903E-3"/>
                  <c:y val="0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2.2916666666666665E-2"/>
                  <c:y val="1.3434092553493076E-2"/>
                </c:manualLayout>
              </c:layout>
              <c:tx>
                <c:rich>
                  <a:bodyPr/>
                  <a:lstStyle/>
                  <a:p>
                    <a:fld id="{088F8686-598C-4FB8-AB8B-5A9874B88BD1}" type="CATEGORYNAME">
                      <a:rPr lang="en-US"/>
                      <a:pPr/>
                      <a:t>[CATEGORY NAME]</a:t>
                    </a:fld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lang="sr-Latn-RS" sz="1200" b="1" i="0" u="none" strike="noStrike" kern="1200" baseline="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'exp by country'!$N$4:$N$7</c:f>
              <c:strCache>
                <c:ptCount val="4"/>
                <c:pt idx="0">
                  <c:v>Italy</c:v>
                </c:pt>
                <c:pt idx="1">
                  <c:v>Other European</c:v>
                </c:pt>
                <c:pt idx="2">
                  <c:v>Western Balkans</c:v>
                </c:pt>
                <c:pt idx="3">
                  <c:v>China &amp; india</c:v>
                </c:pt>
              </c:strCache>
            </c:strRef>
          </c:cat>
          <c:val>
            <c:numRef>
              <c:f>'exp by country'!$P$4:$P$7</c:f>
              <c:numCache>
                <c:formatCode>General</c:formatCode>
                <c:ptCount val="4"/>
                <c:pt idx="0">
                  <c:v>15.3</c:v>
                </c:pt>
                <c:pt idx="1">
                  <c:v>24</c:v>
                </c:pt>
                <c:pt idx="2">
                  <c:v>39.200000000000003</c:v>
                </c:pt>
                <c:pt idx="3">
                  <c:v>21.5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19"/>
        <c:holeSize val="18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Latn-RS" sz="1600" b="1" dirty="0" smtClean="0"/>
              <a:t>DSI, neto priliv</a:t>
            </a:r>
            <a:r>
              <a:rPr lang="en-US" sz="1600" b="1" dirty="0" smtClean="0"/>
              <a:t> </a:t>
            </a:r>
            <a:r>
              <a:rPr lang="en-US" sz="1600" b="1" dirty="0"/>
              <a:t>(% </a:t>
            </a:r>
            <a:r>
              <a:rPr lang="sr-Latn-RS" sz="1600" b="1" dirty="0" smtClean="0"/>
              <a:t>BDP</a:t>
            </a:r>
            <a:r>
              <a:rPr lang="en-US" sz="1600" b="1" dirty="0" smtClean="0"/>
              <a:t>)</a:t>
            </a:r>
            <a:endParaRPr lang="en-US" sz="1600" b="1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3"/>
          <c:order val="0"/>
          <c:tx>
            <c:strRef>
              <c:f>FDI!$B$57</c:f>
              <c:strCache>
                <c:ptCount val="1"/>
                <c:pt idx="0">
                  <c:v>KSV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numRef>
              <c:f>FDI!$C$53:$N$53</c:f>
              <c:numCache>
                <c:formatCode>General</c:formatCode>
                <c:ptCount val="12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</c:numCache>
            </c:numRef>
          </c:cat>
          <c:val>
            <c:numRef>
              <c:f>FDI!$C$57:$N$57</c:f>
              <c:numCache>
                <c:formatCode>0.0</c:formatCode>
                <c:ptCount val="12"/>
                <c:pt idx="0">
                  <c:v>1.4640270643659403</c:v>
                </c:pt>
                <c:pt idx="1">
                  <c:v>3.5814246337381466</c:v>
                </c:pt>
                <c:pt idx="2">
                  <c:v>9.0680247804638991</c:v>
                </c:pt>
                <c:pt idx="3">
                  <c:v>12.47990945227019</c:v>
                </c:pt>
                <c:pt idx="4">
                  <c:v>9.4381001235735944</c:v>
                </c:pt>
                <c:pt idx="5">
                  <c:v>7.2176113091515992</c:v>
                </c:pt>
                <c:pt idx="6">
                  <c:v>8.3465262435373493</c:v>
                </c:pt>
                <c:pt idx="7">
                  <c:v>8.1616058344115174</c:v>
                </c:pt>
                <c:pt idx="8">
                  <c:v>4.5104809443811194</c:v>
                </c:pt>
                <c:pt idx="9">
                  <c:v>4.851852411156198</c:v>
                </c:pt>
                <c:pt idx="10">
                  <c:v>2.7054362200174258</c:v>
                </c:pt>
                <c:pt idx="11">
                  <c:v>5.6426646313527717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FDI!$B$54</c:f>
              <c:strCache>
                <c:ptCount val="1"/>
                <c:pt idx="0">
                  <c:v>ALB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FDI!$C$53:$N$53</c:f>
              <c:numCache>
                <c:formatCode>General</c:formatCode>
                <c:ptCount val="12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</c:numCache>
            </c:numRef>
          </c:cat>
          <c:val>
            <c:numRef>
              <c:f>FDI!$C$54:$N$54</c:f>
              <c:numCache>
                <c:formatCode>0.0</c:formatCode>
                <c:ptCount val="12"/>
                <c:pt idx="0">
                  <c:v>4.6656377710485426</c:v>
                </c:pt>
                <c:pt idx="1">
                  <c:v>3.2172267612458505</c:v>
                </c:pt>
                <c:pt idx="2">
                  <c:v>3.6156037812553854</c:v>
                </c:pt>
                <c:pt idx="3">
                  <c:v>6.095457233531695</c:v>
                </c:pt>
                <c:pt idx="4">
                  <c:v>9.6338705927482344</c:v>
                </c:pt>
                <c:pt idx="5">
                  <c:v>11.151340155524473</c:v>
                </c:pt>
                <c:pt idx="6">
                  <c:v>9.1340708956010488</c:v>
                </c:pt>
                <c:pt idx="7">
                  <c:v>8.1408431436573263</c:v>
                </c:pt>
                <c:pt idx="8">
                  <c:v>7.4683175560970589</c:v>
                </c:pt>
                <c:pt idx="9">
                  <c:v>9.8097206899912699</c:v>
                </c:pt>
                <c:pt idx="10">
                  <c:v>8.656329069010182</c:v>
                </c:pt>
                <c:pt idx="11">
                  <c:v>8.5678656820438199</c:v>
                </c:pt>
              </c:numCache>
            </c:numRef>
          </c:val>
          <c:smooth val="0"/>
        </c:ser>
        <c:ser>
          <c:idx val="1"/>
          <c:order val="2"/>
          <c:tx>
            <c:strRef>
              <c:f>FDI!$B$55</c:f>
              <c:strCache>
                <c:ptCount val="1"/>
                <c:pt idx="0">
                  <c:v>BIH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FDI!$C$53:$N$53</c:f>
              <c:numCache>
                <c:formatCode>General</c:formatCode>
                <c:ptCount val="12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</c:numCache>
            </c:numRef>
          </c:cat>
          <c:val>
            <c:numRef>
              <c:f>FDI!$C$55:$N$55</c:f>
              <c:numCache>
                <c:formatCode>0.0</c:formatCode>
                <c:ptCount val="12"/>
                <c:pt idx="0">
                  <c:v>8.8757002825041535</c:v>
                </c:pt>
                <c:pt idx="1">
                  <c:v>5.5572843295394625</c:v>
                </c:pt>
                <c:pt idx="2">
                  <c:v>6.5749134419466051</c:v>
                </c:pt>
                <c:pt idx="3">
                  <c:v>11.675474652322203</c:v>
                </c:pt>
                <c:pt idx="4">
                  <c:v>5.2606080953697605</c:v>
                </c:pt>
                <c:pt idx="5">
                  <c:v>0.78696622796829063</c:v>
                </c:pt>
                <c:pt idx="6">
                  <c:v>2.5860115783860462</c:v>
                </c:pt>
                <c:pt idx="7">
                  <c:v>2.5317286687725926</c:v>
                </c:pt>
                <c:pt idx="8">
                  <c:v>2.2779599698176263</c:v>
                </c:pt>
                <c:pt idx="9">
                  <c:v>1.8549824891956248</c:v>
                </c:pt>
                <c:pt idx="10">
                  <c:v>2.6820986072637254</c:v>
                </c:pt>
                <c:pt idx="11">
                  <c:v>1.6709752380430969</c:v>
                </c:pt>
              </c:numCache>
            </c:numRef>
          </c:val>
          <c:smooth val="0"/>
        </c:ser>
        <c:ser>
          <c:idx val="2"/>
          <c:order val="3"/>
          <c:tx>
            <c:strRef>
              <c:f>FDI!$B$56</c:f>
              <c:strCache>
                <c:ptCount val="1"/>
                <c:pt idx="0">
                  <c:v>HRV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FDI!$C$53:$N$53</c:f>
              <c:numCache>
                <c:formatCode>General</c:formatCode>
                <c:ptCount val="12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</c:numCache>
            </c:numRef>
          </c:cat>
          <c:val>
            <c:numRef>
              <c:f>FDI!$C$56:$N$56</c:f>
              <c:numCache>
                <c:formatCode>0.0</c:formatCode>
                <c:ptCount val="12"/>
                <c:pt idx="0">
                  <c:v>3.1102828982190704</c:v>
                </c:pt>
                <c:pt idx="1">
                  <c:v>3.9508424136578491</c:v>
                </c:pt>
                <c:pt idx="2">
                  <c:v>6.5387594480126721</c:v>
                </c:pt>
                <c:pt idx="3">
                  <c:v>7.600495128550433</c:v>
                </c:pt>
                <c:pt idx="4">
                  <c:v>7.3605816498660284</c:v>
                </c:pt>
                <c:pt idx="5">
                  <c:v>5.1015264858612959</c:v>
                </c:pt>
                <c:pt idx="6">
                  <c:v>2.3862155295819911</c:v>
                </c:pt>
                <c:pt idx="7">
                  <c:v>2.2772853935733419</c:v>
                </c:pt>
                <c:pt idx="8">
                  <c:v>2.5937721734632291</c:v>
                </c:pt>
                <c:pt idx="9">
                  <c:v>1.6224604556238469</c:v>
                </c:pt>
                <c:pt idx="10">
                  <c:v>6.9305533709123237</c:v>
                </c:pt>
                <c:pt idx="11">
                  <c:v>0.3221634003217303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FDI!$B$58</c:f>
              <c:strCache>
                <c:ptCount val="1"/>
                <c:pt idx="0">
                  <c:v>MKD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FDI!$C$53:$N$53</c:f>
              <c:numCache>
                <c:formatCode>General</c:formatCode>
                <c:ptCount val="12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</c:numCache>
            </c:numRef>
          </c:cat>
          <c:val>
            <c:numRef>
              <c:f>FDI!$C$58:$N$58</c:f>
              <c:numCache>
                <c:formatCode>0.0</c:formatCode>
                <c:ptCount val="12"/>
                <c:pt idx="0">
                  <c:v>5.4399597163251272</c:v>
                </c:pt>
                <c:pt idx="1">
                  <c:v>2.3220781797270291</c:v>
                </c:pt>
                <c:pt idx="2">
                  <c:v>6.2298606368946743</c:v>
                </c:pt>
                <c:pt idx="3">
                  <c:v>8.7982822781831054</c:v>
                </c:pt>
                <c:pt idx="4">
                  <c:v>6.1727169922034166</c:v>
                </c:pt>
                <c:pt idx="5">
                  <c:v>2.760452386927247</c:v>
                </c:pt>
                <c:pt idx="6">
                  <c:v>3.204382649479772</c:v>
                </c:pt>
                <c:pt idx="7">
                  <c:v>4.8398142873425094</c:v>
                </c:pt>
                <c:pt idx="8">
                  <c:v>3.4674452594726697</c:v>
                </c:pt>
                <c:pt idx="9">
                  <c:v>3.720364386079253</c:v>
                </c:pt>
                <c:pt idx="10">
                  <c:v>0.53785752479106863</c:v>
                </c:pt>
                <c:pt idx="11">
                  <c:v>1.9101087749566525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FDI!$B$59</c:f>
              <c:strCache>
                <c:ptCount val="1"/>
                <c:pt idx="0">
                  <c:v>MNE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FDI!$C$53:$N$53</c:f>
              <c:numCache>
                <c:formatCode>General</c:formatCode>
                <c:ptCount val="12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</c:numCache>
            </c:numRef>
          </c:cat>
          <c:val>
            <c:numRef>
              <c:f>FDI!$C$59:$N$59</c:f>
              <c:numCache>
                <c:formatCode>0.0</c:formatCode>
                <c:ptCount val="12"/>
                <c:pt idx="0">
                  <c:v>3.1533290322130543</c:v>
                </c:pt>
                <c:pt idx="1">
                  <c:v>22.179246873543413</c:v>
                </c:pt>
                <c:pt idx="2">
                  <c:v>23.071100947196751</c:v>
                </c:pt>
                <c:pt idx="3">
                  <c:v>25.553337590153582</c:v>
                </c:pt>
                <c:pt idx="4">
                  <c:v>21.574413125094917</c:v>
                </c:pt>
                <c:pt idx="5">
                  <c:v>37.410526527359032</c:v>
                </c:pt>
                <c:pt idx="6">
                  <c:v>18.322597497879411</c:v>
                </c:pt>
                <c:pt idx="7">
                  <c:v>12.257236277591408</c:v>
                </c:pt>
                <c:pt idx="8">
                  <c:v>15.127416181385763</c:v>
                </c:pt>
                <c:pt idx="9">
                  <c:v>10.000908767900601</c:v>
                </c:pt>
                <c:pt idx="10">
                  <c:v>10.829625511424732</c:v>
                </c:pt>
                <c:pt idx="11">
                  <c:v>17.525658968935634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FDI!$B$60</c:f>
              <c:strCache>
                <c:ptCount val="1"/>
                <c:pt idx="0">
                  <c:v>SRB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FDI!$C$53:$N$53</c:f>
              <c:numCache>
                <c:formatCode>General</c:formatCode>
                <c:ptCount val="12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</c:numCache>
            </c:numRef>
          </c:cat>
          <c:val>
            <c:numRef>
              <c:f>FDI!$C$60:$N$60</c:f>
              <c:numCache>
                <c:formatCode>0.0</c:formatCode>
                <c:ptCount val="12"/>
                <c:pt idx="0">
                  <c:v>3.8552396546031527</c:v>
                </c:pt>
                <c:pt idx="1">
                  <c:v>6.0072958075840805</c:v>
                </c:pt>
                <c:pt idx="2">
                  <c:v>13.903896919508464</c:v>
                </c:pt>
                <c:pt idx="3">
                  <c:v>10.98033325604521</c:v>
                </c:pt>
                <c:pt idx="4">
                  <c:v>8.2332223949952077</c:v>
                </c:pt>
                <c:pt idx="5">
                  <c:v>6.8726117204934809</c:v>
                </c:pt>
                <c:pt idx="6">
                  <c:v>4.2912204499161648</c:v>
                </c:pt>
                <c:pt idx="7">
                  <c:v>10.609523576528932</c:v>
                </c:pt>
                <c:pt idx="8">
                  <c:v>3.1321259834472119</c:v>
                </c:pt>
                <c:pt idx="9">
                  <c:v>4.5248638978305289</c:v>
                </c:pt>
                <c:pt idx="10">
                  <c:v>4.5226960709099906</c:v>
                </c:pt>
                <c:pt idx="11">
                  <c:v>6.4227838639710573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FDI!$B$61</c:f>
              <c:strCache>
                <c:ptCount val="1"/>
                <c:pt idx="0">
                  <c:v>SVN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FDI!$C$53:$N$53</c:f>
              <c:numCache>
                <c:formatCode>General</c:formatCode>
                <c:ptCount val="12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</c:numCache>
            </c:numRef>
          </c:cat>
          <c:val>
            <c:numRef>
              <c:f>FDI!$C$61:$N$61</c:f>
              <c:numCache>
                <c:formatCode>0.0</c:formatCode>
                <c:ptCount val="12"/>
                <c:pt idx="0">
                  <c:v>2.2137943894162833</c:v>
                </c:pt>
                <c:pt idx="1">
                  <c:v>2.6709240212682968</c:v>
                </c:pt>
                <c:pt idx="2">
                  <c:v>1.7469767027329914</c:v>
                </c:pt>
                <c:pt idx="3">
                  <c:v>3.9175820766028506</c:v>
                </c:pt>
                <c:pt idx="4">
                  <c:v>1.9447434004191122</c:v>
                </c:pt>
                <c:pt idx="5">
                  <c:v>-0.68916442000428657</c:v>
                </c:pt>
                <c:pt idx="6">
                  <c:v>0.66447046058115244</c:v>
                </c:pt>
                <c:pt idx="7">
                  <c:v>1.7071276272886908</c:v>
                </c:pt>
                <c:pt idx="8">
                  <c:v>7.2552084808213888E-2</c:v>
                </c:pt>
                <c:pt idx="9">
                  <c:v>0.21809231220216921</c:v>
                </c:pt>
                <c:pt idx="10">
                  <c:v>2.0813364336559976</c:v>
                </c:pt>
                <c:pt idx="11">
                  <c:v>2.4554987354956466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6175616"/>
        <c:axId val="116177152"/>
      </c:lineChart>
      <c:catAx>
        <c:axId val="116175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6177152"/>
        <c:crosses val="autoZero"/>
        <c:auto val="1"/>
        <c:lblAlgn val="ctr"/>
        <c:lblOffset val="100"/>
        <c:noMultiLvlLbl val="0"/>
      </c:catAx>
      <c:valAx>
        <c:axId val="116177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6175616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Latn-RS" sz="1600" b="1" i="0" baseline="0" dirty="0" smtClean="0">
                <a:effectLst/>
              </a:rPr>
              <a:t>DSI, neto priliv po glavi stanovnika </a:t>
            </a:r>
            <a:r>
              <a:rPr lang="en-US" sz="1600" b="1" i="0" baseline="0" dirty="0" smtClean="0">
                <a:effectLst/>
              </a:rPr>
              <a:t>(</a:t>
            </a:r>
            <a:r>
              <a:rPr lang="en-US" sz="1600" b="1" i="0" baseline="0" dirty="0">
                <a:effectLst/>
              </a:rPr>
              <a:t>US$)</a:t>
            </a:r>
            <a:endParaRPr lang="en-US" sz="1600" b="1" dirty="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FDI!$C$75</c:f>
              <c:strCache>
                <c:ptCount val="1"/>
                <c:pt idx="0">
                  <c:v>2004-2009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FDI!$B$76:$B$83</c:f>
              <c:strCache>
                <c:ptCount val="8"/>
                <c:pt idx="0">
                  <c:v>KSV</c:v>
                </c:pt>
                <c:pt idx="1">
                  <c:v>BIH</c:v>
                </c:pt>
                <c:pt idx="2">
                  <c:v>MKD</c:v>
                </c:pt>
                <c:pt idx="3">
                  <c:v>ALB</c:v>
                </c:pt>
                <c:pt idx="4">
                  <c:v>SVN</c:v>
                </c:pt>
                <c:pt idx="5">
                  <c:v>SRB</c:v>
                </c:pt>
                <c:pt idx="6">
                  <c:v>HRV</c:v>
                </c:pt>
                <c:pt idx="7">
                  <c:v>MNE</c:v>
                </c:pt>
              </c:strCache>
            </c:strRef>
          </c:cat>
          <c:val>
            <c:numRef>
              <c:f>FDI!$C$76:$C$83</c:f>
              <c:numCache>
                <c:formatCode>General</c:formatCode>
                <c:ptCount val="8"/>
                <c:pt idx="0">
                  <c:v>1211.6376939573813</c:v>
                </c:pt>
                <c:pt idx="1">
                  <c:v>1393.0595125901277</c:v>
                </c:pt>
                <c:pt idx="2">
                  <c:v>1212.785864530274</c:v>
                </c:pt>
                <c:pt idx="3">
                  <c:v>1408.0115376372432</c:v>
                </c:pt>
                <c:pt idx="4">
                  <c:v>2511.0925519029215</c:v>
                </c:pt>
                <c:pt idx="5">
                  <c:v>2465.7371387053618</c:v>
                </c:pt>
                <c:pt idx="6">
                  <c:v>4359.9985365749071</c:v>
                </c:pt>
                <c:pt idx="7">
                  <c:v>7541.4286403750239</c:v>
                </c:pt>
              </c:numCache>
            </c:numRef>
          </c:val>
        </c:ser>
        <c:ser>
          <c:idx val="1"/>
          <c:order val="1"/>
          <c:tx>
            <c:strRef>
              <c:f>FDI!$D$75</c:f>
              <c:strCache>
                <c:ptCount val="1"/>
                <c:pt idx="0">
                  <c:v>2010-2015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FDI!$B$76:$B$83</c:f>
              <c:strCache>
                <c:ptCount val="8"/>
                <c:pt idx="0">
                  <c:v>KSV</c:v>
                </c:pt>
                <c:pt idx="1">
                  <c:v>BIH</c:v>
                </c:pt>
                <c:pt idx="2">
                  <c:v>MKD</c:v>
                </c:pt>
                <c:pt idx="3">
                  <c:v>ALB</c:v>
                </c:pt>
                <c:pt idx="4">
                  <c:v>SVN</c:v>
                </c:pt>
                <c:pt idx="5">
                  <c:v>SRB</c:v>
                </c:pt>
                <c:pt idx="6">
                  <c:v>HRV</c:v>
                </c:pt>
                <c:pt idx="7">
                  <c:v>MNE</c:v>
                </c:pt>
              </c:strCache>
            </c:strRef>
          </c:cat>
          <c:val>
            <c:numRef>
              <c:f>FDI!$D$76:$D$83</c:f>
              <c:numCache>
                <c:formatCode>General</c:formatCode>
                <c:ptCount val="8"/>
                <c:pt idx="0">
                  <c:v>1240.9085278763202</c:v>
                </c:pt>
                <c:pt idx="1">
                  <c:v>629.52018187255078</c:v>
                </c:pt>
                <c:pt idx="2">
                  <c:v>871.52572372559428</c:v>
                </c:pt>
                <c:pt idx="3">
                  <c:v>2222.2638083297588</c:v>
                </c:pt>
                <c:pt idx="4">
                  <c:v>1657.200427538851</c:v>
                </c:pt>
                <c:pt idx="5">
                  <c:v>1989.2769364735254</c:v>
                </c:pt>
                <c:pt idx="6">
                  <c:v>2188.5328452568669</c:v>
                </c:pt>
                <c:pt idx="7">
                  <c:v>5759.88208229677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4"/>
        <c:overlap val="-1"/>
        <c:axId val="116208768"/>
        <c:axId val="116210688"/>
      </c:barChart>
      <c:catAx>
        <c:axId val="116208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6210688"/>
        <c:crosses val="autoZero"/>
        <c:auto val="1"/>
        <c:lblAlgn val="ctr"/>
        <c:lblOffset val="100"/>
        <c:noMultiLvlLbl val="0"/>
      </c:catAx>
      <c:valAx>
        <c:axId val="116210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6208768"/>
        <c:crosses val="autoZero"/>
        <c:crossBetween val="between"/>
        <c:majorUnit val="2000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Latn-RS" sz="1600" b="1" dirty="0" smtClean="0"/>
              <a:t>Radna mesta stvorena od</a:t>
            </a:r>
            <a:r>
              <a:rPr lang="sr-Latn-RS" sz="1600" b="1" baseline="0" dirty="0" smtClean="0"/>
              <a:t> </a:t>
            </a:r>
            <a:r>
              <a:rPr lang="sr-Latn-RS" sz="1600" b="1" dirty="0" smtClean="0"/>
              <a:t>projekata DSI na Kosovu</a:t>
            </a:r>
            <a:r>
              <a:rPr lang="en-US" sz="1600" b="1" baseline="0" dirty="0" smtClean="0"/>
              <a:t> </a:t>
            </a:r>
            <a:endParaRPr lang="en-US" sz="1600" b="1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FDI!$C$114:$C$121</c:f>
              <c:strCache>
                <c:ptCount val="8"/>
                <c:pt idx="0">
                  <c:v>Real Estate</c:v>
                </c:pt>
                <c:pt idx="1">
                  <c:v>Automotive &amp; OEM</c:v>
                </c:pt>
                <c:pt idx="2">
                  <c:v>Agribusiness</c:v>
                </c:pt>
                <c:pt idx="3">
                  <c:v>Metals</c:v>
                </c:pt>
                <c:pt idx="4">
                  <c:v>Financial Services</c:v>
                </c:pt>
                <c:pt idx="5">
                  <c:v>Industrial machinery</c:v>
                </c:pt>
                <c:pt idx="6">
                  <c:v>Consumer Electronics</c:v>
                </c:pt>
                <c:pt idx="7">
                  <c:v>Business Services</c:v>
                </c:pt>
              </c:strCache>
            </c:strRef>
          </c:cat>
          <c:val>
            <c:numRef>
              <c:f>FDI!$D$114:$D$121</c:f>
              <c:numCache>
                <c:formatCode>General</c:formatCode>
                <c:ptCount val="8"/>
                <c:pt idx="0">
                  <c:v>3650</c:v>
                </c:pt>
                <c:pt idx="1">
                  <c:v>1200</c:v>
                </c:pt>
                <c:pt idx="2">
                  <c:v>550</c:v>
                </c:pt>
                <c:pt idx="3">
                  <c:v>375</c:v>
                </c:pt>
                <c:pt idx="4">
                  <c:v>375</c:v>
                </c:pt>
                <c:pt idx="5">
                  <c:v>350</c:v>
                </c:pt>
                <c:pt idx="6">
                  <c:v>325</c:v>
                </c:pt>
                <c:pt idx="7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-27"/>
        <c:axId val="116271744"/>
        <c:axId val="116289920"/>
      </c:barChart>
      <c:catAx>
        <c:axId val="116271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6289920"/>
        <c:crosses val="autoZero"/>
        <c:auto val="1"/>
        <c:lblAlgn val="ctr"/>
        <c:lblOffset val="100"/>
        <c:noMultiLvlLbl val="0"/>
      </c:catAx>
      <c:valAx>
        <c:axId val="116289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6271744"/>
        <c:crosses val="autoZero"/>
        <c:crossBetween val="between"/>
        <c:majorUnit val="10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3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EC5E8C-EC9D-4DFF-833F-79AFE1990270}" type="doc">
      <dgm:prSet loTypeId="urn:microsoft.com/office/officeart/2005/8/layout/hList7" loCatId="list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6550C1D1-C1D8-4C79-82EE-C05D6E8DF680}">
      <dgm:prSet phldrT="[Text]" custT="1"/>
      <dgm:spPr/>
      <dgm:t>
        <a:bodyPr/>
        <a:lstStyle/>
        <a:p>
          <a:endParaRPr lang="en-US" sz="1200" dirty="0" smtClean="0"/>
        </a:p>
        <a:p>
          <a:endParaRPr lang="en-US" sz="1200" dirty="0" smtClean="0"/>
        </a:p>
        <a:p>
          <a:r>
            <a:rPr lang="sr-Latn-RS" sz="1600" dirty="0" smtClean="0">
              <a:solidFill>
                <a:srgbClr val="006600"/>
              </a:solidFill>
            </a:rPr>
            <a:t>Održavanje makroekonomske stabilnosti uz istovremeno davanje prioriteta javnoj potrošnji</a:t>
          </a:r>
          <a:endParaRPr lang="en-US" sz="1600" dirty="0">
            <a:solidFill>
              <a:srgbClr val="006600"/>
            </a:solidFill>
          </a:endParaRPr>
        </a:p>
      </dgm:t>
    </dgm:pt>
    <dgm:pt modelId="{53564328-84ED-403C-A016-114E8C514F93}" type="parTrans" cxnId="{3FAE7975-8EE6-4B8E-A7E3-16C8F5AEA8CE}">
      <dgm:prSet/>
      <dgm:spPr/>
      <dgm:t>
        <a:bodyPr/>
        <a:lstStyle/>
        <a:p>
          <a:endParaRPr lang="en-US"/>
        </a:p>
      </dgm:t>
    </dgm:pt>
    <dgm:pt modelId="{D283DC16-BBF9-42A2-B233-0741074531B5}" type="sibTrans" cxnId="{3FAE7975-8EE6-4B8E-A7E3-16C8F5AEA8CE}">
      <dgm:prSet/>
      <dgm:spPr/>
      <dgm:t>
        <a:bodyPr/>
        <a:lstStyle/>
        <a:p>
          <a:endParaRPr lang="en-US"/>
        </a:p>
      </dgm:t>
    </dgm:pt>
    <dgm:pt modelId="{81C7BA4A-E1C2-4B0F-8F8C-704EEF94F5AF}">
      <dgm:prSet phldrT="[Text]" custT="1"/>
      <dgm:spPr/>
      <dgm:t>
        <a:bodyPr/>
        <a:lstStyle/>
        <a:p>
          <a:endParaRPr lang="en-US" sz="1200" dirty="0" smtClean="0"/>
        </a:p>
        <a:p>
          <a:endParaRPr lang="en-US" sz="1200" dirty="0" smtClean="0"/>
        </a:p>
        <a:p>
          <a:r>
            <a:rPr lang="sr-Latn-RS" sz="1400" dirty="0" smtClean="0">
              <a:solidFill>
                <a:srgbClr val="7030A0"/>
              </a:solidFill>
            </a:rPr>
            <a:t>Smanjenje uskih grla u infrastrukturi i stvaranje privlačnijeg poslovnog okruženja za privatne investicije i širenje komercijalnih sektora</a:t>
          </a:r>
          <a:endParaRPr lang="en-US" sz="1400" dirty="0">
            <a:solidFill>
              <a:srgbClr val="7030A0"/>
            </a:solidFill>
          </a:endParaRPr>
        </a:p>
      </dgm:t>
    </dgm:pt>
    <dgm:pt modelId="{92F72D29-B02C-462C-9A76-B12E8B8769EA}" type="parTrans" cxnId="{37DC6ED9-F6B7-4F63-ADD5-FA4FD48AEFF8}">
      <dgm:prSet/>
      <dgm:spPr/>
      <dgm:t>
        <a:bodyPr/>
        <a:lstStyle/>
        <a:p>
          <a:endParaRPr lang="en-US"/>
        </a:p>
      </dgm:t>
    </dgm:pt>
    <dgm:pt modelId="{426C6062-4322-429F-870F-F66AC05A5B66}" type="sibTrans" cxnId="{37DC6ED9-F6B7-4F63-ADD5-FA4FD48AEFF8}">
      <dgm:prSet/>
      <dgm:spPr/>
      <dgm:t>
        <a:bodyPr/>
        <a:lstStyle/>
        <a:p>
          <a:endParaRPr lang="en-US"/>
        </a:p>
      </dgm:t>
    </dgm:pt>
    <dgm:pt modelId="{B2F52E36-C74E-493E-99EA-8EC3FB7D11A3}">
      <dgm:prSet phldrT="[Text]" custT="1"/>
      <dgm:spPr/>
      <dgm:t>
        <a:bodyPr/>
        <a:lstStyle/>
        <a:p>
          <a:pPr algn="ctr"/>
          <a:endParaRPr lang="en-US" sz="1400" dirty="0" smtClean="0"/>
        </a:p>
        <a:p>
          <a:pPr algn="ctr"/>
          <a:endParaRPr lang="en-US" sz="1400" dirty="0" smtClean="0"/>
        </a:p>
        <a:p>
          <a:pPr algn="ctr"/>
          <a:r>
            <a:rPr lang="sr-Latn-RS" sz="1600" baseline="0" dirty="0" smtClean="0">
              <a:solidFill>
                <a:schemeClr val="accent1">
                  <a:lumMod val="75000"/>
                </a:schemeClr>
              </a:solidFill>
            </a:rPr>
            <a:t>Bolje upravljanje i veća produktivnost po pitanju prirodnih resursa</a:t>
          </a:r>
          <a:endParaRPr lang="en-US" sz="1600" baseline="0" dirty="0">
            <a:solidFill>
              <a:schemeClr val="accent1">
                <a:lumMod val="75000"/>
              </a:schemeClr>
            </a:solidFill>
          </a:endParaRPr>
        </a:p>
      </dgm:t>
    </dgm:pt>
    <dgm:pt modelId="{C6498C77-C906-4FB6-9604-AD9E87C28223}" type="parTrans" cxnId="{859407C7-6B99-49A5-B9C2-BEE63C184F0B}">
      <dgm:prSet/>
      <dgm:spPr/>
      <dgm:t>
        <a:bodyPr/>
        <a:lstStyle/>
        <a:p>
          <a:endParaRPr lang="en-US"/>
        </a:p>
      </dgm:t>
    </dgm:pt>
    <dgm:pt modelId="{B6422682-09AD-459B-B746-6C33CEEFF359}" type="sibTrans" cxnId="{859407C7-6B99-49A5-B9C2-BEE63C184F0B}">
      <dgm:prSet/>
      <dgm:spPr/>
      <dgm:t>
        <a:bodyPr/>
        <a:lstStyle/>
        <a:p>
          <a:endParaRPr lang="en-US"/>
        </a:p>
      </dgm:t>
    </dgm:pt>
    <dgm:pt modelId="{8A6CF3DC-99E5-4613-8637-2E4FE2B2DFA7}">
      <dgm:prSet custT="1"/>
      <dgm:spPr/>
      <dgm:t>
        <a:bodyPr/>
        <a:lstStyle/>
        <a:p>
          <a:endParaRPr lang="en-US" sz="1400" dirty="0" smtClean="0"/>
        </a:p>
        <a:p>
          <a:endParaRPr lang="en-US" sz="1400" baseline="0" dirty="0" smtClean="0">
            <a:solidFill>
              <a:srgbClr val="DE6614"/>
            </a:solidFill>
          </a:endParaRPr>
        </a:p>
        <a:p>
          <a:r>
            <a:rPr lang="sr-Latn-RS" sz="1600" baseline="0" dirty="0" smtClean="0">
              <a:solidFill>
                <a:srgbClr val="EB6C15"/>
              </a:solidFill>
            </a:rPr>
            <a:t>Veća inkluzija preko izgradnje i razvoja ljudskog kapitala i pružanje jednakih šansi, mogućnosti i prilika </a:t>
          </a:r>
          <a:endParaRPr lang="en-US" sz="1600" baseline="0" dirty="0">
            <a:solidFill>
              <a:srgbClr val="EB6C15"/>
            </a:solidFill>
          </a:endParaRPr>
        </a:p>
      </dgm:t>
    </dgm:pt>
    <dgm:pt modelId="{9A953901-1449-426F-B72D-CC83D37A05F0}" type="parTrans" cxnId="{CC6228F2-C745-4016-AEF7-5DB844113BE4}">
      <dgm:prSet/>
      <dgm:spPr/>
      <dgm:t>
        <a:bodyPr/>
        <a:lstStyle/>
        <a:p>
          <a:endParaRPr lang="en-US"/>
        </a:p>
      </dgm:t>
    </dgm:pt>
    <dgm:pt modelId="{3F9D4DC7-BCDA-4EF1-8519-29264AD6A0F5}" type="sibTrans" cxnId="{CC6228F2-C745-4016-AEF7-5DB844113BE4}">
      <dgm:prSet/>
      <dgm:spPr/>
      <dgm:t>
        <a:bodyPr/>
        <a:lstStyle/>
        <a:p>
          <a:endParaRPr lang="en-US"/>
        </a:p>
      </dgm:t>
    </dgm:pt>
    <dgm:pt modelId="{EDB3661D-98D9-464C-A41A-2964E7B92FE6}" type="pres">
      <dgm:prSet presAssocID="{C6EC5E8C-EC9D-4DFF-833F-79AFE199027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F724CE1-4537-4F44-80FC-2012B1F20542}" type="pres">
      <dgm:prSet presAssocID="{C6EC5E8C-EC9D-4DFF-833F-79AFE1990270}" presName="fgShape" presStyleLbl="fgShp" presStyleIdx="0" presStyleCnt="1" custScaleX="109532" custScaleY="26270" custLinFactNeighborX="0" custLinFactNeighborY="15318"/>
      <dgm:spPr>
        <a:solidFill>
          <a:schemeClr val="accent4">
            <a:lumMod val="40000"/>
            <a:lumOff val="60000"/>
          </a:schemeClr>
        </a:solidFill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BF3E5C99-7061-461B-B17F-9073FA81FD47}" type="pres">
      <dgm:prSet presAssocID="{C6EC5E8C-EC9D-4DFF-833F-79AFE1990270}" presName="linComp" presStyleCnt="0"/>
      <dgm:spPr/>
      <dgm:t>
        <a:bodyPr/>
        <a:lstStyle/>
        <a:p>
          <a:endParaRPr lang="en-US"/>
        </a:p>
      </dgm:t>
    </dgm:pt>
    <dgm:pt modelId="{10602224-3F9E-4CEE-9796-36D63602C89D}" type="pres">
      <dgm:prSet presAssocID="{6550C1D1-C1D8-4C79-82EE-C05D6E8DF680}" presName="compNode" presStyleCnt="0"/>
      <dgm:spPr/>
      <dgm:t>
        <a:bodyPr/>
        <a:lstStyle/>
        <a:p>
          <a:endParaRPr lang="en-US"/>
        </a:p>
      </dgm:t>
    </dgm:pt>
    <dgm:pt modelId="{445E770C-C5CB-4D76-BD9A-2CAFAAB23168}" type="pres">
      <dgm:prSet presAssocID="{6550C1D1-C1D8-4C79-82EE-C05D6E8DF680}" presName="bkgdShape" presStyleLbl="node1" presStyleIdx="0" presStyleCnt="4"/>
      <dgm:spPr/>
      <dgm:t>
        <a:bodyPr/>
        <a:lstStyle/>
        <a:p>
          <a:endParaRPr lang="en-US"/>
        </a:p>
      </dgm:t>
    </dgm:pt>
    <dgm:pt modelId="{C6FC86A0-4BF9-4CC1-BFCF-A081C9013093}" type="pres">
      <dgm:prSet presAssocID="{6550C1D1-C1D8-4C79-82EE-C05D6E8DF680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DB09BC-4AD1-4B05-A415-98C2B6154461}" type="pres">
      <dgm:prSet presAssocID="{6550C1D1-C1D8-4C79-82EE-C05D6E8DF680}" presName="invisiNode" presStyleLbl="node1" presStyleIdx="0" presStyleCnt="4"/>
      <dgm:spPr/>
      <dgm:t>
        <a:bodyPr/>
        <a:lstStyle/>
        <a:p>
          <a:endParaRPr lang="en-US"/>
        </a:p>
      </dgm:t>
    </dgm:pt>
    <dgm:pt modelId="{CE8A6661-1687-4CC9-8E73-3E7B5FA3A66C}" type="pres">
      <dgm:prSet presAssocID="{6550C1D1-C1D8-4C79-82EE-C05D6E8DF680}" presName="imagNode" presStyleLbl="fgImgPlace1" presStyleIdx="0" presStyleCnt="4"/>
      <dgm:spPr/>
      <dgm:t>
        <a:bodyPr/>
        <a:lstStyle/>
        <a:p>
          <a:endParaRPr lang="en-US"/>
        </a:p>
      </dgm:t>
    </dgm:pt>
    <dgm:pt modelId="{9AC9CECB-2860-4B31-8926-FC8EB78C1F49}" type="pres">
      <dgm:prSet presAssocID="{D283DC16-BBF9-42A2-B233-0741074531B5}" presName="sibTrans" presStyleLbl="sibTrans2D1" presStyleIdx="0" presStyleCnt="0"/>
      <dgm:spPr/>
      <dgm:t>
        <a:bodyPr/>
        <a:lstStyle/>
        <a:p>
          <a:endParaRPr lang="en-US"/>
        </a:p>
      </dgm:t>
    </dgm:pt>
    <dgm:pt modelId="{17BA7A7F-F9AC-492D-84D5-1F7CB2012E4D}" type="pres">
      <dgm:prSet presAssocID="{81C7BA4A-E1C2-4B0F-8F8C-704EEF94F5AF}" presName="compNode" presStyleCnt="0"/>
      <dgm:spPr/>
      <dgm:t>
        <a:bodyPr/>
        <a:lstStyle/>
        <a:p>
          <a:endParaRPr lang="en-US"/>
        </a:p>
      </dgm:t>
    </dgm:pt>
    <dgm:pt modelId="{EC247D97-C858-44B1-8B6D-F1ACBFB50BC4}" type="pres">
      <dgm:prSet presAssocID="{81C7BA4A-E1C2-4B0F-8F8C-704EEF94F5AF}" presName="bkgdShape" presStyleLbl="node1" presStyleIdx="1" presStyleCnt="4"/>
      <dgm:spPr/>
      <dgm:t>
        <a:bodyPr/>
        <a:lstStyle/>
        <a:p>
          <a:endParaRPr lang="en-US"/>
        </a:p>
      </dgm:t>
    </dgm:pt>
    <dgm:pt modelId="{7DA20E57-AF8D-4DC5-87C6-D1F8430843E8}" type="pres">
      <dgm:prSet presAssocID="{81C7BA4A-E1C2-4B0F-8F8C-704EEF94F5AF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13321E-FEC8-44E0-BC91-36692C186006}" type="pres">
      <dgm:prSet presAssocID="{81C7BA4A-E1C2-4B0F-8F8C-704EEF94F5AF}" presName="invisiNode" presStyleLbl="node1" presStyleIdx="1" presStyleCnt="4"/>
      <dgm:spPr/>
      <dgm:t>
        <a:bodyPr/>
        <a:lstStyle/>
        <a:p>
          <a:endParaRPr lang="en-US"/>
        </a:p>
      </dgm:t>
    </dgm:pt>
    <dgm:pt modelId="{72BBBDDF-C235-4204-91CD-14E1BC1A5FDC}" type="pres">
      <dgm:prSet presAssocID="{81C7BA4A-E1C2-4B0F-8F8C-704EEF94F5AF}" presName="imagNode" presStyleLbl="fgImgPlace1" presStyleIdx="1" presStyleCnt="4"/>
      <dgm:spPr/>
      <dgm:t>
        <a:bodyPr/>
        <a:lstStyle/>
        <a:p>
          <a:endParaRPr lang="en-US"/>
        </a:p>
      </dgm:t>
    </dgm:pt>
    <dgm:pt modelId="{71DDD064-D6B7-4E7D-BDBC-51FE9B7B0A96}" type="pres">
      <dgm:prSet presAssocID="{426C6062-4322-429F-870F-F66AC05A5B66}" presName="sibTrans" presStyleLbl="sibTrans2D1" presStyleIdx="0" presStyleCnt="0"/>
      <dgm:spPr/>
      <dgm:t>
        <a:bodyPr/>
        <a:lstStyle/>
        <a:p>
          <a:endParaRPr lang="en-US"/>
        </a:p>
      </dgm:t>
    </dgm:pt>
    <dgm:pt modelId="{812BA638-C2C0-4245-9DB1-712878A652EC}" type="pres">
      <dgm:prSet presAssocID="{B2F52E36-C74E-493E-99EA-8EC3FB7D11A3}" presName="compNode" presStyleCnt="0"/>
      <dgm:spPr/>
      <dgm:t>
        <a:bodyPr/>
        <a:lstStyle/>
        <a:p>
          <a:endParaRPr lang="en-US"/>
        </a:p>
      </dgm:t>
    </dgm:pt>
    <dgm:pt modelId="{DAE71E06-B127-46E7-A17E-5B28BC31AF61}" type="pres">
      <dgm:prSet presAssocID="{B2F52E36-C74E-493E-99EA-8EC3FB7D11A3}" presName="bkgdShape" presStyleLbl="node1" presStyleIdx="2" presStyleCnt="4"/>
      <dgm:spPr/>
      <dgm:t>
        <a:bodyPr/>
        <a:lstStyle/>
        <a:p>
          <a:endParaRPr lang="en-US"/>
        </a:p>
      </dgm:t>
    </dgm:pt>
    <dgm:pt modelId="{FF9C0978-318F-414A-B49E-E2CFC1D3047F}" type="pres">
      <dgm:prSet presAssocID="{B2F52E36-C74E-493E-99EA-8EC3FB7D11A3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4FB66A-ECB5-4A9C-8462-754ADDD402BF}" type="pres">
      <dgm:prSet presAssocID="{B2F52E36-C74E-493E-99EA-8EC3FB7D11A3}" presName="invisiNode" presStyleLbl="node1" presStyleIdx="2" presStyleCnt="4"/>
      <dgm:spPr/>
      <dgm:t>
        <a:bodyPr/>
        <a:lstStyle/>
        <a:p>
          <a:endParaRPr lang="en-US"/>
        </a:p>
      </dgm:t>
    </dgm:pt>
    <dgm:pt modelId="{F65A13F1-6FB6-40A7-9B19-B7F9D4FD413D}" type="pres">
      <dgm:prSet presAssocID="{B2F52E36-C74E-493E-99EA-8EC3FB7D11A3}" presName="imagNode" presStyleLbl="fgImgPlace1" presStyleIdx="2" presStyleCnt="4"/>
      <dgm:spPr/>
      <dgm:t>
        <a:bodyPr/>
        <a:lstStyle/>
        <a:p>
          <a:endParaRPr lang="en-US"/>
        </a:p>
      </dgm:t>
    </dgm:pt>
    <dgm:pt modelId="{6588CEA7-6FF9-4614-9162-AE580787FCE8}" type="pres">
      <dgm:prSet presAssocID="{B6422682-09AD-459B-B746-6C33CEEFF359}" presName="sibTrans" presStyleLbl="sibTrans2D1" presStyleIdx="0" presStyleCnt="0"/>
      <dgm:spPr/>
      <dgm:t>
        <a:bodyPr/>
        <a:lstStyle/>
        <a:p>
          <a:endParaRPr lang="en-US"/>
        </a:p>
      </dgm:t>
    </dgm:pt>
    <dgm:pt modelId="{9E1E143D-7BF1-4D5C-9FB8-EF2813F3B7E1}" type="pres">
      <dgm:prSet presAssocID="{8A6CF3DC-99E5-4613-8637-2E4FE2B2DFA7}" presName="compNode" presStyleCnt="0"/>
      <dgm:spPr/>
    </dgm:pt>
    <dgm:pt modelId="{AA7331E3-4043-4A5C-BB7E-B27E4629FB91}" type="pres">
      <dgm:prSet presAssocID="{8A6CF3DC-99E5-4613-8637-2E4FE2B2DFA7}" presName="bkgdShape" presStyleLbl="node1" presStyleIdx="3" presStyleCnt="4" custScaleX="93705" custLinFactNeighborX="-279"/>
      <dgm:spPr/>
      <dgm:t>
        <a:bodyPr/>
        <a:lstStyle/>
        <a:p>
          <a:endParaRPr lang="en-US"/>
        </a:p>
      </dgm:t>
    </dgm:pt>
    <dgm:pt modelId="{5CFC02A3-2FCE-4323-9BB4-56168BE98C15}" type="pres">
      <dgm:prSet presAssocID="{8A6CF3DC-99E5-4613-8637-2E4FE2B2DFA7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648C3D-95E8-42AA-AD4C-96BCC6EE7AD5}" type="pres">
      <dgm:prSet presAssocID="{8A6CF3DC-99E5-4613-8637-2E4FE2B2DFA7}" presName="invisiNode" presStyleLbl="node1" presStyleIdx="3" presStyleCnt="4"/>
      <dgm:spPr/>
    </dgm:pt>
    <dgm:pt modelId="{E63EEB2E-5AC3-4AE1-B1AC-2F692B16B20D}" type="pres">
      <dgm:prSet presAssocID="{8A6CF3DC-99E5-4613-8637-2E4FE2B2DFA7}" presName="imagNode" presStyleLbl="fgImgPlace1" presStyleIdx="3" presStyleCnt="4" custScaleX="113383" custScaleY="10579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7000" r="-37000"/>
          </a:stretch>
        </a:blipFill>
      </dgm:spPr>
      <dgm:t>
        <a:bodyPr/>
        <a:lstStyle/>
        <a:p>
          <a:endParaRPr lang="en-US"/>
        </a:p>
      </dgm:t>
    </dgm:pt>
  </dgm:ptLst>
  <dgm:cxnLst>
    <dgm:cxn modelId="{5818E09B-2191-4FBC-99CF-DA6C28B00949}" type="presOf" srcId="{6550C1D1-C1D8-4C79-82EE-C05D6E8DF680}" destId="{C6FC86A0-4BF9-4CC1-BFCF-A081C9013093}" srcOrd="1" destOrd="0" presId="urn:microsoft.com/office/officeart/2005/8/layout/hList7"/>
    <dgm:cxn modelId="{37DC6ED9-F6B7-4F63-ADD5-FA4FD48AEFF8}" srcId="{C6EC5E8C-EC9D-4DFF-833F-79AFE1990270}" destId="{81C7BA4A-E1C2-4B0F-8F8C-704EEF94F5AF}" srcOrd="1" destOrd="0" parTransId="{92F72D29-B02C-462C-9A76-B12E8B8769EA}" sibTransId="{426C6062-4322-429F-870F-F66AC05A5B66}"/>
    <dgm:cxn modelId="{739E43D8-2F26-4972-B7FB-F31575C4E34F}" type="presOf" srcId="{8A6CF3DC-99E5-4613-8637-2E4FE2B2DFA7}" destId="{5CFC02A3-2FCE-4323-9BB4-56168BE98C15}" srcOrd="1" destOrd="0" presId="urn:microsoft.com/office/officeart/2005/8/layout/hList7"/>
    <dgm:cxn modelId="{B7395A07-86E2-4670-BA28-C5673C7AE1DF}" type="presOf" srcId="{81C7BA4A-E1C2-4B0F-8F8C-704EEF94F5AF}" destId="{7DA20E57-AF8D-4DC5-87C6-D1F8430843E8}" srcOrd="1" destOrd="0" presId="urn:microsoft.com/office/officeart/2005/8/layout/hList7"/>
    <dgm:cxn modelId="{C0F19DFC-6C05-42AC-8084-D9D9478545BB}" type="presOf" srcId="{B6422682-09AD-459B-B746-6C33CEEFF359}" destId="{6588CEA7-6FF9-4614-9162-AE580787FCE8}" srcOrd="0" destOrd="0" presId="urn:microsoft.com/office/officeart/2005/8/layout/hList7"/>
    <dgm:cxn modelId="{859407C7-6B99-49A5-B9C2-BEE63C184F0B}" srcId="{C6EC5E8C-EC9D-4DFF-833F-79AFE1990270}" destId="{B2F52E36-C74E-493E-99EA-8EC3FB7D11A3}" srcOrd="2" destOrd="0" parTransId="{C6498C77-C906-4FB6-9604-AD9E87C28223}" sibTransId="{B6422682-09AD-459B-B746-6C33CEEFF359}"/>
    <dgm:cxn modelId="{E51A293F-1A7E-4D9C-B1E8-D6AABACC27A5}" type="presOf" srcId="{6550C1D1-C1D8-4C79-82EE-C05D6E8DF680}" destId="{445E770C-C5CB-4D76-BD9A-2CAFAAB23168}" srcOrd="0" destOrd="0" presId="urn:microsoft.com/office/officeart/2005/8/layout/hList7"/>
    <dgm:cxn modelId="{C13F7B88-41F6-40B7-A6A9-B233CDC8FEBF}" type="presOf" srcId="{8A6CF3DC-99E5-4613-8637-2E4FE2B2DFA7}" destId="{AA7331E3-4043-4A5C-BB7E-B27E4629FB91}" srcOrd="0" destOrd="0" presId="urn:microsoft.com/office/officeart/2005/8/layout/hList7"/>
    <dgm:cxn modelId="{3FAE7975-8EE6-4B8E-A7E3-16C8F5AEA8CE}" srcId="{C6EC5E8C-EC9D-4DFF-833F-79AFE1990270}" destId="{6550C1D1-C1D8-4C79-82EE-C05D6E8DF680}" srcOrd="0" destOrd="0" parTransId="{53564328-84ED-403C-A016-114E8C514F93}" sibTransId="{D283DC16-BBF9-42A2-B233-0741074531B5}"/>
    <dgm:cxn modelId="{2808F850-E914-4903-80DC-8F4A396F6ADC}" type="presOf" srcId="{B2F52E36-C74E-493E-99EA-8EC3FB7D11A3}" destId="{DAE71E06-B127-46E7-A17E-5B28BC31AF61}" srcOrd="0" destOrd="0" presId="urn:microsoft.com/office/officeart/2005/8/layout/hList7"/>
    <dgm:cxn modelId="{B86932C0-DF3F-44C8-BF5F-51AA8FA72BDE}" type="presOf" srcId="{C6EC5E8C-EC9D-4DFF-833F-79AFE1990270}" destId="{EDB3661D-98D9-464C-A41A-2964E7B92FE6}" srcOrd="0" destOrd="0" presId="urn:microsoft.com/office/officeart/2005/8/layout/hList7"/>
    <dgm:cxn modelId="{98BFF4C9-C036-40D3-8D0A-999F00168181}" type="presOf" srcId="{B2F52E36-C74E-493E-99EA-8EC3FB7D11A3}" destId="{FF9C0978-318F-414A-B49E-E2CFC1D3047F}" srcOrd="1" destOrd="0" presId="urn:microsoft.com/office/officeart/2005/8/layout/hList7"/>
    <dgm:cxn modelId="{D5973D36-0FE0-4B79-ADB8-71EF022BF36B}" type="presOf" srcId="{D283DC16-BBF9-42A2-B233-0741074531B5}" destId="{9AC9CECB-2860-4B31-8926-FC8EB78C1F49}" srcOrd="0" destOrd="0" presId="urn:microsoft.com/office/officeart/2005/8/layout/hList7"/>
    <dgm:cxn modelId="{7453EEA5-84D6-4D60-93A5-EDB1BC6D2011}" type="presOf" srcId="{81C7BA4A-E1C2-4B0F-8F8C-704EEF94F5AF}" destId="{EC247D97-C858-44B1-8B6D-F1ACBFB50BC4}" srcOrd="0" destOrd="0" presId="urn:microsoft.com/office/officeart/2005/8/layout/hList7"/>
    <dgm:cxn modelId="{CC6228F2-C745-4016-AEF7-5DB844113BE4}" srcId="{C6EC5E8C-EC9D-4DFF-833F-79AFE1990270}" destId="{8A6CF3DC-99E5-4613-8637-2E4FE2B2DFA7}" srcOrd="3" destOrd="0" parTransId="{9A953901-1449-426F-B72D-CC83D37A05F0}" sibTransId="{3F9D4DC7-BCDA-4EF1-8519-29264AD6A0F5}"/>
    <dgm:cxn modelId="{15867FB9-BAE7-43FB-8A6E-8B3E51F99779}" type="presOf" srcId="{426C6062-4322-429F-870F-F66AC05A5B66}" destId="{71DDD064-D6B7-4E7D-BDBC-51FE9B7B0A96}" srcOrd="0" destOrd="0" presId="urn:microsoft.com/office/officeart/2005/8/layout/hList7"/>
    <dgm:cxn modelId="{995422BC-1D83-4F3C-9DAA-285E0B89EFCB}" type="presParOf" srcId="{EDB3661D-98D9-464C-A41A-2964E7B92FE6}" destId="{3F724CE1-4537-4F44-80FC-2012B1F20542}" srcOrd="0" destOrd="0" presId="urn:microsoft.com/office/officeart/2005/8/layout/hList7"/>
    <dgm:cxn modelId="{157762B8-8A88-448D-8857-CF3224631027}" type="presParOf" srcId="{EDB3661D-98D9-464C-A41A-2964E7B92FE6}" destId="{BF3E5C99-7061-461B-B17F-9073FA81FD47}" srcOrd="1" destOrd="0" presId="urn:microsoft.com/office/officeart/2005/8/layout/hList7"/>
    <dgm:cxn modelId="{C5B329B6-3F4A-438C-ACE5-E76AB0714786}" type="presParOf" srcId="{BF3E5C99-7061-461B-B17F-9073FA81FD47}" destId="{10602224-3F9E-4CEE-9796-36D63602C89D}" srcOrd="0" destOrd="0" presId="urn:microsoft.com/office/officeart/2005/8/layout/hList7"/>
    <dgm:cxn modelId="{6BF276B6-4111-4FA5-992E-65861EC42831}" type="presParOf" srcId="{10602224-3F9E-4CEE-9796-36D63602C89D}" destId="{445E770C-C5CB-4D76-BD9A-2CAFAAB23168}" srcOrd="0" destOrd="0" presId="urn:microsoft.com/office/officeart/2005/8/layout/hList7"/>
    <dgm:cxn modelId="{98CB002B-C8A9-4ADB-9115-6672CEE5FB92}" type="presParOf" srcId="{10602224-3F9E-4CEE-9796-36D63602C89D}" destId="{C6FC86A0-4BF9-4CC1-BFCF-A081C9013093}" srcOrd="1" destOrd="0" presId="urn:microsoft.com/office/officeart/2005/8/layout/hList7"/>
    <dgm:cxn modelId="{5242BD91-4C80-442B-A77E-68DFA98925FB}" type="presParOf" srcId="{10602224-3F9E-4CEE-9796-36D63602C89D}" destId="{E4DB09BC-4AD1-4B05-A415-98C2B6154461}" srcOrd="2" destOrd="0" presId="urn:microsoft.com/office/officeart/2005/8/layout/hList7"/>
    <dgm:cxn modelId="{CC880F2D-38D7-4720-B9FB-0E961AC412AE}" type="presParOf" srcId="{10602224-3F9E-4CEE-9796-36D63602C89D}" destId="{CE8A6661-1687-4CC9-8E73-3E7B5FA3A66C}" srcOrd="3" destOrd="0" presId="urn:microsoft.com/office/officeart/2005/8/layout/hList7"/>
    <dgm:cxn modelId="{EEA69861-C4A8-4763-A079-30F8CF5FB00F}" type="presParOf" srcId="{BF3E5C99-7061-461B-B17F-9073FA81FD47}" destId="{9AC9CECB-2860-4B31-8926-FC8EB78C1F49}" srcOrd="1" destOrd="0" presId="urn:microsoft.com/office/officeart/2005/8/layout/hList7"/>
    <dgm:cxn modelId="{8F017F54-B014-40A0-BA95-38F6773BA4CD}" type="presParOf" srcId="{BF3E5C99-7061-461B-B17F-9073FA81FD47}" destId="{17BA7A7F-F9AC-492D-84D5-1F7CB2012E4D}" srcOrd="2" destOrd="0" presId="urn:microsoft.com/office/officeart/2005/8/layout/hList7"/>
    <dgm:cxn modelId="{F1760538-D0E1-49DF-9618-B10ED09355C5}" type="presParOf" srcId="{17BA7A7F-F9AC-492D-84D5-1F7CB2012E4D}" destId="{EC247D97-C858-44B1-8B6D-F1ACBFB50BC4}" srcOrd="0" destOrd="0" presId="urn:microsoft.com/office/officeart/2005/8/layout/hList7"/>
    <dgm:cxn modelId="{86B82747-06F6-4363-BC41-3A1A5A07142D}" type="presParOf" srcId="{17BA7A7F-F9AC-492D-84D5-1F7CB2012E4D}" destId="{7DA20E57-AF8D-4DC5-87C6-D1F8430843E8}" srcOrd="1" destOrd="0" presId="urn:microsoft.com/office/officeart/2005/8/layout/hList7"/>
    <dgm:cxn modelId="{69F28E7E-7866-446B-9F2F-CFFA0B48E9AE}" type="presParOf" srcId="{17BA7A7F-F9AC-492D-84D5-1F7CB2012E4D}" destId="{C713321E-FEC8-44E0-BC91-36692C186006}" srcOrd="2" destOrd="0" presId="urn:microsoft.com/office/officeart/2005/8/layout/hList7"/>
    <dgm:cxn modelId="{BB4E6521-6222-4962-8810-A76D82054DB1}" type="presParOf" srcId="{17BA7A7F-F9AC-492D-84D5-1F7CB2012E4D}" destId="{72BBBDDF-C235-4204-91CD-14E1BC1A5FDC}" srcOrd="3" destOrd="0" presId="urn:microsoft.com/office/officeart/2005/8/layout/hList7"/>
    <dgm:cxn modelId="{2EABB7C4-450F-421C-AFC1-2AC3D17BCEE5}" type="presParOf" srcId="{BF3E5C99-7061-461B-B17F-9073FA81FD47}" destId="{71DDD064-D6B7-4E7D-BDBC-51FE9B7B0A96}" srcOrd="3" destOrd="0" presId="urn:microsoft.com/office/officeart/2005/8/layout/hList7"/>
    <dgm:cxn modelId="{9E509E50-4918-4184-B059-2E24CCBD42D0}" type="presParOf" srcId="{BF3E5C99-7061-461B-B17F-9073FA81FD47}" destId="{812BA638-C2C0-4245-9DB1-712878A652EC}" srcOrd="4" destOrd="0" presId="urn:microsoft.com/office/officeart/2005/8/layout/hList7"/>
    <dgm:cxn modelId="{5562BC48-CA33-4177-BE25-2C31E7D6FE35}" type="presParOf" srcId="{812BA638-C2C0-4245-9DB1-712878A652EC}" destId="{DAE71E06-B127-46E7-A17E-5B28BC31AF61}" srcOrd="0" destOrd="0" presId="urn:microsoft.com/office/officeart/2005/8/layout/hList7"/>
    <dgm:cxn modelId="{C3EEA310-E16C-47D9-9910-B72601890792}" type="presParOf" srcId="{812BA638-C2C0-4245-9DB1-712878A652EC}" destId="{FF9C0978-318F-414A-B49E-E2CFC1D3047F}" srcOrd="1" destOrd="0" presId="urn:microsoft.com/office/officeart/2005/8/layout/hList7"/>
    <dgm:cxn modelId="{A1D9F20F-2EB6-4500-955B-A392F44BC034}" type="presParOf" srcId="{812BA638-C2C0-4245-9DB1-712878A652EC}" destId="{BE4FB66A-ECB5-4A9C-8462-754ADDD402BF}" srcOrd="2" destOrd="0" presId="urn:microsoft.com/office/officeart/2005/8/layout/hList7"/>
    <dgm:cxn modelId="{1196E418-6A0E-47CE-A2C1-548164A19D04}" type="presParOf" srcId="{812BA638-C2C0-4245-9DB1-712878A652EC}" destId="{F65A13F1-6FB6-40A7-9B19-B7F9D4FD413D}" srcOrd="3" destOrd="0" presId="urn:microsoft.com/office/officeart/2005/8/layout/hList7"/>
    <dgm:cxn modelId="{F0FC0FE1-5B78-4B65-83FF-3ACF44C21387}" type="presParOf" srcId="{BF3E5C99-7061-461B-B17F-9073FA81FD47}" destId="{6588CEA7-6FF9-4614-9162-AE580787FCE8}" srcOrd="5" destOrd="0" presId="urn:microsoft.com/office/officeart/2005/8/layout/hList7"/>
    <dgm:cxn modelId="{DF1A6877-54FB-4175-864C-F5C6E2F2F624}" type="presParOf" srcId="{BF3E5C99-7061-461B-B17F-9073FA81FD47}" destId="{9E1E143D-7BF1-4D5C-9FB8-EF2813F3B7E1}" srcOrd="6" destOrd="0" presId="urn:microsoft.com/office/officeart/2005/8/layout/hList7"/>
    <dgm:cxn modelId="{2826FC64-202B-486E-8D37-11E7F144DB84}" type="presParOf" srcId="{9E1E143D-7BF1-4D5C-9FB8-EF2813F3B7E1}" destId="{AA7331E3-4043-4A5C-BB7E-B27E4629FB91}" srcOrd="0" destOrd="0" presId="urn:microsoft.com/office/officeart/2005/8/layout/hList7"/>
    <dgm:cxn modelId="{9D22C149-180C-4BCB-92A6-FAA592F22F85}" type="presParOf" srcId="{9E1E143D-7BF1-4D5C-9FB8-EF2813F3B7E1}" destId="{5CFC02A3-2FCE-4323-9BB4-56168BE98C15}" srcOrd="1" destOrd="0" presId="urn:microsoft.com/office/officeart/2005/8/layout/hList7"/>
    <dgm:cxn modelId="{84E722CA-B4F6-4930-BBEE-57051D833EC7}" type="presParOf" srcId="{9E1E143D-7BF1-4D5C-9FB8-EF2813F3B7E1}" destId="{DE648C3D-95E8-42AA-AD4C-96BCC6EE7AD5}" srcOrd="2" destOrd="0" presId="urn:microsoft.com/office/officeart/2005/8/layout/hList7"/>
    <dgm:cxn modelId="{B6F1E74F-67B9-4874-A2E2-4089FD5D4F9A}" type="presParOf" srcId="{9E1E143D-7BF1-4D5C-9FB8-EF2813F3B7E1}" destId="{E63EEB2E-5AC3-4AE1-B1AC-2F692B16B20D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5E770C-C5CB-4D76-BD9A-2CAFAAB23168}">
      <dsp:nvSpPr>
        <dsp:cNvPr id="0" name=""/>
        <dsp:cNvSpPr/>
      </dsp:nvSpPr>
      <dsp:spPr>
        <a:xfrm>
          <a:off x="29711" y="0"/>
          <a:ext cx="1845707" cy="41594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600" kern="1200" dirty="0" smtClean="0">
              <a:solidFill>
                <a:srgbClr val="006600"/>
              </a:solidFill>
            </a:rPr>
            <a:t>Održavanje makroekonomske stabilnosti uz istovremeno davanje prioriteta javnoj potrošnji</a:t>
          </a:r>
          <a:endParaRPr lang="en-US" sz="1600" kern="1200" dirty="0">
            <a:solidFill>
              <a:srgbClr val="006600"/>
            </a:solidFill>
          </a:endParaRPr>
        </a:p>
      </dsp:txBody>
      <dsp:txXfrm>
        <a:off x="29711" y="1663785"/>
        <a:ext cx="1845707" cy="1663785"/>
      </dsp:txXfrm>
    </dsp:sp>
    <dsp:sp modelId="{CE8A6661-1687-4CC9-8E73-3E7B5FA3A66C}">
      <dsp:nvSpPr>
        <dsp:cNvPr id="0" name=""/>
        <dsp:cNvSpPr/>
      </dsp:nvSpPr>
      <dsp:spPr>
        <a:xfrm>
          <a:off x="260014" y="249567"/>
          <a:ext cx="1385101" cy="1385101"/>
        </a:xfrm>
        <a:prstGeom prst="ellipse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247D97-C858-44B1-8B6D-F1ACBFB50BC4}">
      <dsp:nvSpPr>
        <dsp:cNvPr id="0" name=""/>
        <dsp:cNvSpPr/>
      </dsp:nvSpPr>
      <dsp:spPr>
        <a:xfrm>
          <a:off x="1930790" y="0"/>
          <a:ext cx="1845707" cy="41594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400" kern="1200" dirty="0" smtClean="0">
              <a:solidFill>
                <a:srgbClr val="7030A0"/>
              </a:solidFill>
            </a:rPr>
            <a:t>Smanjenje uskih grla u infrastrukturi i stvaranje privlačnijeg poslovnog okruženja za privatne investicije i širenje komercijalnih sektora</a:t>
          </a:r>
          <a:endParaRPr lang="en-US" sz="1400" kern="1200" dirty="0">
            <a:solidFill>
              <a:srgbClr val="7030A0"/>
            </a:solidFill>
          </a:endParaRPr>
        </a:p>
      </dsp:txBody>
      <dsp:txXfrm>
        <a:off x="1930790" y="1663785"/>
        <a:ext cx="1845707" cy="1663785"/>
      </dsp:txXfrm>
    </dsp:sp>
    <dsp:sp modelId="{72BBBDDF-C235-4204-91CD-14E1BC1A5FDC}">
      <dsp:nvSpPr>
        <dsp:cNvPr id="0" name=""/>
        <dsp:cNvSpPr/>
      </dsp:nvSpPr>
      <dsp:spPr>
        <a:xfrm>
          <a:off x="2161093" y="249567"/>
          <a:ext cx="1385101" cy="1385101"/>
        </a:xfrm>
        <a:prstGeom prst="ellipse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E71E06-B127-46E7-A17E-5B28BC31AF61}">
      <dsp:nvSpPr>
        <dsp:cNvPr id="0" name=""/>
        <dsp:cNvSpPr/>
      </dsp:nvSpPr>
      <dsp:spPr>
        <a:xfrm>
          <a:off x="3831869" y="0"/>
          <a:ext cx="1845707" cy="41594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600" kern="1200" baseline="0" dirty="0" smtClean="0">
              <a:solidFill>
                <a:schemeClr val="accent1">
                  <a:lumMod val="75000"/>
                </a:schemeClr>
              </a:solidFill>
            </a:rPr>
            <a:t>Bolje upravljanje i veća produktivnost po pitanju prirodnih resursa</a:t>
          </a:r>
          <a:endParaRPr lang="en-US" sz="1600" kern="1200" baseline="0" dirty="0">
            <a:solidFill>
              <a:schemeClr val="accent1">
                <a:lumMod val="75000"/>
              </a:schemeClr>
            </a:solidFill>
          </a:endParaRPr>
        </a:p>
      </dsp:txBody>
      <dsp:txXfrm>
        <a:off x="3831869" y="1663785"/>
        <a:ext cx="1845707" cy="1663785"/>
      </dsp:txXfrm>
    </dsp:sp>
    <dsp:sp modelId="{F65A13F1-6FB6-40A7-9B19-B7F9D4FD413D}">
      <dsp:nvSpPr>
        <dsp:cNvPr id="0" name=""/>
        <dsp:cNvSpPr/>
      </dsp:nvSpPr>
      <dsp:spPr>
        <a:xfrm>
          <a:off x="4062172" y="249567"/>
          <a:ext cx="1385101" cy="1385101"/>
        </a:xfrm>
        <a:prstGeom prst="ellipse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7331E3-4043-4A5C-BB7E-B27E4629FB91}">
      <dsp:nvSpPr>
        <dsp:cNvPr id="0" name=""/>
        <dsp:cNvSpPr/>
      </dsp:nvSpPr>
      <dsp:spPr>
        <a:xfrm>
          <a:off x="5727798" y="0"/>
          <a:ext cx="1729520" cy="41594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baseline="0" dirty="0" smtClean="0">
            <a:solidFill>
              <a:srgbClr val="DE6614"/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600" kern="1200" baseline="0" dirty="0" smtClean="0">
              <a:solidFill>
                <a:srgbClr val="EB6C15"/>
              </a:solidFill>
            </a:rPr>
            <a:t>Veća inkluzija preko izgradnje i razvoja ljudskog kapitala i pružanje jednakih šansi, mogućnosti i prilika </a:t>
          </a:r>
          <a:endParaRPr lang="en-US" sz="1600" kern="1200" baseline="0" dirty="0">
            <a:solidFill>
              <a:srgbClr val="EB6C15"/>
            </a:solidFill>
          </a:endParaRPr>
        </a:p>
      </dsp:txBody>
      <dsp:txXfrm>
        <a:off x="5727798" y="1663785"/>
        <a:ext cx="1729520" cy="1663785"/>
      </dsp:txXfrm>
    </dsp:sp>
    <dsp:sp modelId="{E63EEB2E-5AC3-4AE1-B1AC-2F692B16B20D}">
      <dsp:nvSpPr>
        <dsp:cNvPr id="0" name=""/>
        <dsp:cNvSpPr/>
      </dsp:nvSpPr>
      <dsp:spPr>
        <a:xfrm>
          <a:off x="5812473" y="209448"/>
          <a:ext cx="1570470" cy="146534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7000" r="-37000"/>
          </a:stretch>
        </a:blip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724CE1-4537-4F44-80FC-2012B1F20542}">
      <dsp:nvSpPr>
        <dsp:cNvPr id="0" name=""/>
        <dsp:cNvSpPr/>
      </dsp:nvSpPr>
      <dsp:spPr>
        <a:xfrm>
          <a:off x="3" y="3653152"/>
          <a:ext cx="7492173" cy="163903"/>
        </a:xfrm>
        <a:prstGeom prst="leftRightArrow">
          <a:avLst/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accent4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0.77693</cdr:x>
      <cdr:y>0.89328</cdr:y>
    </cdr:from>
    <cdr:to>
      <cdr:x>0.96481</cdr:x>
      <cdr:y>1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4458763" y="2372665"/>
          <a:ext cx="1078234" cy="283450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0.05289</cdr:x>
      <cdr:y>0.94279</cdr:y>
    </cdr:from>
    <cdr:to>
      <cdr:x>1</cdr:x>
      <cdr:y>1</cdr:y>
    </cdr:to>
    <cdr:sp macro="" textlink="">
      <cdr:nvSpPr>
        <cdr:cNvPr id="2" name="TextBox 6"/>
        <cdr:cNvSpPr txBox="1"/>
      </cdr:nvSpPr>
      <cdr:spPr>
        <a:xfrm xmlns:a="http://schemas.openxmlformats.org/drawingml/2006/main">
          <a:off x="363950" y="6518169"/>
          <a:ext cx="5138494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spcBef>
              <a:spcPts val="600"/>
            </a:spcBef>
            <a:buClr>
              <a:srgbClr val="00B0F0"/>
            </a:buClr>
          </a:pPr>
          <a:r>
            <a:rPr lang="sr-Latn-RS" sz="1200" i="1" dirty="0" smtClean="0"/>
            <a:t>Izvor</a:t>
          </a:r>
          <a:r>
            <a:rPr lang="en-US" sz="1200" i="1" dirty="0" smtClean="0"/>
            <a:t>: BEEPS 2013 and EBRD</a:t>
          </a:r>
          <a:endParaRPr lang="en-US" sz="1200" i="1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0.31373</cdr:x>
      <cdr:y>0.02757</cdr:y>
    </cdr:from>
    <cdr:to>
      <cdr:x>0.6676</cdr:x>
      <cdr:y>0.1011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133599" y="95250"/>
          <a:ext cx="2406650" cy="254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284" cy="497020"/>
          </a:xfrm>
          <a:prstGeom prst="rect">
            <a:avLst/>
          </a:prstGeom>
        </p:spPr>
        <p:txBody>
          <a:bodyPr vert="horz" lIns="93727" tIns="46864" rIns="93727" bIns="4686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1"/>
            <a:ext cx="2944284" cy="497020"/>
          </a:xfrm>
          <a:prstGeom prst="rect">
            <a:avLst/>
          </a:prstGeom>
        </p:spPr>
        <p:txBody>
          <a:bodyPr vert="horz" lIns="93727" tIns="46864" rIns="93727" bIns="46864" rtlCol="0"/>
          <a:lstStyle>
            <a:lvl1pPr algn="r">
              <a:defRPr sz="1200"/>
            </a:lvl1pPr>
          </a:lstStyle>
          <a:p>
            <a:fld id="{87D80E18-263F-4E05-92B7-34514649A44E}" type="datetimeFigureOut">
              <a:rPr lang="en-US" smtClean="0"/>
              <a:t>11/24/2016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38250"/>
            <a:ext cx="59436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727" tIns="46864" rIns="93727" bIns="4686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1" y="4767263"/>
            <a:ext cx="5435600" cy="3900488"/>
          </a:xfrm>
          <a:prstGeom prst="rect">
            <a:avLst/>
          </a:prstGeom>
        </p:spPr>
        <p:txBody>
          <a:bodyPr vert="horz" lIns="93727" tIns="46864" rIns="93727" bIns="4686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2"/>
            <a:ext cx="2944284" cy="497019"/>
          </a:xfrm>
          <a:prstGeom prst="rect">
            <a:avLst/>
          </a:prstGeom>
        </p:spPr>
        <p:txBody>
          <a:bodyPr vert="horz" lIns="93727" tIns="46864" rIns="93727" bIns="4686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2"/>
            <a:ext cx="2944284" cy="497019"/>
          </a:xfrm>
          <a:prstGeom prst="rect">
            <a:avLst/>
          </a:prstGeom>
        </p:spPr>
        <p:txBody>
          <a:bodyPr vert="horz" lIns="93727" tIns="46864" rIns="93727" bIns="46864" rtlCol="0" anchor="b"/>
          <a:lstStyle>
            <a:lvl1pPr algn="r">
              <a:defRPr sz="1200"/>
            </a:lvl1pPr>
          </a:lstStyle>
          <a:p>
            <a:fld id="{431F6F84-4783-4241-8031-52FEEE174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189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F6F84-4783-4241-8031-52FEEE17473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2673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438B3-8E5E-7E4F-8302-B97F2885E9C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3613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F6F84-4783-4241-8031-52FEEE17473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2234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438B3-8E5E-7E4F-8302-B97F2885E9C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713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438B3-8E5E-7E4F-8302-B97F2885E9CC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1765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438B3-8E5E-7E4F-8302-B97F2885E9CC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4049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s-Latn-B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D7454-5356-49C3-A000-B888B5A1A718}" type="slidenum">
              <a:rPr lang="bs-Latn-BA" smtClean="0">
                <a:solidFill>
                  <a:prstClr val="black"/>
                </a:solidFill>
              </a:rPr>
              <a:pPr/>
              <a:t>17</a:t>
            </a:fld>
            <a:endParaRPr lang="bs-Latn-B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6574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s-Latn-B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D7454-5356-49C3-A000-B888B5A1A718}" type="slidenum">
              <a:rPr lang="bs-Latn-BA" smtClean="0">
                <a:solidFill>
                  <a:prstClr val="black"/>
                </a:solidFill>
              </a:rPr>
              <a:pPr/>
              <a:t>18</a:t>
            </a:fld>
            <a:endParaRPr lang="bs-Latn-B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3409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F6F84-4783-4241-8031-52FEEE174737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9332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F6F84-4783-4241-8031-52FEEE174737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048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F6F84-4783-4241-8031-52FEEE17473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9272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438B3-8E5E-7E4F-8302-B97F2885E9C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368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438B3-8E5E-7E4F-8302-B97F2885E9C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4885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438B3-8E5E-7E4F-8302-B97F2885E9C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6039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438B3-8E5E-7E4F-8302-B97F2885E9C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1916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 smtClean="0"/>
          </a:p>
          <a:p>
            <a:endParaRPr lang="en-US" b="1" dirty="0" smtClean="0"/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ED407-1AFC-4F44-9211-4FB16AE0503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3349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438B3-8E5E-7E4F-8302-B97F2885E9C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8378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438B3-8E5E-7E4F-8302-B97F2885E9C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359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bs-Latn-BA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9480A-085A-4063-8272-C91EC9B62F71}" type="slidenum">
              <a:rPr lang="bs-Latn-BA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bs-Latn-BA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102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62D93A-3BA0-8848-BFA3-D7046C1B555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329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62D93A-3BA0-8848-BFA3-D7046C1B555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663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ight Blu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 flipV="1">
            <a:off x="0" y="1"/>
            <a:ext cx="12192000" cy="4479925"/>
          </a:xfrm>
          <a:prstGeom prst="rect">
            <a:avLst/>
          </a:prstGeom>
          <a:solidFill>
            <a:srgbClr val="139A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altLang="en-US" sz="1300" b="0" smtClean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6" name="Line 1086"/>
          <p:cNvSpPr>
            <a:spLocks noChangeShapeType="1"/>
          </p:cNvSpPr>
          <p:nvPr/>
        </p:nvSpPr>
        <p:spPr bwMode="auto">
          <a:xfrm>
            <a:off x="645585" y="617539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bs-Latn-BA" sz="18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7" name="Line 1087"/>
          <p:cNvSpPr>
            <a:spLocks noChangeShapeType="1"/>
          </p:cNvSpPr>
          <p:nvPr/>
        </p:nvSpPr>
        <p:spPr bwMode="auto">
          <a:xfrm>
            <a:off x="645585" y="617539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bs-Latn-BA" sz="18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8" name="Rectangle 1088"/>
          <p:cNvSpPr>
            <a:spLocks noChangeArrowheads="1"/>
          </p:cNvSpPr>
          <p:nvPr/>
        </p:nvSpPr>
        <p:spPr bwMode="auto">
          <a:xfrm>
            <a:off x="645585" y="617539"/>
            <a:ext cx="2116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altLang="en-US" sz="1300" b="0" smtClean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9" name="Rectangle 1089"/>
          <p:cNvSpPr>
            <a:spLocks noChangeArrowheads="1"/>
          </p:cNvSpPr>
          <p:nvPr/>
        </p:nvSpPr>
        <p:spPr bwMode="auto">
          <a:xfrm>
            <a:off x="645585" y="617539"/>
            <a:ext cx="2116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altLang="en-US" sz="1300" b="0" smtClean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0" name="Freeform 1098"/>
          <p:cNvSpPr>
            <a:spLocks/>
          </p:cNvSpPr>
          <p:nvPr/>
        </p:nvSpPr>
        <p:spPr bwMode="auto">
          <a:xfrm>
            <a:off x="649818" y="617539"/>
            <a:ext cx="4233" cy="1587"/>
          </a:xfrm>
          <a:custGeom>
            <a:avLst/>
            <a:gdLst>
              <a:gd name="T0" fmla="*/ 0 w 2"/>
              <a:gd name="T1" fmla="*/ 0 h 1587"/>
              <a:gd name="T2" fmla="*/ 2147483647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7 w 2"/>
              <a:gd name="T35" fmla="*/ 0 h 1587"/>
              <a:gd name="T36" fmla="*/ 2147483647 w 2"/>
              <a:gd name="T37" fmla="*/ 0 h 1587"/>
              <a:gd name="T38" fmla="*/ 2147483647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bs-Latn-BA" sz="18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1" name="Freeform 1115"/>
          <p:cNvSpPr>
            <a:spLocks/>
          </p:cNvSpPr>
          <p:nvPr/>
        </p:nvSpPr>
        <p:spPr bwMode="auto">
          <a:xfrm>
            <a:off x="611718" y="473075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0 w 2"/>
              <a:gd name="T5" fmla="*/ 2147483647 h 2"/>
              <a:gd name="T6" fmla="*/ 0 w 2"/>
              <a:gd name="T7" fmla="*/ 2147483647 h 2"/>
              <a:gd name="T8" fmla="*/ 0 w 2"/>
              <a:gd name="T9" fmla="*/ 2147483647 h 2"/>
              <a:gd name="T10" fmla="*/ 0 w 2"/>
              <a:gd name="T11" fmla="*/ 2147483647 h 2"/>
              <a:gd name="T12" fmla="*/ 2147483647 w 2"/>
              <a:gd name="T13" fmla="*/ 2147483647 h 2"/>
              <a:gd name="T14" fmla="*/ 2147483647 w 2"/>
              <a:gd name="T15" fmla="*/ 2147483647 h 2"/>
              <a:gd name="T16" fmla="*/ 2147483647 w 2"/>
              <a:gd name="T17" fmla="*/ 0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2147483647 w 2"/>
              <a:gd name="T29" fmla="*/ 2147483647 h 2"/>
              <a:gd name="T30" fmla="*/ 2147483647 w 2"/>
              <a:gd name="T31" fmla="*/ 2147483647 h 2"/>
              <a:gd name="T32" fmla="*/ 2147483647 w 2"/>
              <a:gd name="T33" fmla="*/ 2147483647 h 2"/>
              <a:gd name="T34" fmla="*/ 2147483647 w 2"/>
              <a:gd name="T35" fmla="*/ 2147483647 h 2"/>
              <a:gd name="T36" fmla="*/ 2147483647 w 2"/>
              <a:gd name="T37" fmla="*/ 2147483647 h 2"/>
              <a:gd name="T38" fmla="*/ 2147483647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2147483647 w 2"/>
              <a:gd name="T55" fmla="*/ 2147483647 h 2"/>
              <a:gd name="T56" fmla="*/ 0 w 2"/>
              <a:gd name="T57" fmla="*/ 2147483647 h 2"/>
              <a:gd name="T58" fmla="*/ 2147483647 w 2"/>
              <a:gd name="T59" fmla="*/ 2147483647 h 2"/>
              <a:gd name="T60" fmla="*/ 2147483647 w 2"/>
              <a:gd name="T61" fmla="*/ 2147483647 h 2"/>
              <a:gd name="T62" fmla="*/ 2147483647 w 2"/>
              <a:gd name="T63" fmla="*/ 2147483647 h 2"/>
              <a:gd name="T64" fmla="*/ 0 w 2"/>
              <a:gd name="T65" fmla="*/ 2147483647 h 2"/>
              <a:gd name="T66" fmla="*/ 0 w 2"/>
              <a:gd name="T67" fmla="*/ 2147483647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bs-Latn-BA" sz="18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2" name="Freeform 1120"/>
          <p:cNvSpPr>
            <a:spLocks/>
          </p:cNvSpPr>
          <p:nvPr/>
        </p:nvSpPr>
        <p:spPr bwMode="auto">
          <a:xfrm>
            <a:off x="611718" y="463551"/>
            <a:ext cx="4233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7 h 2"/>
              <a:gd name="T4" fmla="*/ 0 w 2"/>
              <a:gd name="T5" fmla="*/ 2147483647 h 2"/>
              <a:gd name="T6" fmla="*/ 0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2147483647 w 2"/>
              <a:gd name="T13" fmla="*/ 0 h 2"/>
              <a:gd name="T14" fmla="*/ 2147483647 w 2"/>
              <a:gd name="T15" fmla="*/ 0 h 2"/>
              <a:gd name="T16" fmla="*/ 0 w 2"/>
              <a:gd name="T17" fmla="*/ 0 h 2"/>
              <a:gd name="T18" fmla="*/ 0 w 2"/>
              <a:gd name="T19" fmla="*/ 2147483647 h 2"/>
              <a:gd name="T20" fmla="*/ 0 w 2"/>
              <a:gd name="T21" fmla="*/ 2147483647 h 2"/>
              <a:gd name="T22" fmla="*/ 2147483647 w 2"/>
              <a:gd name="T23" fmla="*/ 0 h 2"/>
              <a:gd name="T24" fmla="*/ 2147483647 w 2"/>
              <a:gd name="T25" fmla="*/ 0 h 2"/>
              <a:gd name="T26" fmla="*/ 2147483647 w 2"/>
              <a:gd name="T27" fmla="*/ 0 h 2"/>
              <a:gd name="T28" fmla="*/ 2147483647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0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2147483647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2147483647 w 2"/>
              <a:gd name="T53" fmla="*/ 2147483647 h 2"/>
              <a:gd name="T54" fmla="*/ 2147483647 w 2"/>
              <a:gd name="T55" fmla="*/ 2147483647 h 2"/>
              <a:gd name="T56" fmla="*/ 2147483647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bs-Latn-BA" sz="18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3" name="Freeform 1134"/>
          <p:cNvSpPr>
            <a:spLocks/>
          </p:cNvSpPr>
          <p:nvPr/>
        </p:nvSpPr>
        <p:spPr bwMode="auto">
          <a:xfrm>
            <a:off x="937685" y="514350"/>
            <a:ext cx="4233" cy="6350"/>
          </a:xfrm>
          <a:custGeom>
            <a:avLst/>
            <a:gdLst>
              <a:gd name="T0" fmla="*/ 2147483647 w 2"/>
              <a:gd name="T1" fmla="*/ 2147483647 h 4"/>
              <a:gd name="T2" fmla="*/ 2147483647 w 2"/>
              <a:gd name="T3" fmla="*/ 2147483647 h 4"/>
              <a:gd name="T4" fmla="*/ 2147483647 w 2"/>
              <a:gd name="T5" fmla="*/ 2147483647 h 4"/>
              <a:gd name="T6" fmla="*/ 2147483647 w 2"/>
              <a:gd name="T7" fmla="*/ 2147483647 h 4"/>
              <a:gd name="T8" fmla="*/ 2147483647 w 2"/>
              <a:gd name="T9" fmla="*/ 0 h 4"/>
              <a:gd name="T10" fmla="*/ 2147483647 w 2"/>
              <a:gd name="T11" fmla="*/ 0 h 4"/>
              <a:gd name="T12" fmla="*/ 2147483647 w 2"/>
              <a:gd name="T13" fmla="*/ 0 h 4"/>
              <a:gd name="T14" fmla="*/ 0 w 2"/>
              <a:gd name="T15" fmla="*/ 2147483647 h 4"/>
              <a:gd name="T16" fmla="*/ 2147483647 w 2"/>
              <a:gd name="T17" fmla="*/ 2147483647 h 4"/>
              <a:gd name="T18" fmla="*/ 2147483647 w 2"/>
              <a:gd name="T19" fmla="*/ 2147483647 h 4"/>
              <a:gd name="T20" fmla="*/ 2147483647 w 2"/>
              <a:gd name="T21" fmla="*/ 2147483647 h 4"/>
              <a:gd name="T22" fmla="*/ 2147483647 w 2"/>
              <a:gd name="T23" fmla="*/ 0 h 4"/>
              <a:gd name="T24" fmla="*/ 2147483647 w 2"/>
              <a:gd name="T25" fmla="*/ 2147483647 h 4"/>
              <a:gd name="T26" fmla="*/ 2147483647 w 2"/>
              <a:gd name="T27" fmla="*/ 2147483647 h 4"/>
              <a:gd name="T28" fmla="*/ 2147483647 w 2"/>
              <a:gd name="T29" fmla="*/ 2147483647 h 4"/>
              <a:gd name="T30" fmla="*/ 2147483647 w 2"/>
              <a:gd name="T31" fmla="*/ 2147483647 h 4"/>
              <a:gd name="T32" fmla="*/ 2147483647 w 2"/>
              <a:gd name="T33" fmla="*/ 2147483647 h 4"/>
              <a:gd name="T34" fmla="*/ 2147483647 w 2"/>
              <a:gd name="T35" fmla="*/ 2147483647 h 4"/>
              <a:gd name="T36" fmla="*/ 2147483647 w 2"/>
              <a:gd name="T37" fmla="*/ 2147483647 h 4"/>
              <a:gd name="T38" fmla="*/ 2147483647 w 2"/>
              <a:gd name="T39" fmla="*/ 2147483647 h 4"/>
              <a:gd name="T40" fmla="*/ 2147483647 w 2"/>
              <a:gd name="T41" fmla="*/ 2147483647 h 4"/>
              <a:gd name="T42" fmla="*/ 2147483647 w 2"/>
              <a:gd name="T43" fmla="*/ 2147483647 h 4"/>
              <a:gd name="T44" fmla="*/ 2147483647 w 2"/>
              <a:gd name="T45" fmla="*/ 2147483647 h 4"/>
              <a:gd name="T46" fmla="*/ 2147483647 w 2"/>
              <a:gd name="T47" fmla="*/ 2147483647 h 4"/>
              <a:gd name="T48" fmla="*/ 2147483647 w 2"/>
              <a:gd name="T49" fmla="*/ 2147483647 h 4"/>
              <a:gd name="T50" fmla="*/ 2147483647 w 2"/>
              <a:gd name="T51" fmla="*/ 2147483647 h 4"/>
              <a:gd name="T52" fmla="*/ 0 w 2"/>
              <a:gd name="T53" fmla="*/ 2147483647 h 4"/>
              <a:gd name="T54" fmla="*/ 2147483647 w 2"/>
              <a:gd name="T55" fmla="*/ 2147483647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bs-Latn-BA" sz="18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4" name="Freeform 1141"/>
          <p:cNvSpPr>
            <a:spLocks/>
          </p:cNvSpPr>
          <p:nvPr/>
        </p:nvSpPr>
        <p:spPr bwMode="auto">
          <a:xfrm>
            <a:off x="941918" y="479425"/>
            <a:ext cx="2116" cy="6350"/>
          </a:xfrm>
          <a:custGeom>
            <a:avLst/>
            <a:gdLst>
              <a:gd name="T0" fmla="*/ 0 w 1587"/>
              <a:gd name="T1" fmla="*/ 2147483647 h 4"/>
              <a:gd name="T2" fmla="*/ 0 w 1587"/>
              <a:gd name="T3" fmla="*/ 2147483647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147483647 h 4"/>
              <a:gd name="T10" fmla="*/ 0 w 1587"/>
              <a:gd name="T11" fmla="*/ 2147483647 h 4"/>
              <a:gd name="T12" fmla="*/ 0 w 1587"/>
              <a:gd name="T13" fmla="*/ 2147483647 h 4"/>
              <a:gd name="T14" fmla="*/ 0 w 1587"/>
              <a:gd name="T15" fmla="*/ 2147483647 h 4"/>
              <a:gd name="T16" fmla="*/ 0 w 1587"/>
              <a:gd name="T17" fmla="*/ 2147483647 h 4"/>
              <a:gd name="T18" fmla="*/ 0 w 1587"/>
              <a:gd name="T19" fmla="*/ 2147483647 h 4"/>
              <a:gd name="T20" fmla="*/ 0 w 1587"/>
              <a:gd name="T21" fmla="*/ 2147483647 h 4"/>
              <a:gd name="T22" fmla="*/ 0 w 1587"/>
              <a:gd name="T23" fmla="*/ 2147483647 h 4"/>
              <a:gd name="T24" fmla="*/ 0 w 1587"/>
              <a:gd name="T25" fmla="*/ 2147483647 h 4"/>
              <a:gd name="T26" fmla="*/ 0 w 1587"/>
              <a:gd name="T27" fmla="*/ 2147483647 h 4"/>
              <a:gd name="T28" fmla="*/ 0 w 1587"/>
              <a:gd name="T29" fmla="*/ 2147483647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bs-Latn-BA" sz="18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5" name="Freeform 1148"/>
          <p:cNvSpPr>
            <a:spLocks/>
          </p:cNvSpPr>
          <p:nvPr/>
        </p:nvSpPr>
        <p:spPr bwMode="auto">
          <a:xfrm>
            <a:off x="924985" y="460376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0 h 2"/>
              <a:gd name="T4" fmla="*/ 2147483647 w 2"/>
              <a:gd name="T5" fmla="*/ 0 h 2"/>
              <a:gd name="T6" fmla="*/ 2147483647 w 2"/>
              <a:gd name="T7" fmla="*/ 0 h 2"/>
              <a:gd name="T8" fmla="*/ 2147483647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0 h 2"/>
              <a:gd name="T26" fmla="*/ 2147483647 w 2"/>
              <a:gd name="T27" fmla="*/ 0 h 2"/>
              <a:gd name="T28" fmla="*/ 2147483647 w 2"/>
              <a:gd name="T29" fmla="*/ 0 h 2"/>
              <a:gd name="T30" fmla="*/ 0 w 2"/>
              <a:gd name="T31" fmla="*/ 2147483647 h 2"/>
              <a:gd name="T32" fmla="*/ 2147483647 w 2"/>
              <a:gd name="T33" fmla="*/ 2147483647 h 2"/>
              <a:gd name="T34" fmla="*/ 2147483647 w 2"/>
              <a:gd name="T35" fmla="*/ 0 h 2"/>
              <a:gd name="T36" fmla="*/ 0 w 2"/>
              <a:gd name="T37" fmla="*/ 2147483647 h 2"/>
              <a:gd name="T38" fmla="*/ 2147483647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0 w 2"/>
              <a:gd name="T57" fmla="*/ 2147483647 h 2"/>
              <a:gd name="T58" fmla="*/ 2147483647 w 2"/>
              <a:gd name="T59" fmla="*/ 2147483647 h 2"/>
              <a:gd name="T60" fmla="*/ 2147483647 w 2"/>
              <a:gd name="T61" fmla="*/ 2147483647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bs-Latn-BA" sz="18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6" name="Freeform 1150"/>
          <p:cNvSpPr>
            <a:spLocks/>
          </p:cNvSpPr>
          <p:nvPr/>
        </p:nvSpPr>
        <p:spPr bwMode="auto">
          <a:xfrm>
            <a:off x="912285" y="447676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0 h 2"/>
              <a:gd name="T4" fmla="*/ 0 w 1587"/>
              <a:gd name="T5" fmla="*/ 2147483647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bs-Latn-BA" sz="18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7" name="Freeform 1152"/>
          <p:cNvSpPr>
            <a:spLocks/>
          </p:cNvSpPr>
          <p:nvPr/>
        </p:nvSpPr>
        <p:spPr bwMode="auto">
          <a:xfrm>
            <a:off x="912285" y="447676"/>
            <a:ext cx="4233" cy="3175"/>
          </a:xfrm>
          <a:custGeom>
            <a:avLst/>
            <a:gdLst>
              <a:gd name="T0" fmla="*/ 2147483647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147483647 h 2"/>
              <a:gd name="T10" fmla="*/ 2147483647 w 2"/>
              <a:gd name="T11" fmla="*/ 2147483647 h 2"/>
              <a:gd name="T12" fmla="*/ 2147483647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bs-Latn-BA" sz="18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8" name="Freeform 1154"/>
          <p:cNvSpPr>
            <a:spLocks/>
          </p:cNvSpPr>
          <p:nvPr/>
        </p:nvSpPr>
        <p:spPr bwMode="auto">
          <a:xfrm>
            <a:off x="886885" y="434975"/>
            <a:ext cx="4233" cy="1588"/>
          </a:xfrm>
          <a:custGeom>
            <a:avLst/>
            <a:gdLst>
              <a:gd name="T0" fmla="*/ 2147483647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bs-Latn-BA" sz="18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9" name="Freeform 1156"/>
          <p:cNvSpPr>
            <a:spLocks/>
          </p:cNvSpPr>
          <p:nvPr/>
        </p:nvSpPr>
        <p:spPr bwMode="auto">
          <a:xfrm>
            <a:off x="886885" y="431801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147483647 h 2"/>
              <a:gd name="T8" fmla="*/ 2147483647 w 2"/>
              <a:gd name="T9" fmla="*/ 2147483647 h 2"/>
              <a:gd name="T10" fmla="*/ 2147483647 w 2"/>
              <a:gd name="T11" fmla="*/ 2147483647 h 2"/>
              <a:gd name="T12" fmla="*/ 2147483647 w 2"/>
              <a:gd name="T13" fmla="*/ 2147483647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2147483647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bs-Latn-BA" sz="18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0" name="Freeform 1163"/>
          <p:cNvSpPr>
            <a:spLocks/>
          </p:cNvSpPr>
          <p:nvPr/>
        </p:nvSpPr>
        <p:spPr bwMode="auto">
          <a:xfrm>
            <a:off x="814917" y="415926"/>
            <a:ext cx="8467" cy="3175"/>
          </a:xfrm>
          <a:custGeom>
            <a:avLst/>
            <a:gdLst>
              <a:gd name="T0" fmla="*/ 2147483647 w 4"/>
              <a:gd name="T1" fmla="*/ 2147483647 h 2"/>
              <a:gd name="T2" fmla="*/ 2147483647 w 4"/>
              <a:gd name="T3" fmla="*/ 2147483647 h 2"/>
              <a:gd name="T4" fmla="*/ 2147483647 w 4"/>
              <a:gd name="T5" fmla="*/ 2147483647 h 2"/>
              <a:gd name="T6" fmla="*/ 2147483647 w 4"/>
              <a:gd name="T7" fmla="*/ 0 h 2"/>
              <a:gd name="T8" fmla="*/ 2147483647 w 4"/>
              <a:gd name="T9" fmla="*/ 0 h 2"/>
              <a:gd name="T10" fmla="*/ 2147483647 w 4"/>
              <a:gd name="T11" fmla="*/ 0 h 2"/>
              <a:gd name="T12" fmla="*/ 2147483647 w 4"/>
              <a:gd name="T13" fmla="*/ 0 h 2"/>
              <a:gd name="T14" fmla="*/ 0 w 4"/>
              <a:gd name="T15" fmla="*/ 2147483647 h 2"/>
              <a:gd name="T16" fmla="*/ 2147483647 w 4"/>
              <a:gd name="T17" fmla="*/ 2147483647 h 2"/>
              <a:gd name="T18" fmla="*/ 2147483647 w 4"/>
              <a:gd name="T19" fmla="*/ 0 h 2"/>
              <a:gd name="T20" fmla="*/ 2147483647 w 4"/>
              <a:gd name="T21" fmla="*/ 2147483647 h 2"/>
              <a:gd name="T22" fmla="*/ 2147483647 w 4"/>
              <a:gd name="T23" fmla="*/ 0 h 2"/>
              <a:gd name="T24" fmla="*/ 2147483647 w 4"/>
              <a:gd name="T25" fmla="*/ 0 h 2"/>
              <a:gd name="T26" fmla="*/ 2147483647 w 4"/>
              <a:gd name="T27" fmla="*/ 0 h 2"/>
              <a:gd name="T28" fmla="*/ 2147483647 w 4"/>
              <a:gd name="T29" fmla="*/ 0 h 2"/>
              <a:gd name="T30" fmla="*/ 0 w 4"/>
              <a:gd name="T31" fmla="*/ 0 h 2"/>
              <a:gd name="T32" fmla="*/ 2147483647 w 4"/>
              <a:gd name="T33" fmla="*/ 2147483647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bs-Latn-BA" sz="18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1" name="Freeform 1172"/>
          <p:cNvSpPr>
            <a:spLocks/>
          </p:cNvSpPr>
          <p:nvPr/>
        </p:nvSpPr>
        <p:spPr bwMode="auto">
          <a:xfrm>
            <a:off x="776818" y="476251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7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0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0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0 w 2"/>
              <a:gd name="T57" fmla="*/ 2147483647 h 2"/>
              <a:gd name="T58" fmla="*/ 0 w 2"/>
              <a:gd name="T59" fmla="*/ 2147483647 h 2"/>
              <a:gd name="T60" fmla="*/ 0 w 2"/>
              <a:gd name="T61" fmla="*/ 2147483647 h 2"/>
              <a:gd name="T62" fmla="*/ 0 w 2"/>
              <a:gd name="T63" fmla="*/ 2147483647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bs-Latn-BA" sz="18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2" name="Freeform 1177"/>
          <p:cNvSpPr>
            <a:spLocks/>
          </p:cNvSpPr>
          <p:nvPr/>
        </p:nvSpPr>
        <p:spPr bwMode="auto">
          <a:xfrm>
            <a:off x="742952" y="534989"/>
            <a:ext cx="4233" cy="3175"/>
          </a:xfrm>
          <a:custGeom>
            <a:avLst/>
            <a:gdLst>
              <a:gd name="T0" fmla="*/ 0 w 2"/>
              <a:gd name="T1" fmla="*/ 2147483647 h 2"/>
              <a:gd name="T2" fmla="*/ 2147483647 w 2"/>
              <a:gd name="T3" fmla="*/ 2147483647 h 2"/>
              <a:gd name="T4" fmla="*/ 2147483647 w 2"/>
              <a:gd name="T5" fmla="*/ 2147483647 h 2"/>
              <a:gd name="T6" fmla="*/ 2147483647 w 2"/>
              <a:gd name="T7" fmla="*/ 0 h 2"/>
              <a:gd name="T8" fmla="*/ 2147483647 w 2"/>
              <a:gd name="T9" fmla="*/ 0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147483647 h 2"/>
              <a:gd name="T40" fmla="*/ 0 w 2"/>
              <a:gd name="T41" fmla="*/ 2147483647 h 2"/>
              <a:gd name="T42" fmla="*/ 2147483647 w 2"/>
              <a:gd name="T43" fmla="*/ 2147483647 h 2"/>
              <a:gd name="T44" fmla="*/ 2147483647 w 2"/>
              <a:gd name="T45" fmla="*/ 0 h 2"/>
              <a:gd name="T46" fmla="*/ 2147483647 w 2"/>
              <a:gd name="T47" fmla="*/ 0 h 2"/>
              <a:gd name="T48" fmla="*/ 2147483647 w 2"/>
              <a:gd name="T49" fmla="*/ 0 h 2"/>
              <a:gd name="T50" fmla="*/ 2147483647 w 2"/>
              <a:gd name="T51" fmla="*/ 0 h 2"/>
              <a:gd name="T52" fmla="*/ 2147483647 w 2"/>
              <a:gd name="T53" fmla="*/ 0 h 2"/>
              <a:gd name="T54" fmla="*/ 2147483647 w 2"/>
              <a:gd name="T55" fmla="*/ 0 h 2"/>
              <a:gd name="T56" fmla="*/ 2147483647 w 2"/>
              <a:gd name="T57" fmla="*/ 0 h 2"/>
              <a:gd name="T58" fmla="*/ 2147483647 w 2"/>
              <a:gd name="T59" fmla="*/ 0 h 2"/>
              <a:gd name="T60" fmla="*/ 2147483647 w 2"/>
              <a:gd name="T61" fmla="*/ 0 h 2"/>
              <a:gd name="T62" fmla="*/ 2147483647 w 2"/>
              <a:gd name="T63" fmla="*/ 0 h 2"/>
              <a:gd name="T64" fmla="*/ 2147483647 w 2"/>
              <a:gd name="T65" fmla="*/ 0 h 2"/>
              <a:gd name="T66" fmla="*/ 2147483647 w 2"/>
              <a:gd name="T67" fmla="*/ 2147483647 h 2"/>
              <a:gd name="T68" fmla="*/ 2147483647 w 2"/>
              <a:gd name="T69" fmla="*/ 0 h 2"/>
              <a:gd name="T70" fmla="*/ 2147483647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147483647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bs-Latn-BA" sz="18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3" name="Freeform 1180"/>
          <p:cNvSpPr>
            <a:spLocks/>
          </p:cNvSpPr>
          <p:nvPr/>
        </p:nvSpPr>
        <p:spPr bwMode="auto">
          <a:xfrm>
            <a:off x="747185" y="530226"/>
            <a:ext cx="4233" cy="4763"/>
          </a:xfrm>
          <a:custGeom>
            <a:avLst/>
            <a:gdLst>
              <a:gd name="T0" fmla="*/ 0 w 2"/>
              <a:gd name="T1" fmla="*/ 2147483647 h 3"/>
              <a:gd name="T2" fmla="*/ 0 w 2"/>
              <a:gd name="T3" fmla="*/ 2147483647 h 3"/>
              <a:gd name="T4" fmla="*/ 2147483647 w 2"/>
              <a:gd name="T5" fmla="*/ 2147483647 h 3"/>
              <a:gd name="T6" fmla="*/ 2147483647 w 2"/>
              <a:gd name="T7" fmla="*/ 2147483647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7 h 3"/>
              <a:gd name="T16" fmla="*/ 0 w 2"/>
              <a:gd name="T17" fmla="*/ 2147483647 h 3"/>
              <a:gd name="T18" fmla="*/ 0 w 2"/>
              <a:gd name="T19" fmla="*/ 2147483647 h 3"/>
              <a:gd name="T20" fmla="*/ 0 w 2"/>
              <a:gd name="T21" fmla="*/ 2147483647 h 3"/>
              <a:gd name="T22" fmla="*/ 0 w 2"/>
              <a:gd name="T23" fmla="*/ 0 h 3"/>
              <a:gd name="T24" fmla="*/ 0 w 2"/>
              <a:gd name="T25" fmla="*/ 2147483647 h 3"/>
              <a:gd name="T26" fmla="*/ 0 w 2"/>
              <a:gd name="T27" fmla="*/ 2147483647 h 3"/>
              <a:gd name="T28" fmla="*/ 0 w 2"/>
              <a:gd name="T29" fmla="*/ 2147483647 h 3"/>
              <a:gd name="T30" fmla="*/ 0 w 2"/>
              <a:gd name="T31" fmla="*/ 2147483647 h 3"/>
              <a:gd name="T32" fmla="*/ 0 w 2"/>
              <a:gd name="T33" fmla="*/ 2147483647 h 3"/>
              <a:gd name="T34" fmla="*/ 0 w 2"/>
              <a:gd name="T35" fmla="*/ 2147483647 h 3"/>
              <a:gd name="T36" fmla="*/ 0 w 2"/>
              <a:gd name="T37" fmla="*/ 2147483647 h 3"/>
              <a:gd name="T38" fmla="*/ 0 w 2"/>
              <a:gd name="T39" fmla="*/ 2147483647 h 3"/>
              <a:gd name="T40" fmla="*/ 0 w 2"/>
              <a:gd name="T41" fmla="*/ 2147483647 h 3"/>
              <a:gd name="T42" fmla="*/ 0 w 2"/>
              <a:gd name="T43" fmla="*/ 2147483647 h 3"/>
              <a:gd name="T44" fmla="*/ 0 w 2"/>
              <a:gd name="T45" fmla="*/ 2147483647 h 3"/>
              <a:gd name="T46" fmla="*/ 0 w 2"/>
              <a:gd name="T47" fmla="*/ 2147483647 h 3"/>
              <a:gd name="T48" fmla="*/ 0 w 2"/>
              <a:gd name="T49" fmla="*/ 2147483647 h 3"/>
              <a:gd name="T50" fmla="*/ 0 w 2"/>
              <a:gd name="T51" fmla="*/ 2147483647 h 3"/>
              <a:gd name="T52" fmla="*/ 0 w 2"/>
              <a:gd name="T53" fmla="*/ 2147483647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bs-Latn-BA" sz="18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4" name="Line 1187"/>
          <p:cNvSpPr>
            <a:spLocks noChangeShapeType="1"/>
          </p:cNvSpPr>
          <p:nvPr/>
        </p:nvSpPr>
        <p:spPr bwMode="auto">
          <a:xfrm>
            <a:off x="759885" y="52070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bs-Latn-BA" sz="18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5" name="Line 1188"/>
          <p:cNvSpPr>
            <a:spLocks noChangeShapeType="1"/>
          </p:cNvSpPr>
          <p:nvPr/>
        </p:nvSpPr>
        <p:spPr bwMode="auto">
          <a:xfrm>
            <a:off x="759885" y="52070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bs-Latn-BA" sz="18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6" name="Freeform 1208"/>
          <p:cNvSpPr>
            <a:spLocks/>
          </p:cNvSpPr>
          <p:nvPr/>
        </p:nvSpPr>
        <p:spPr bwMode="auto">
          <a:xfrm>
            <a:off x="793751" y="55721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bs-Latn-BA" sz="18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7" name="Freeform 1210"/>
          <p:cNvSpPr>
            <a:spLocks/>
          </p:cNvSpPr>
          <p:nvPr/>
        </p:nvSpPr>
        <p:spPr bwMode="auto">
          <a:xfrm>
            <a:off x="793752" y="557214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0 h 2"/>
              <a:gd name="T8" fmla="*/ 2147483647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7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0 h 2"/>
              <a:gd name="T24" fmla="*/ 2147483647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147483647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bs-Latn-BA" sz="18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8" name="Freeform 1214"/>
          <p:cNvSpPr>
            <a:spLocks/>
          </p:cNvSpPr>
          <p:nvPr/>
        </p:nvSpPr>
        <p:spPr bwMode="auto">
          <a:xfrm>
            <a:off x="793752" y="557214"/>
            <a:ext cx="4233" cy="3175"/>
          </a:xfrm>
          <a:custGeom>
            <a:avLst/>
            <a:gdLst>
              <a:gd name="T0" fmla="*/ 0 w 2"/>
              <a:gd name="T1" fmla="*/ 2147483647 h 2"/>
              <a:gd name="T2" fmla="*/ 2147483647 w 2"/>
              <a:gd name="T3" fmla="*/ 2147483647 h 2"/>
              <a:gd name="T4" fmla="*/ 0 w 2"/>
              <a:gd name="T5" fmla="*/ 0 h 2"/>
              <a:gd name="T6" fmla="*/ 0 w 2"/>
              <a:gd name="T7" fmla="*/ 2147483647 h 2"/>
              <a:gd name="T8" fmla="*/ 0 w 2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bs-Latn-BA" sz="18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9" name="Rectangle 1215"/>
          <p:cNvSpPr>
            <a:spLocks noChangeArrowheads="1"/>
          </p:cNvSpPr>
          <p:nvPr/>
        </p:nvSpPr>
        <p:spPr bwMode="auto">
          <a:xfrm>
            <a:off x="793751" y="627064"/>
            <a:ext cx="2116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altLang="en-US" sz="1300" b="0" smtClean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30" name="Freeform 1217"/>
          <p:cNvSpPr>
            <a:spLocks/>
          </p:cNvSpPr>
          <p:nvPr/>
        </p:nvSpPr>
        <p:spPr bwMode="auto">
          <a:xfrm>
            <a:off x="793751" y="62706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bs-Latn-BA" sz="18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31" name="Freeform 1219"/>
          <p:cNvSpPr>
            <a:spLocks/>
          </p:cNvSpPr>
          <p:nvPr/>
        </p:nvSpPr>
        <p:spPr bwMode="auto">
          <a:xfrm>
            <a:off x="975785" y="541339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bs-Latn-BA" sz="18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32" name="Freeform 1221"/>
          <p:cNvSpPr>
            <a:spLocks/>
          </p:cNvSpPr>
          <p:nvPr/>
        </p:nvSpPr>
        <p:spPr bwMode="auto">
          <a:xfrm>
            <a:off x="975785" y="541339"/>
            <a:ext cx="4233" cy="3175"/>
          </a:xfrm>
          <a:custGeom>
            <a:avLst/>
            <a:gdLst>
              <a:gd name="T0" fmla="*/ 2147483647 w 2"/>
              <a:gd name="T1" fmla="*/ 0 h 2"/>
              <a:gd name="T2" fmla="*/ 2147483647 w 2"/>
              <a:gd name="T3" fmla="*/ 0 h 2"/>
              <a:gd name="T4" fmla="*/ 2147483647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147483647 h 2"/>
              <a:gd name="T12" fmla="*/ 2147483647 w 2"/>
              <a:gd name="T13" fmla="*/ 0 h 2"/>
              <a:gd name="T14" fmla="*/ 2147483647 w 2"/>
              <a:gd name="T15" fmla="*/ 0 h 2"/>
              <a:gd name="T16" fmla="*/ 2147483647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147483647 h 2"/>
              <a:gd name="T24" fmla="*/ 2147483647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bs-Latn-BA" sz="18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33" name="Freeform 1234"/>
          <p:cNvSpPr>
            <a:spLocks/>
          </p:cNvSpPr>
          <p:nvPr/>
        </p:nvSpPr>
        <p:spPr bwMode="auto">
          <a:xfrm>
            <a:off x="963085" y="550864"/>
            <a:ext cx="4233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2147483647 w 2"/>
              <a:gd name="T9" fmla="*/ 0 h 1587"/>
              <a:gd name="T10" fmla="*/ 2147483647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147483647 w 2"/>
              <a:gd name="T25" fmla="*/ 0 h 1587"/>
              <a:gd name="T26" fmla="*/ 2147483647 w 2"/>
              <a:gd name="T27" fmla="*/ 0 h 1587"/>
              <a:gd name="T28" fmla="*/ 2147483647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7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bs-Latn-BA" sz="18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34" name="Line 1237"/>
          <p:cNvSpPr>
            <a:spLocks noChangeShapeType="1"/>
          </p:cNvSpPr>
          <p:nvPr/>
        </p:nvSpPr>
        <p:spPr bwMode="auto">
          <a:xfrm>
            <a:off x="971551" y="544514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bs-Latn-BA" sz="18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35" name="Line 1238"/>
          <p:cNvSpPr>
            <a:spLocks noChangeShapeType="1"/>
          </p:cNvSpPr>
          <p:nvPr/>
        </p:nvSpPr>
        <p:spPr bwMode="auto">
          <a:xfrm>
            <a:off x="971551" y="544514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bs-Latn-BA" sz="18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36" name="Freeform 1240"/>
          <p:cNvSpPr>
            <a:spLocks/>
          </p:cNvSpPr>
          <p:nvPr/>
        </p:nvSpPr>
        <p:spPr bwMode="auto">
          <a:xfrm>
            <a:off x="971551" y="541339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2147483647 h 2"/>
              <a:gd name="T4" fmla="*/ 0 w 1587"/>
              <a:gd name="T5" fmla="*/ 0 h 2"/>
              <a:gd name="T6" fmla="*/ 0 w 1587"/>
              <a:gd name="T7" fmla="*/ 2147483647 h 2"/>
              <a:gd name="T8" fmla="*/ 0 w 1587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bs-Latn-BA" sz="18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37" name="Freeform 1243"/>
          <p:cNvSpPr>
            <a:spLocks/>
          </p:cNvSpPr>
          <p:nvPr/>
        </p:nvSpPr>
        <p:spPr bwMode="auto">
          <a:xfrm>
            <a:off x="971552" y="538164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0 w 2"/>
              <a:gd name="T9" fmla="*/ 2147483647 h 2"/>
              <a:gd name="T10" fmla="*/ 0 w 2"/>
              <a:gd name="T11" fmla="*/ 2147483647 h 2"/>
              <a:gd name="T12" fmla="*/ 2147483647 w 2"/>
              <a:gd name="T13" fmla="*/ 2147483647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0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2147483647 w 2"/>
              <a:gd name="T39" fmla="*/ 2147483647 h 2"/>
              <a:gd name="T40" fmla="*/ 2147483647 w 2"/>
              <a:gd name="T41" fmla="*/ 2147483647 h 2"/>
              <a:gd name="T42" fmla="*/ 2147483647 w 2"/>
              <a:gd name="T43" fmla="*/ 2147483647 h 2"/>
              <a:gd name="T44" fmla="*/ 2147483647 w 2"/>
              <a:gd name="T45" fmla="*/ 2147483647 h 2"/>
              <a:gd name="T46" fmla="*/ 2147483647 w 2"/>
              <a:gd name="T47" fmla="*/ 2147483647 h 2"/>
              <a:gd name="T48" fmla="*/ 0 w 2"/>
              <a:gd name="T49" fmla="*/ 0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2147483647 w 2"/>
              <a:gd name="T57" fmla="*/ 2147483647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bs-Latn-BA" sz="18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38" name="Freeform 1246"/>
          <p:cNvSpPr>
            <a:spLocks/>
          </p:cNvSpPr>
          <p:nvPr/>
        </p:nvSpPr>
        <p:spPr bwMode="auto">
          <a:xfrm>
            <a:off x="967318" y="547689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0 h 2"/>
              <a:gd name="T6" fmla="*/ 2147483647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7 h 2"/>
              <a:gd name="T14" fmla="*/ 0 w 2"/>
              <a:gd name="T15" fmla="*/ 2147483647 h 2"/>
              <a:gd name="T16" fmla="*/ 2147483647 w 2"/>
              <a:gd name="T17" fmla="*/ 0 h 2"/>
              <a:gd name="T18" fmla="*/ 2147483647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147483647 h 2"/>
              <a:gd name="T48" fmla="*/ 0 w 2"/>
              <a:gd name="T49" fmla="*/ 2147483647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bs-Latn-BA" sz="18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39" name="Freeform 1250"/>
          <p:cNvSpPr>
            <a:spLocks/>
          </p:cNvSpPr>
          <p:nvPr/>
        </p:nvSpPr>
        <p:spPr bwMode="auto">
          <a:xfrm>
            <a:off x="975785" y="530225"/>
            <a:ext cx="4233" cy="1588"/>
          </a:xfrm>
          <a:custGeom>
            <a:avLst/>
            <a:gdLst>
              <a:gd name="T0" fmla="*/ 2147483647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bs-Latn-BA" sz="18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40" name="Freeform 1252"/>
          <p:cNvSpPr>
            <a:spLocks/>
          </p:cNvSpPr>
          <p:nvPr/>
        </p:nvSpPr>
        <p:spPr bwMode="auto">
          <a:xfrm>
            <a:off x="975785" y="527050"/>
            <a:ext cx="4233" cy="7938"/>
          </a:xfrm>
          <a:custGeom>
            <a:avLst/>
            <a:gdLst>
              <a:gd name="T0" fmla="*/ 2147483647 w 2"/>
              <a:gd name="T1" fmla="*/ 2147483647 h 5"/>
              <a:gd name="T2" fmla="*/ 2147483647 w 2"/>
              <a:gd name="T3" fmla="*/ 2147483647 h 5"/>
              <a:gd name="T4" fmla="*/ 0 w 2"/>
              <a:gd name="T5" fmla="*/ 0 h 5"/>
              <a:gd name="T6" fmla="*/ 0 w 2"/>
              <a:gd name="T7" fmla="*/ 2147483647 h 5"/>
              <a:gd name="T8" fmla="*/ 0 w 2"/>
              <a:gd name="T9" fmla="*/ 2147483647 h 5"/>
              <a:gd name="T10" fmla="*/ 2147483647 w 2"/>
              <a:gd name="T11" fmla="*/ 2147483647 h 5"/>
              <a:gd name="T12" fmla="*/ 2147483647 w 2"/>
              <a:gd name="T13" fmla="*/ 2147483647 h 5"/>
              <a:gd name="T14" fmla="*/ 2147483647 w 2"/>
              <a:gd name="T15" fmla="*/ 2147483647 h 5"/>
              <a:gd name="T16" fmla="*/ 0 w 2"/>
              <a:gd name="T17" fmla="*/ 0 h 5"/>
              <a:gd name="T18" fmla="*/ 0 w 2"/>
              <a:gd name="T19" fmla="*/ 2147483647 h 5"/>
              <a:gd name="T20" fmla="*/ 0 w 2"/>
              <a:gd name="T21" fmla="*/ 2147483647 h 5"/>
              <a:gd name="T22" fmla="*/ 2147483647 w 2"/>
              <a:gd name="T23" fmla="*/ 2147483647 h 5"/>
              <a:gd name="T24" fmla="*/ 2147483647 w 2"/>
              <a:gd name="T25" fmla="*/ 2147483647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bs-Latn-BA" sz="18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41" name="Freeform 1255"/>
          <p:cNvSpPr>
            <a:spLocks/>
          </p:cNvSpPr>
          <p:nvPr/>
        </p:nvSpPr>
        <p:spPr bwMode="auto">
          <a:xfrm>
            <a:off x="950385" y="550864"/>
            <a:ext cx="4233" cy="1587"/>
          </a:xfrm>
          <a:custGeom>
            <a:avLst/>
            <a:gdLst>
              <a:gd name="T0" fmla="*/ 0 w 2"/>
              <a:gd name="T1" fmla="*/ 0 h 1587"/>
              <a:gd name="T2" fmla="*/ 2147483647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2147483647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147483647 w 2"/>
              <a:gd name="T19" fmla="*/ 0 h 1587"/>
              <a:gd name="T20" fmla="*/ 2147483647 w 2"/>
              <a:gd name="T21" fmla="*/ 0 h 1587"/>
              <a:gd name="T22" fmla="*/ 2147483647 w 2"/>
              <a:gd name="T23" fmla="*/ 0 h 1587"/>
              <a:gd name="T24" fmla="*/ 2147483647 w 2"/>
              <a:gd name="T25" fmla="*/ 0 h 1587"/>
              <a:gd name="T26" fmla="*/ 2147483647 w 2"/>
              <a:gd name="T27" fmla="*/ 0 h 1587"/>
              <a:gd name="T28" fmla="*/ 2147483647 w 2"/>
              <a:gd name="T29" fmla="*/ 0 h 1587"/>
              <a:gd name="T30" fmla="*/ 2147483647 w 2"/>
              <a:gd name="T31" fmla="*/ 0 h 1587"/>
              <a:gd name="T32" fmla="*/ 2147483647 w 2"/>
              <a:gd name="T33" fmla="*/ 0 h 1587"/>
              <a:gd name="T34" fmla="*/ 2147483647 w 2"/>
              <a:gd name="T35" fmla="*/ 0 h 1587"/>
              <a:gd name="T36" fmla="*/ 2147483647 w 2"/>
              <a:gd name="T37" fmla="*/ 0 h 1587"/>
              <a:gd name="T38" fmla="*/ 2147483647 w 2"/>
              <a:gd name="T39" fmla="*/ 0 h 1587"/>
              <a:gd name="T40" fmla="*/ 2147483647 w 2"/>
              <a:gd name="T41" fmla="*/ 0 h 1587"/>
              <a:gd name="T42" fmla="*/ 2147483647 w 2"/>
              <a:gd name="T43" fmla="*/ 0 h 1587"/>
              <a:gd name="T44" fmla="*/ 2147483647 w 2"/>
              <a:gd name="T45" fmla="*/ 0 h 1587"/>
              <a:gd name="T46" fmla="*/ 2147483647 w 2"/>
              <a:gd name="T47" fmla="*/ 0 h 1587"/>
              <a:gd name="T48" fmla="*/ 2147483647 w 2"/>
              <a:gd name="T49" fmla="*/ 0 h 1587"/>
              <a:gd name="T50" fmla="*/ 2147483647 w 2"/>
              <a:gd name="T51" fmla="*/ 0 h 1587"/>
              <a:gd name="T52" fmla="*/ 2147483647 w 2"/>
              <a:gd name="T53" fmla="*/ 0 h 1587"/>
              <a:gd name="T54" fmla="*/ 2147483647 w 2"/>
              <a:gd name="T55" fmla="*/ 0 h 1587"/>
              <a:gd name="T56" fmla="*/ 2147483647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bs-Latn-BA" sz="18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42" name="Rectangle 1256"/>
          <p:cNvSpPr>
            <a:spLocks noChangeArrowheads="1"/>
          </p:cNvSpPr>
          <p:nvPr/>
        </p:nvSpPr>
        <p:spPr bwMode="auto">
          <a:xfrm>
            <a:off x="963085" y="550864"/>
            <a:ext cx="2116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altLang="en-US" sz="1300" b="0" smtClean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43" name="Freeform 1258"/>
          <p:cNvSpPr>
            <a:spLocks/>
          </p:cNvSpPr>
          <p:nvPr/>
        </p:nvSpPr>
        <p:spPr bwMode="auto">
          <a:xfrm>
            <a:off x="963085" y="55086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bs-Latn-BA" sz="18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44" name="Freeform 1266"/>
          <p:cNvSpPr>
            <a:spLocks/>
          </p:cNvSpPr>
          <p:nvPr/>
        </p:nvSpPr>
        <p:spPr bwMode="auto">
          <a:xfrm>
            <a:off x="971551" y="534989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bs-Latn-BA" sz="18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45" name="Freeform 1269"/>
          <p:cNvSpPr>
            <a:spLocks/>
          </p:cNvSpPr>
          <p:nvPr/>
        </p:nvSpPr>
        <p:spPr bwMode="auto">
          <a:xfrm>
            <a:off x="971552" y="530226"/>
            <a:ext cx="4233" cy="4763"/>
          </a:xfrm>
          <a:custGeom>
            <a:avLst/>
            <a:gdLst>
              <a:gd name="T0" fmla="*/ 0 w 2"/>
              <a:gd name="T1" fmla="*/ 2147483647 h 3"/>
              <a:gd name="T2" fmla="*/ 2147483647 w 2"/>
              <a:gd name="T3" fmla="*/ 0 h 3"/>
              <a:gd name="T4" fmla="*/ 2147483647 w 2"/>
              <a:gd name="T5" fmla="*/ 0 h 3"/>
              <a:gd name="T6" fmla="*/ 2147483647 w 2"/>
              <a:gd name="T7" fmla="*/ 0 h 3"/>
              <a:gd name="T8" fmla="*/ 2147483647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7 h 3"/>
              <a:gd name="T16" fmla="*/ 0 w 2"/>
              <a:gd name="T17" fmla="*/ 2147483647 h 3"/>
              <a:gd name="T18" fmla="*/ 2147483647 w 2"/>
              <a:gd name="T19" fmla="*/ 0 h 3"/>
              <a:gd name="T20" fmla="*/ 2147483647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2147483647 h 3"/>
              <a:gd name="T40" fmla="*/ 0 w 2"/>
              <a:gd name="T41" fmla="*/ 2147483647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bs-Latn-BA" sz="18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46" name="Line 1270"/>
          <p:cNvSpPr>
            <a:spLocks noChangeShapeType="1"/>
          </p:cNvSpPr>
          <p:nvPr/>
        </p:nvSpPr>
        <p:spPr bwMode="auto">
          <a:xfrm>
            <a:off x="971551" y="530225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bs-Latn-BA" sz="18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47" name="Line 1271"/>
          <p:cNvSpPr>
            <a:spLocks noChangeShapeType="1"/>
          </p:cNvSpPr>
          <p:nvPr/>
        </p:nvSpPr>
        <p:spPr bwMode="auto">
          <a:xfrm>
            <a:off x="971551" y="530225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bs-Latn-BA" sz="18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48" name="Rectangle 1272"/>
          <p:cNvSpPr>
            <a:spLocks noChangeArrowheads="1"/>
          </p:cNvSpPr>
          <p:nvPr/>
        </p:nvSpPr>
        <p:spPr bwMode="auto">
          <a:xfrm>
            <a:off x="971551" y="530225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altLang="en-US" sz="1300" b="0" smtClean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49" name="Rectangle 1273"/>
          <p:cNvSpPr>
            <a:spLocks noChangeArrowheads="1"/>
          </p:cNvSpPr>
          <p:nvPr/>
        </p:nvSpPr>
        <p:spPr bwMode="auto">
          <a:xfrm>
            <a:off x="971551" y="530225"/>
            <a:ext cx="2116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altLang="en-US" sz="1300" b="0" smtClean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50" name="Line 1274"/>
          <p:cNvSpPr>
            <a:spLocks noChangeShapeType="1"/>
          </p:cNvSpPr>
          <p:nvPr/>
        </p:nvSpPr>
        <p:spPr bwMode="auto">
          <a:xfrm>
            <a:off x="971551" y="52705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bs-Latn-BA" sz="18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51" name="Line 1275"/>
          <p:cNvSpPr>
            <a:spLocks noChangeShapeType="1"/>
          </p:cNvSpPr>
          <p:nvPr/>
        </p:nvSpPr>
        <p:spPr bwMode="auto">
          <a:xfrm>
            <a:off x="971551" y="52705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bs-Latn-BA" sz="18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52" name="Freeform 1277"/>
          <p:cNvSpPr>
            <a:spLocks/>
          </p:cNvSpPr>
          <p:nvPr/>
        </p:nvSpPr>
        <p:spPr bwMode="auto">
          <a:xfrm>
            <a:off x="971551" y="523876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2147483647 h 2"/>
              <a:gd name="T4" fmla="*/ 0 w 1587"/>
              <a:gd name="T5" fmla="*/ 0 h 2"/>
              <a:gd name="T6" fmla="*/ 0 w 1587"/>
              <a:gd name="T7" fmla="*/ 2147483647 h 2"/>
              <a:gd name="T8" fmla="*/ 0 w 1587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bs-Latn-BA" sz="18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53" name="Freeform 1287"/>
          <p:cNvSpPr>
            <a:spLocks/>
          </p:cNvSpPr>
          <p:nvPr/>
        </p:nvSpPr>
        <p:spPr bwMode="auto">
          <a:xfrm>
            <a:off x="958852" y="514350"/>
            <a:ext cx="4233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2147483647 w 2"/>
              <a:gd name="T25" fmla="*/ 2147483647 h 2"/>
              <a:gd name="T26" fmla="*/ 2147483647 w 2"/>
              <a:gd name="T27" fmla="*/ 2147483647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bs-Latn-BA" sz="18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54" name="Freeform 1290"/>
          <p:cNvSpPr>
            <a:spLocks/>
          </p:cNvSpPr>
          <p:nvPr/>
        </p:nvSpPr>
        <p:spPr bwMode="auto">
          <a:xfrm>
            <a:off x="958852" y="517526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147483647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147483647 h 2"/>
              <a:gd name="T50" fmla="*/ 2147483647 w 2"/>
              <a:gd name="T51" fmla="*/ 2147483647 h 2"/>
              <a:gd name="T52" fmla="*/ 2147483647 w 2"/>
              <a:gd name="T53" fmla="*/ 0 h 2"/>
              <a:gd name="T54" fmla="*/ 2147483647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147483647 h 2"/>
              <a:gd name="T62" fmla="*/ 0 w 2"/>
              <a:gd name="T63" fmla="*/ 2147483647 h 2"/>
              <a:gd name="T64" fmla="*/ 2147483647 w 2"/>
              <a:gd name="T65" fmla="*/ 2147483647 h 2"/>
              <a:gd name="T66" fmla="*/ 2147483647 w 2"/>
              <a:gd name="T67" fmla="*/ 2147483647 h 2"/>
              <a:gd name="T68" fmla="*/ 0 w 2"/>
              <a:gd name="T69" fmla="*/ 2147483647 h 2"/>
              <a:gd name="T70" fmla="*/ 0 w 2"/>
              <a:gd name="T71" fmla="*/ 2147483647 h 2"/>
              <a:gd name="T72" fmla="*/ 0 w 2"/>
              <a:gd name="T73" fmla="*/ 2147483647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bs-Latn-BA" sz="18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55" name="Rectangle 1335"/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altLang="en-US" sz="1300" b="0" smtClean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56" name="Rectangle 1336"/>
          <p:cNvSpPr>
            <a:spLocks noChangeArrowheads="1"/>
          </p:cNvSpPr>
          <p:nvPr/>
        </p:nvSpPr>
        <p:spPr bwMode="auto">
          <a:xfrm>
            <a:off x="632885" y="4953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altLang="en-US" sz="1300" b="0" smtClean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57" name="Rectangle 1337"/>
          <p:cNvSpPr>
            <a:spLocks noChangeArrowheads="1"/>
          </p:cNvSpPr>
          <p:nvPr/>
        </p:nvSpPr>
        <p:spPr bwMode="auto">
          <a:xfrm>
            <a:off x="632885" y="4953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altLang="en-US" sz="1300" b="0" smtClean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58" name="Rectangle 1340"/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altLang="en-US" sz="1300" b="0" smtClean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59" name="Rectangle 1341"/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altLang="en-US" sz="1300" b="0" smtClean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60" name="Rectangle 1342"/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altLang="en-US" sz="1300" b="0" smtClean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61" name="Rectangle 1343"/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altLang="en-US" sz="1300" b="0" smtClean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62" name="Rectangle 1344"/>
          <p:cNvSpPr>
            <a:spLocks noChangeArrowheads="1"/>
          </p:cNvSpPr>
          <p:nvPr/>
        </p:nvSpPr>
        <p:spPr bwMode="auto">
          <a:xfrm>
            <a:off x="620185" y="485776"/>
            <a:ext cx="2116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altLang="en-US" sz="1300" b="0" smtClean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pic>
        <p:nvPicPr>
          <p:cNvPr id="63" name="Picture 6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" y="4687888"/>
            <a:ext cx="6510867" cy="95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Rectangle 63"/>
          <p:cNvSpPr>
            <a:spLocks noChangeArrowheads="1"/>
          </p:cNvSpPr>
          <p:nvPr/>
        </p:nvSpPr>
        <p:spPr bwMode="auto">
          <a:xfrm>
            <a:off x="0" y="4311651"/>
            <a:ext cx="12192000" cy="1762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altLang="en-US" sz="1300" b="0" smtClean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2016831" y="1189790"/>
            <a:ext cx="9295741" cy="1822161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3600" b="1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2033564" y="3000005"/>
            <a:ext cx="9279009" cy="87588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="0" i="0" cap="all" baseline="0">
                <a:solidFill>
                  <a:srgbClr val="FFFFFF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9" name="Text Placeholder 331"/>
          <p:cNvSpPr>
            <a:spLocks noGrp="1"/>
          </p:cNvSpPr>
          <p:nvPr>
            <p:ph type="body" sz="quarter" idx="14"/>
          </p:nvPr>
        </p:nvSpPr>
        <p:spPr>
          <a:xfrm>
            <a:off x="7224889" y="4927601"/>
            <a:ext cx="4087683" cy="995705"/>
          </a:xfrm>
        </p:spPr>
        <p:txBody>
          <a:bodyPr anchor="b"/>
          <a:lstStyle>
            <a:lvl1pPr algn="r">
              <a:lnSpc>
                <a:spcPct val="100000"/>
              </a:lnSpc>
              <a:defRPr sz="1500" b="0" i="0" baseline="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65" name="Rectangle 1028"/>
          <p:cNvSpPr>
            <a:spLocks noGrp="1" noChangeArrowheads="1"/>
          </p:cNvSpPr>
          <p:nvPr>
            <p:ph type="dt" sz="half" idx="15"/>
          </p:nvPr>
        </p:nvSpPr>
        <p:spPr>
          <a:xfrm>
            <a:off x="7909984" y="5975350"/>
            <a:ext cx="3403600" cy="306388"/>
          </a:xfrm>
          <a:prstGeom prst="rect">
            <a:avLst/>
          </a:prstGeom>
        </p:spPr>
        <p:txBody>
          <a:bodyPr rIns="0"/>
          <a:lstStyle>
            <a:lvl1pPr algn="r">
              <a:defRPr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2922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ight Blu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 flipV="1">
            <a:off x="0" y="1"/>
            <a:ext cx="12192000" cy="4479925"/>
          </a:xfrm>
          <a:prstGeom prst="rect">
            <a:avLst/>
          </a:prstGeom>
          <a:solidFill>
            <a:srgbClr val="139A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smtClean="0">
              <a:cs typeface="+mn-cs"/>
            </a:endParaRPr>
          </a:p>
        </p:txBody>
      </p:sp>
      <p:sp>
        <p:nvSpPr>
          <p:cNvPr id="6" name="Line 1086"/>
          <p:cNvSpPr>
            <a:spLocks noChangeShapeType="1"/>
          </p:cNvSpPr>
          <p:nvPr/>
        </p:nvSpPr>
        <p:spPr bwMode="auto">
          <a:xfrm>
            <a:off x="645585" y="617539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s-Latn-BA" sz="1800"/>
          </a:p>
        </p:txBody>
      </p:sp>
      <p:sp>
        <p:nvSpPr>
          <p:cNvPr id="7" name="Line 1087"/>
          <p:cNvSpPr>
            <a:spLocks noChangeShapeType="1"/>
          </p:cNvSpPr>
          <p:nvPr/>
        </p:nvSpPr>
        <p:spPr bwMode="auto">
          <a:xfrm>
            <a:off x="645585" y="617539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s-Latn-BA" sz="1800"/>
          </a:p>
        </p:txBody>
      </p:sp>
      <p:sp>
        <p:nvSpPr>
          <p:cNvPr id="8" name="Rectangle 1088"/>
          <p:cNvSpPr>
            <a:spLocks noChangeArrowheads="1"/>
          </p:cNvSpPr>
          <p:nvPr/>
        </p:nvSpPr>
        <p:spPr bwMode="auto">
          <a:xfrm>
            <a:off x="645585" y="617539"/>
            <a:ext cx="2116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smtClean="0">
              <a:cs typeface="+mn-cs"/>
            </a:endParaRPr>
          </a:p>
        </p:txBody>
      </p:sp>
      <p:sp>
        <p:nvSpPr>
          <p:cNvPr id="9" name="Rectangle 1089"/>
          <p:cNvSpPr>
            <a:spLocks noChangeArrowheads="1"/>
          </p:cNvSpPr>
          <p:nvPr/>
        </p:nvSpPr>
        <p:spPr bwMode="auto">
          <a:xfrm>
            <a:off x="645585" y="617539"/>
            <a:ext cx="2116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smtClean="0">
              <a:cs typeface="+mn-cs"/>
            </a:endParaRPr>
          </a:p>
        </p:txBody>
      </p:sp>
      <p:sp>
        <p:nvSpPr>
          <p:cNvPr id="10" name="Freeform 1098"/>
          <p:cNvSpPr>
            <a:spLocks/>
          </p:cNvSpPr>
          <p:nvPr/>
        </p:nvSpPr>
        <p:spPr bwMode="auto">
          <a:xfrm>
            <a:off x="649818" y="617539"/>
            <a:ext cx="4233" cy="1587"/>
          </a:xfrm>
          <a:custGeom>
            <a:avLst/>
            <a:gdLst>
              <a:gd name="T0" fmla="*/ 0 w 2"/>
              <a:gd name="T1" fmla="*/ 0 h 1587"/>
              <a:gd name="T2" fmla="*/ 2147483647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7 w 2"/>
              <a:gd name="T35" fmla="*/ 0 h 1587"/>
              <a:gd name="T36" fmla="*/ 2147483647 w 2"/>
              <a:gd name="T37" fmla="*/ 0 h 1587"/>
              <a:gd name="T38" fmla="*/ 2147483647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s-Latn-BA" sz="1800"/>
          </a:p>
        </p:txBody>
      </p:sp>
      <p:sp>
        <p:nvSpPr>
          <p:cNvPr id="11" name="Freeform 1115"/>
          <p:cNvSpPr>
            <a:spLocks/>
          </p:cNvSpPr>
          <p:nvPr/>
        </p:nvSpPr>
        <p:spPr bwMode="auto">
          <a:xfrm>
            <a:off x="611718" y="473075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0 w 2"/>
              <a:gd name="T5" fmla="*/ 2147483647 h 2"/>
              <a:gd name="T6" fmla="*/ 0 w 2"/>
              <a:gd name="T7" fmla="*/ 2147483647 h 2"/>
              <a:gd name="T8" fmla="*/ 0 w 2"/>
              <a:gd name="T9" fmla="*/ 2147483647 h 2"/>
              <a:gd name="T10" fmla="*/ 0 w 2"/>
              <a:gd name="T11" fmla="*/ 2147483647 h 2"/>
              <a:gd name="T12" fmla="*/ 2147483647 w 2"/>
              <a:gd name="T13" fmla="*/ 2147483647 h 2"/>
              <a:gd name="T14" fmla="*/ 2147483647 w 2"/>
              <a:gd name="T15" fmla="*/ 2147483647 h 2"/>
              <a:gd name="T16" fmla="*/ 2147483647 w 2"/>
              <a:gd name="T17" fmla="*/ 0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2147483647 w 2"/>
              <a:gd name="T29" fmla="*/ 2147483647 h 2"/>
              <a:gd name="T30" fmla="*/ 2147483647 w 2"/>
              <a:gd name="T31" fmla="*/ 2147483647 h 2"/>
              <a:gd name="T32" fmla="*/ 2147483647 w 2"/>
              <a:gd name="T33" fmla="*/ 2147483647 h 2"/>
              <a:gd name="T34" fmla="*/ 2147483647 w 2"/>
              <a:gd name="T35" fmla="*/ 2147483647 h 2"/>
              <a:gd name="T36" fmla="*/ 2147483647 w 2"/>
              <a:gd name="T37" fmla="*/ 2147483647 h 2"/>
              <a:gd name="T38" fmla="*/ 2147483647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2147483647 w 2"/>
              <a:gd name="T55" fmla="*/ 2147483647 h 2"/>
              <a:gd name="T56" fmla="*/ 0 w 2"/>
              <a:gd name="T57" fmla="*/ 2147483647 h 2"/>
              <a:gd name="T58" fmla="*/ 2147483647 w 2"/>
              <a:gd name="T59" fmla="*/ 2147483647 h 2"/>
              <a:gd name="T60" fmla="*/ 2147483647 w 2"/>
              <a:gd name="T61" fmla="*/ 2147483647 h 2"/>
              <a:gd name="T62" fmla="*/ 2147483647 w 2"/>
              <a:gd name="T63" fmla="*/ 2147483647 h 2"/>
              <a:gd name="T64" fmla="*/ 0 w 2"/>
              <a:gd name="T65" fmla="*/ 2147483647 h 2"/>
              <a:gd name="T66" fmla="*/ 0 w 2"/>
              <a:gd name="T67" fmla="*/ 2147483647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s-Latn-BA" sz="1800"/>
          </a:p>
        </p:txBody>
      </p:sp>
      <p:sp>
        <p:nvSpPr>
          <p:cNvPr id="12" name="Freeform 1120"/>
          <p:cNvSpPr>
            <a:spLocks/>
          </p:cNvSpPr>
          <p:nvPr/>
        </p:nvSpPr>
        <p:spPr bwMode="auto">
          <a:xfrm>
            <a:off x="611718" y="463551"/>
            <a:ext cx="4233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7 h 2"/>
              <a:gd name="T4" fmla="*/ 0 w 2"/>
              <a:gd name="T5" fmla="*/ 2147483647 h 2"/>
              <a:gd name="T6" fmla="*/ 0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2147483647 w 2"/>
              <a:gd name="T13" fmla="*/ 0 h 2"/>
              <a:gd name="T14" fmla="*/ 2147483647 w 2"/>
              <a:gd name="T15" fmla="*/ 0 h 2"/>
              <a:gd name="T16" fmla="*/ 0 w 2"/>
              <a:gd name="T17" fmla="*/ 0 h 2"/>
              <a:gd name="T18" fmla="*/ 0 w 2"/>
              <a:gd name="T19" fmla="*/ 2147483647 h 2"/>
              <a:gd name="T20" fmla="*/ 0 w 2"/>
              <a:gd name="T21" fmla="*/ 2147483647 h 2"/>
              <a:gd name="T22" fmla="*/ 2147483647 w 2"/>
              <a:gd name="T23" fmla="*/ 0 h 2"/>
              <a:gd name="T24" fmla="*/ 2147483647 w 2"/>
              <a:gd name="T25" fmla="*/ 0 h 2"/>
              <a:gd name="T26" fmla="*/ 2147483647 w 2"/>
              <a:gd name="T27" fmla="*/ 0 h 2"/>
              <a:gd name="T28" fmla="*/ 2147483647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0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2147483647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2147483647 w 2"/>
              <a:gd name="T53" fmla="*/ 2147483647 h 2"/>
              <a:gd name="T54" fmla="*/ 2147483647 w 2"/>
              <a:gd name="T55" fmla="*/ 2147483647 h 2"/>
              <a:gd name="T56" fmla="*/ 2147483647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s-Latn-BA" sz="1800"/>
          </a:p>
        </p:txBody>
      </p:sp>
      <p:sp>
        <p:nvSpPr>
          <p:cNvPr id="13" name="Freeform 1134"/>
          <p:cNvSpPr>
            <a:spLocks/>
          </p:cNvSpPr>
          <p:nvPr/>
        </p:nvSpPr>
        <p:spPr bwMode="auto">
          <a:xfrm>
            <a:off x="937685" y="514350"/>
            <a:ext cx="4233" cy="6350"/>
          </a:xfrm>
          <a:custGeom>
            <a:avLst/>
            <a:gdLst>
              <a:gd name="T0" fmla="*/ 2147483647 w 2"/>
              <a:gd name="T1" fmla="*/ 2147483647 h 4"/>
              <a:gd name="T2" fmla="*/ 2147483647 w 2"/>
              <a:gd name="T3" fmla="*/ 2147483647 h 4"/>
              <a:gd name="T4" fmla="*/ 2147483647 w 2"/>
              <a:gd name="T5" fmla="*/ 2147483647 h 4"/>
              <a:gd name="T6" fmla="*/ 2147483647 w 2"/>
              <a:gd name="T7" fmla="*/ 2147483647 h 4"/>
              <a:gd name="T8" fmla="*/ 2147483647 w 2"/>
              <a:gd name="T9" fmla="*/ 0 h 4"/>
              <a:gd name="T10" fmla="*/ 2147483647 w 2"/>
              <a:gd name="T11" fmla="*/ 0 h 4"/>
              <a:gd name="T12" fmla="*/ 2147483647 w 2"/>
              <a:gd name="T13" fmla="*/ 0 h 4"/>
              <a:gd name="T14" fmla="*/ 0 w 2"/>
              <a:gd name="T15" fmla="*/ 2147483647 h 4"/>
              <a:gd name="T16" fmla="*/ 2147483647 w 2"/>
              <a:gd name="T17" fmla="*/ 2147483647 h 4"/>
              <a:gd name="T18" fmla="*/ 2147483647 w 2"/>
              <a:gd name="T19" fmla="*/ 2147483647 h 4"/>
              <a:gd name="T20" fmla="*/ 2147483647 w 2"/>
              <a:gd name="T21" fmla="*/ 2147483647 h 4"/>
              <a:gd name="T22" fmla="*/ 2147483647 w 2"/>
              <a:gd name="T23" fmla="*/ 0 h 4"/>
              <a:gd name="T24" fmla="*/ 2147483647 w 2"/>
              <a:gd name="T25" fmla="*/ 2147483647 h 4"/>
              <a:gd name="T26" fmla="*/ 2147483647 w 2"/>
              <a:gd name="T27" fmla="*/ 2147483647 h 4"/>
              <a:gd name="T28" fmla="*/ 2147483647 w 2"/>
              <a:gd name="T29" fmla="*/ 2147483647 h 4"/>
              <a:gd name="T30" fmla="*/ 2147483647 w 2"/>
              <a:gd name="T31" fmla="*/ 2147483647 h 4"/>
              <a:gd name="T32" fmla="*/ 2147483647 w 2"/>
              <a:gd name="T33" fmla="*/ 2147483647 h 4"/>
              <a:gd name="T34" fmla="*/ 2147483647 w 2"/>
              <a:gd name="T35" fmla="*/ 2147483647 h 4"/>
              <a:gd name="T36" fmla="*/ 2147483647 w 2"/>
              <a:gd name="T37" fmla="*/ 2147483647 h 4"/>
              <a:gd name="T38" fmla="*/ 2147483647 w 2"/>
              <a:gd name="T39" fmla="*/ 2147483647 h 4"/>
              <a:gd name="T40" fmla="*/ 2147483647 w 2"/>
              <a:gd name="T41" fmla="*/ 2147483647 h 4"/>
              <a:gd name="T42" fmla="*/ 2147483647 w 2"/>
              <a:gd name="T43" fmla="*/ 2147483647 h 4"/>
              <a:gd name="T44" fmla="*/ 2147483647 w 2"/>
              <a:gd name="T45" fmla="*/ 2147483647 h 4"/>
              <a:gd name="T46" fmla="*/ 2147483647 w 2"/>
              <a:gd name="T47" fmla="*/ 2147483647 h 4"/>
              <a:gd name="T48" fmla="*/ 2147483647 w 2"/>
              <a:gd name="T49" fmla="*/ 2147483647 h 4"/>
              <a:gd name="T50" fmla="*/ 2147483647 w 2"/>
              <a:gd name="T51" fmla="*/ 2147483647 h 4"/>
              <a:gd name="T52" fmla="*/ 0 w 2"/>
              <a:gd name="T53" fmla="*/ 2147483647 h 4"/>
              <a:gd name="T54" fmla="*/ 2147483647 w 2"/>
              <a:gd name="T55" fmla="*/ 2147483647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s-Latn-BA" sz="1800"/>
          </a:p>
        </p:txBody>
      </p:sp>
      <p:sp>
        <p:nvSpPr>
          <p:cNvPr id="14" name="Freeform 1141"/>
          <p:cNvSpPr>
            <a:spLocks/>
          </p:cNvSpPr>
          <p:nvPr/>
        </p:nvSpPr>
        <p:spPr bwMode="auto">
          <a:xfrm>
            <a:off x="941918" y="479425"/>
            <a:ext cx="2116" cy="6350"/>
          </a:xfrm>
          <a:custGeom>
            <a:avLst/>
            <a:gdLst>
              <a:gd name="T0" fmla="*/ 0 w 1587"/>
              <a:gd name="T1" fmla="*/ 2147483647 h 4"/>
              <a:gd name="T2" fmla="*/ 0 w 1587"/>
              <a:gd name="T3" fmla="*/ 2147483647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147483647 h 4"/>
              <a:gd name="T10" fmla="*/ 0 w 1587"/>
              <a:gd name="T11" fmla="*/ 2147483647 h 4"/>
              <a:gd name="T12" fmla="*/ 0 w 1587"/>
              <a:gd name="T13" fmla="*/ 2147483647 h 4"/>
              <a:gd name="T14" fmla="*/ 0 w 1587"/>
              <a:gd name="T15" fmla="*/ 2147483647 h 4"/>
              <a:gd name="T16" fmla="*/ 0 w 1587"/>
              <a:gd name="T17" fmla="*/ 2147483647 h 4"/>
              <a:gd name="T18" fmla="*/ 0 w 1587"/>
              <a:gd name="T19" fmla="*/ 2147483647 h 4"/>
              <a:gd name="T20" fmla="*/ 0 w 1587"/>
              <a:gd name="T21" fmla="*/ 2147483647 h 4"/>
              <a:gd name="T22" fmla="*/ 0 w 1587"/>
              <a:gd name="T23" fmla="*/ 2147483647 h 4"/>
              <a:gd name="T24" fmla="*/ 0 w 1587"/>
              <a:gd name="T25" fmla="*/ 2147483647 h 4"/>
              <a:gd name="T26" fmla="*/ 0 w 1587"/>
              <a:gd name="T27" fmla="*/ 2147483647 h 4"/>
              <a:gd name="T28" fmla="*/ 0 w 1587"/>
              <a:gd name="T29" fmla="*/ 2147483647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s-Latn-BA" sz="1800"/>
          </a:p>
        </p:txBody>
      </p:sp>
      <p:sp>
        <p:nvSpPr>
          <p:cNvPr id="15" name="Freeform 1148"/>
          <p:cNvSpPr>
            <a:spLocks/>
          </p:cNvSpPr>
          <p:nvPr/>
        </p:nvSpPr>
        <p:spPr bwMode="auto">
          <a:xfrm>
            <a:off x="924985" y="460376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0 h 2"/>
              <a:gd name="T4" fmla="*/ 2147483647 w 2"/>
              <a:gd name="T5" fmla="*/ 0 h 2"/>
              <a:gd name="T6" fmla="*/ 2147483647 w 2"/>
              <a:gd name="T7" fmla="*/ 0 h 2"/>
              <a:gd name="T8" fmla="*/ 2147483647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0 h 2"/>
              <a:gd name="T26" fmla="*/ 2147483647 w 2"/>
              <a:gd name="T27" fmla="*/ 0 h 2"/>
              <a:gd name="T28" fmla="*/ 2147483647 w 2"/>
              <a:gd name="T29" fmla="*/ 0 h 2"/>
              <a:gd name="T30" fmla="*/ 0 w 2"/>
              <a:gd name="T31" fmla="*/ 2147483647 h 2"/>
              <a:gd name="T32" fmla="*/ 2147483647 w 2"/>
              <a:gd name="T33" fmla="*/ 2147483647 h 2"/>
              <a:gd name="T34" fmla="*/ 2147483647 w 2"/>
              <a:gd name="T35" fmla="*/ 0 h 2"/>
              <a:gd name="T36" fmla="*/ 0 w 2"/>
              <a:gd name="T37" fmla="*/ 2147483647 h 2"/>
              <a:gd name="T38" fmla="*/ 2147483647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0 w 2"/>
              <a:gd name="T57" fmla="*/ 2147483647 h 2"/>
              <a:gd name="T58" fmla="*/ 2147483647 w 2"/>
              <a:gd name="T59" fmla="*/ 2147483647 h 2"/>
              <a:gd name="T60" fmla="*/ 2147483647 w 2"/>
              <a:gd name="T61" fmla="*/ 2147483647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s-Latn-BA" sz="1800"/>
          </a:p>
        </p:txBody>
      </p:sp>
      <p:sp>
        <p:nvSpPr>
          <p:cNvPr id="16" name="Freeform 1150"/>
          <p:cNvSpPr>
            <a:spLocks/>
          </p:cNvSpPr>
          <p:nvPr/>
        </p:nvSpPr>
        <p:spPr bwMode="auto">
          <a:xfrm>
            <a:off x="912285" y="447676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0 h 2"/>
              <a:gd name="T4" fmla="*/ 0 w 1587"/>
              <a:gd name="T5" fmla="*/ 2147483647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s-Latn-BA" sz="1800"/>
          </a:p>
        </p:txBody>
      </p:sp>
      <p:sp>
        <p:nvSpPr>
          <p:cNvPr id="17" name="Freeform 1152"/>
          <p:cNvSpPr>
            <a:spLocks/>
          </p:cNvSpPr>
          <p:nvPr/>
        </p:nvSpPr>
        <p:spPr bwMode="auto">
          <a:xfrm>
            <a:off x="912285" y="447676"/>
            <a:ext cx="4233" cy="3175"/>
          </a:xfrm>
          <a:custGeom>
            <a:avLst/>
            <a:gdLst>
              <a:gd name="T0" fmla="*/ 2147483647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147483647 h 2"/>
              <a:gd name="T10" fmla="*/ 2147483647 w 2"/>
              <a:gd name="T11" fmla="*/ 2147483647 h 2"/>
              <a:gd name="T12" fmla="*/ 2147483647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s-Latn-BA" sz="1800"/>
          </a:p>
        </p:txBody>
      </p:sp>
      <p:sp>
        <p:nvSpPr>
          <p:cNvPr id="18" name="Freeform 1154"/>
          <p:cNvSpPr>
            <a:spLocks/>
          </p:cNvSpPr>
          <p:nvPr/>
        </p:nvSpPr>
        <p:spPr bwMode="auto">
          <a:xfrm>
            <a:off x="886885" y="434975"/>
            <a:ext cx="4233" cy="1588"/>
          </a:xfrm>
          <a:custGeom>
            <a:avLst/>
            <a:gdLst>
              <a:gd name="T0" fmla="*/ 2147483647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s-Latn-BA" sz="1800"/>
          </a:p>
        </p:txBody>
      </p:sp>
      <p:sp>
        <p:nvSpPr>
          <p:cNvPr id="19" name="Freeform 1156"/>
          <p:cNvSpPr>
            <a:spLocks/>
          </p:cNvSpPr>
          <p:nvPr/>
        </p:nvSpPr>
        <p:spPr bwMode="auto">
          <a:xfrm>
            <a:off x="886885" y="431801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147483647 h 2"/>
              <a:gd name="T8" fmla="*/ 2147483647 w 2"/>
              <a:gd name="T9" fmla="*/ 2147483647 h 2"/>
              <a:gd name="T10" fmla="*/ 2147483647 w 2"/>
              <a:gd name="T11" fmla="*/ 2147483647 h 2"/>
              <a:gd name="T12" fmla="*/ 2147483647 w 2"/>
              <a:gd name="T13" fmla="*/ 2147483647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2147483647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s-Latn-BA" sz="1800"/>
          </a:p>
        </p:txBody>
      </p:sp>
      <p:sp>
        <p:nvSpPr>
          <p:cNvPr id="20" name="Freeform 1163"/>
          <p:cNvSpPr>
            <a:spLocks/>
          </p:cNvSpPr>
          <p:nvPr/>
        </p:nvSpPr>
        <p:spPr bwMode="auto">
          <a:xfrm>
            <a:off x="814917" y="415926"/>
            <a:ext cx="8467" cy="3175"/>
          </a:xfrm>
          <a:custGeom>
            <a:avLst/>
            <a:gdLst>
              <a:gd name="T0" fmla="*/ 2147483647 w 4"/>
              <a:gd name="T1" fmla="*/ 2147483647 h 2"/>
              <a:gd name="T2" fmla="*/ 2147483647 w 4"/>
              <a:gd name="T3" fmla="*/ 2147483647 h 2"/>
              <a:gd name="T4" fmla="*/ 2147483647 w 4"/>
              <a:gd name="T5" fmla="*/ 2147483647 h 2"/>
              <a:gd name="T6" fmla="*/ 2147483647 w 4"/>
              <a:gd name="T7" fmla="*/ 0 h 2"/>
              <a:gd name="T8" fmla="*/ 2147483647 w 4"/>
              <a:gd name="T9" fmla="*/ 0 h 2"/>
              <a:gd name="T10" fmla="*/ 2147483647 w 4"/>
              <a:gd name="T11" fmla="*/ 0 h 2"/>
              <a:gd name="T12" fmla="*/ 2147483647 w 4"/>
              <a:gd name="T13" fmla="*/ 0 h 2"/>
              <a:gd name="T14" fmla="*/ 0 w 4"/>
              <a:gd name="T15" fmla="*/ 2147483647 h 2"/>
              <a:gd name="T16" fmla="*/ 2147483647 w 4"/>
              <a:gd name="T17" fmla="*/ 2147483647 h 2"/>
              <a:gd name="T18" fmla="*/ 2147483647 w 4"/>
              <a:gd name="T19" fmla="*/ 0 h 2"/>
              <a:gd name="T20" fmla="*/ 2147483647 w 4"/>
              <a:gd name="T21" fmla="*/ 2147483647 h 2"/>
              <a:gd name="T22" fmla="*/ 2147483647 w 4"/>
              <a:gd name="T23" fmla="*/ 0 h 2"/>
              <a:gd name="T24" fmla="*/ 2147483647 w 4"/>
              <a:gd name="T25" fmla="*/ 0 h 2"/>
              <a:gd name="T26" fmla="*/ 2147483647 w 4"/>
              <a:gd name="T27" fmla="*/ 0 h 2"/>
              <a:gd name="T28" fmla="*/ 2147483647 w 4"/>
              <a:gd name="T29" fmla="*/ 0 h 2"/>
              <a:gd name="T30" fmla="*/ 0 w 4"/>
              <a:gd name="T31" fmla="*/ 0 h 2"/>
              <a:gd name="T32" fmla="*/ 2147483647 w 4"/>
              <a:gd name="T33" fmla="*/ 2147483647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s-Latn-BA" sz="1800"/>
          </a:p>
        </p:txBody>
      </p:sp>
      <p:sp>
        <p:nvSpPr>
          <p:cNvPr id="21" name="Freeform 1172"/>
          <p:cNvSpPr>
            <a:spLocks/>
          </p:cNvSpPr>
          <p:nvPr/>
        </p:nvSpPr>
        <p:spPr bwMode="auto">
          <a:xfrm>
            <a:off x="776818" y="476251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7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0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0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0 w 2"/>
              <a:gd name="T57" fmla="*/ 2147483647 h 2"/>
              <a:gd name="T58" fmla="*/ 0 w 2"/>
              <a:gd name="T59" fmla="*/ 2147483647 h 2"/>
              <a:gd name="T60" fmla="*/ 0 w 2"/>
              <a:gd name="T61" fmla="*/ 2147483647 h 2"/>
              <a:gd name="T62" fmla="*/ 0 w 2"/>
              <a:gd name="T63" fmla="*/ 2147483647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s-Latn-BA" sz="1800"/>
          </a:p>
        </p:txBody>
      </p:sp>
      <p:sp>
        <p:nvSpPr>
          <p:cNvPr id="22" name="Freeform 1177"/>
          <p:cNvSpPr>
            <a:spLocks/>
          </p:cNvSpPr>
          <p:nvPr/>
        </p:nvSpPr>
        <p:spPr bwMode="auto">
          <a:xfrm>
            <a:off x="742952" y="534989"/>
            <a:ext cx="4233" cy="3175"/>
          </a:xfrm>
          <a:custGeom>
            <a:avLst/>
            <a:gdLst>
              <a:gd name="T0" fmla="*/ 0 w 2"/>
              <a:gd name="T1" fmla="*/ 2147483647 h 2"/>
              <a:gd name="T2" fmla="*/ 2147483647 w 2"/>
              <a:gd name="T3" fmla="*/ 2147483647 h 2"/>
              <a:gd name="T4" fmla="*/ 2147483647 w 2"/>
              <a:gd name="T5" fmla="*/ 2147483647 h 2"/>
              <a:gd name="T6" fmla="*/ 2147483647 w 2"/>
              <a:gd name="T7" fmla="*/ 0 h 2"/>
              <a:gd name="T8" fmla="*/ 2147483647 w 2"/>
              <a:gd name="T9" fmla="*/ 0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147483647 h 2"/>
              <a:gd name="T40" fmla="*/ 0 w 2"/>
              <a:gd name="T41" fmla="*/ 2147483647 h 2"/>
              <a:gd name="T42" fmla="*/ 2147483647 w 2"/>
              <a:gd name="T43" fmla="*/ 2147483647 h 2"/>
              <a:gd name="T44" fmla="*/ 2147483647 w 2"/>
              <a:gd name="T45" fmla="*/ 0 h 2"/>
              <a:gd name="T46" fmla="*/ 2147483647 w 2"/>
              <a:gd name="T47" fmla="*/ 0 h 2"/>
              <a:gd name="T48" fmla="*/ 2147483647 w 2"/>
              <a:gd name="T49" fmla="*/ 0 h 2"/>
              <a:gd name="T50" fmla="*/ 2147483647 w 2"/>
              <a:gd name="T51" fmla="*/ 0 h 2"/>
              <a:gd name="T52" fmla="*/ 2147483647 w 2"/>
              <a:gd name="T53" fmla="*/ 0 h 2"/>
              <a:gd name="T54" fmla="*/ 2147483647 w 2"/>
              <a:gd name="T55" fmla="*/ 0 h 2"/>
              <a:gd name="T56" fmla="*/ 2147483647 w 2"/>
              <a:gd name="T57" fmla="*/ 0 h 2"/>
              <a:gd name="T58" fmla="*/ 2147483647 w 2"/>
              <a:gd name="T59" fmla="*/ 0 h 2"/>
              <a:gd name="T60" fmla="*/ 2147483647 w 2"/>
              <a:gd name="T61" fmla="*/ 0 h 2"/>
              <a:gd name="T62" fmla="*/ 2147483647 w 2"/>
              <a:gd name="T63" fmla="*/ 0 h 2"/>
              <a:gd name="T64" fmla="*/ 2147483647 w 2"/>
              <a:gd name="T65" fmla="*/ 0 h 2"/>
              <a:gd name="T66" fmla="*/ 2147483647 w 2"/>
              <a:gd name="T67" fmla="*/ 2147483647 h 2"/>
              <a:gd name="T68" fmla="*/ 2147483647 w 2"/>
              <a:gd name="T69" fmla="*/ 0 h 2"/>
              <a:gd name="T70" fmla="*/ 2147483647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147483647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s-Latn-BA" sz="1800"/>
          </a:p>
        </p:txBody>
      </p:sp>
      <p:sp>
        <p:nvSpPr>
          <p:cNvPr id="23" name="Freeform 1180"/>
          <p:cNvSpPr>
            <a:spLocks/>
          </p:cNvSpPr>
          <p:nvPr/>
        </p:nvSpPr>
        <p:spPr bwMode="auto">
          <a:xfrm>
            <a:off x="747185" y="530226"/>
            <a:ext cx="4233" cy="4763"/>
          </a:xfrm>
          <a:custGeom>
            <a:avLst/>
            <a:gdLst>
              <a:gd name="T0" fmla="*/ 0 w 2"/>
              <a:gd name="T1" fmla="*/ 2147483647 h 3"/>
              <a:gd name="T2" fmla="*/ 0 w 2"/>
              <a:gd name="T3" fmla="*/ 2147483647 h 3"/>
              <a:gd name="T4" fmla="*/ 2147483647 w 2"/>
              <a:gd name="T5" fmla="*/ 2147483647 h 3"/>
              <a:gd name="T6" fmla="*/ 2147483647 w 2"/>
              <a:gd name="T7" fmla="*/ 2147483647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7 h 3"/>
              <a:gd name="T16" fmla="*/ 0 w 2"/>
              <a:gd name="T17" fmla="*/ 2147483647 h 3"/>
              <a:gd name="T18" fmla="*/ 0 w 2"/>
              <a:gd name="T19" fmla="*/ 2147483647 h 3"/>
              <a:gd name="T20" fmla="*/ 0 w 2"/>
              <a:gd name="T21" fmla="*/ 2147483647 h 3"/>
              <a:gd name="T22" fmla="*/ 0 w 2"/>
              <a:gd name="T23" fmla="*/ 0 h 3"/>
              <a:gd name="T24" fmla="*/ 0 w 2"/>
              <a:gd name="T25" fmla="*/ 2147483647 h 3"/>
              <a:gd name="T26" fmla="*/ 0 w 2"/>
              <a:gd name="T27" fmla="*/ 2147483647 h 3"/>
              <a:gd name="T28" fmla="*/ 0 w 2"/>
              <a:gd name="T29" fmla="*/ 2147483647 h 3"/>
              <a:gd name="T30" fmla="*/ 0 w 2"/>
              <a:gd name="T31" fmla="*/ 2147483647 h 3"/>
              <a:gd name="T32" fmla="*/ 0 w 2"/>
              <a:gd name="T33" fmla="*/ 2147483647 h 3"/>
              <a:gd name="T34" fmla="*/ 0 w 2"/>
              <a:gd name="T35" fmla="*/ 2147483647 h 3"/>
              <a:gd name="T36" fmla="*/ 0 w 2"/>
              <a:gd name="T37" fmla="*/ 2147483647 h 3"/>
              <a:gd name="T38" fmla="*/ 0 w 2"/>
              <a:gd name="T39" fmla="*/ 2147483647 h 3"/>
              <a:gd name="T40" fmla="*/ 0 w 2"/>
              <a:gd name="T41" fmla="*/ 2147483647 h 3"/>
              <a:gd name="T42" fmla="*/ 0 w 2"/>
              <a:gd name="T43" fmla="*/ 2147483647 h 3"/>
              <a:gd name="T44" fmla="*/ 0 w 2"/>
              <a:gd name="T45" fmla="*/ 2147483647 h 3"/>
              <a:gd name="T46" fmla="*/ 0 w 2"/>
              <a:gd name="T47" fmla="*/ 2147483647 h 3"/>
              <a:gd name="T48" fmla="*/ 0 w 2"/>
              <a:gd name="T49" fmla="*/ 2147483647 h 3"/>
              <a:gd name="T50" fmla="*/ 0 w 2"/>
              <a:gd name="T51" fmla="*/ 2147483647 h 3"/>
              <a:gd name="T52" fmla="*/ 0 w 2"/>
              <a:gd name="T53" fmla="*/ 2147483647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s-Latn-BA" sz="1800"/>
          </a:p>
        </p:txBody>
      </p:sp>
      <p:sp>
        <p:nvSpPr>
          <p:cNvPr id="24" name="Line 1187"/>
          <p:cNvSpPr>
            <a:spLocks noChangeShapeType="1"/>
          </p:cNvSpPr>
          <p:nvPr/>
        </p:nvSpPr>
        <p:spPr bwMode="auto">
          <a:xfrm>
            <a:off x="759885" y="52070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s-Latn-BA" sz="1800"/>
          </a:p>
        </p:txBody>
      </p:sp>
      <p:sp>
        <p:nvSpPr>
          <p:cNvPr id="25" name="Line 1188"/>
          <p:cNvSpPr>
            <a:spLocks noChangeShapeType="1"/>
          </p:cNvSpPr>
          <p:nvPr/>
        </p:nvSpPr>
        <p:spPr bwMode="auto">
          <a:xfrm>
            <a:off x="759885" y="52070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s-Latn-BA" sz="1800"/>
          </a:p>
        </p:txBody>
      </p:sp>
      <p:sp>
        <p:nvSpPr>
          <p:cNvPr id="26" name="Freeform 1208"/>
          <p:cNvSpPr>
            <a:spLocks/>
          </p:cNvSpPr>
          <p:nvPr/>
        </p:nvSpPr>
        <p:spPr bwMode="auto">
          <a:xfrm>
            <a:off x="793751" y="55721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s-Latn-BA" sz="1800"/>
          </a:p>
        </p:txBody>
      </p:sp>
      <p:sp>
        <p:nvSpPr>
          <p:cNvPr id="27" name="Freeform 1210"/>
          <p:cNvSpPr>
            <a:spLocks/>
          </p:cNvSpPr>
          <p:nvPr/>
        </p:nvSpPr>
        <p:spPr bwMode="auto">
          <a:xfrm>
            <a:off x="793752" y="557214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0 h 2"/>
              <a:gd name="T8" fmla="*/ 2147483647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7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0 h 2"/>
              <a:gd name="T24" fmla="*/ 2147483647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147483647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s-Latn-BA" sz="1800"/>
          </a:p>
        </p:txBody>
      </p:sp>
      <p:sp>
        <p:nvSpPr>
          <p:cNvPr id="28" name="Freeform 1214"/>
          <p:cNvSpPr>
            <a:spLocks/>
          </p:cNvSpPr>
          <p:nvPr/>
        </p:nvSpPr>
        <p:spPr bwMode="auto">
          <a:xfrm>
            <a:off x="793752" y="557214"/>
            <a:ext cx="4233" cy="3175"/>
          </a:xfrm>
          <a:custGeom>
            <a:avLst/>
            <a:gdLst>
              <a:gd name="T0" fmla="*/ 0 w 2"/>
              <a:gd name="T1" fmla="*/ 2147483647 h 2"/>
              <a:gd name="T2" fmla="*/ 2147483647 w 2"/>
              <a:gd name="T3" fmla="*/ 2147483647 h 2"/>
              <a:gd name="T4" fmla="*/ 0 w 2"/>
              <a:gd name="T5" fmla="*/ 0 h 2"/>
              <a:gd name="T6" fmla="*/ 0 w 2"/>
              <a:gd name="T7" fmla="*/ 2147483647 h 2"/>
              <a:gd name="T8" fmla="*/ 0 w 2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s-Latn-BA" sz="1800"/>
          </a:p>
        </p:txBody>
      </p:sp>
      <p:sp>
        <p:nvSpPr>
          <p:cNvPr id="29" name="Rectangle 1215"/>
          <p:cNvSpPr>
            <a:spLocks noChangeArrowheads="1"/>
          </p:cNvSpPr>
          <p:nvPr/>
        </p:nvSpPr>
        <p:spPr bwMode="auto">
          <a:xfrm>
            <a:off x="793751" y="627064"/>
            <a:ext cx="2116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smtClean="0">
              <a:cs typeface="+mn-cs"/>
            </a:endParaRPr>
          </a:p>
        </p:txBody>
      </p:sp>
      <p:sp>
        <p:nvSpPr>
          <p:cNvPr id="30" name="Freeform 1217"/>
          <p:cNvSpPr>
            <a:spLocks/>
          </p:cNvSpPr>
          <p:nvPr/>
        </p:nvSpPr>
        <p:spPr bwMode="auto">
          <a:xfrm>
            <a:off x="793751" y="62706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s-Latn-BA" sz="1800"/>
          </a:p>
        </p:txBody>
      </p:sp>
      <p:sp>
        <p:nvSpPr>
          <p:cNvPr id="31" name="Freeform 1219"/>
          <p:cNvSpPr>
            <a:spLocks/>
          </p:cNvSpPr>
          <p:nvPr/>
        </p:nvSpPr>
        <p:spPr bwMode="auto">
          <a:xfrm>
            <a:off x="975785" y="541339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s-Latn-BA" sz="1800"/>
          </a:p>
        </p:txBody>
      </p:sp>
      <p:sp>
        <p:nvSpPr>
          <p:cNvPr id="32" name="Freeform 1221"/>
          <p:cNvSpPr>
            <a:spLocks/>
          </p:cNvSpPr>
          <p:nvPr/>
        </p:nvSpPr>
        <p:spPr bwMode="auto">
          <a:xfrm>
            <a:off x="975785" y="541339"/>
            <a:ext cx="4233" cy="3175"/>
          </a:xfrm>
          <a:custGeom>
            <a:avLst/>
            <a:gdLst>
              <a:gd name="T0" fmla="*/ 2147483647 w 2"/>
              <a:gd name="T1" fmla="*/ 0 h 2"/>
              <a:gd name="T2" fmla="*/ 2147483647 w 2"/>
              <a:gd name="T3" fmla="*/ 0 h 2"/>
              <a:gd name="T4" fmla="*/ 2147483647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147483647 h 2"/>
              <a:gd name="T12" fmla="*/ 2147483647 w 2"/>
              <a:gd name="T13" fmla="*/ 0 h 2"/>
              <a:gd name="T14" fmla="*/ 2147483647 w 2"/>
              <a:gd name="T15" fmla="*/ 0 h 2"/>
              <a:gd name="T16" fmla="*/ 2147483647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147483647 h 2"/>
              <a:gd name="T24" fmla="*/ 2147483647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s-Latn-BA" sz="1800"/>
          </a:p>
        </p:txBody>
      </p:sp>
      <p:sp>
        <p:nvSpPr>
          <p:cNvPr id="33" name="Freeform 1234"/>
          <p:cNvSpPr>
            <a:spLocks/>
          </p:cNvSpPr>
          <p:nvPr/>
        </p:nvSpPr>
        <p:spPr bwMode="auto">
          <a:xfrm>
            <a:off x="963085" y="550864"/>
            <a:ext cx="4233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2147483647 w 2"/>
              <a:gd name="T9" fmla="*/ 0 h 1587"/>
              <a:gd name="T10" fmla="*/ 2147483647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147483647 w 2"/>
              <a:gd name="T25" fmla="*/ 0 h 1587"/>
              <a:gd name="T26" fmla="*/ 2147483647 w 2"/>
              <a:gd name="T27" fmla="*/ 0 h 1587"/>
              <a:gd name="T28" fmla="*/ 2147483647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7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s-Latn-BA" sz="1800"/>
          </a:p>
        </p:txBody>
      </p:sp>
      <p:sp>
        <p:nvSpPr>
          <p:cNvPr id="34" name="Line 1237"/>
          <p:cNvSpPr>
            <a:spLocks noChangeShapeType="1"/>
          </p:cNvSpPr>
          <p:nvPr/>
        </p:nvSpPr>
        <p:spPr bwMode="auto">
          <a:xfrm>
            <a:off x="971551" y="544514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s-Latn-BA" sz="1800"/>
          </a:p>
        </p:txBody>
      </p:sp>
      <p:sp>
        <p:nvSpPr>
          <p:cNvPr id="35" name="Line 1238"/>
          <p:cNvSpPr>
            <a:spLocks noChangeShapeType="1"/>
          </p:cNvSpPr>
          <p:nvPr/>
        </p:nvSpPr>
        <p:spPr bwMode="auto">
          <a:xfrm>
            <a:off x="971551" y="544514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s-Latn-BA" sz="1800"/>
          </a:p>
        </p:txBody>
      </p:sp>
      <p:sp>
        <p:nvSpPr>
          <p:cNvPr id="36" name="Freeform 1240"/>
          <p:cNvSpPr>
            <a:spLocks/>
          </p:cNvSpPr>
          <p:nvPr/>
        </p:nvSpPr>
        <p:spPr bwMode="auto">
          <a:xfrm>
            <a:off x="971551" y="541339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2147483647 h 2"/>
              <a:gd name="T4" fmla="*/ 0 w 1587"/>
              <a:gd name="T5" fmla="*/ 0 h 2"/>
              <a:gd name="T6" fmla="*/ 0 w 1587"/>
              <a:gd name="T7" fmla="*/ 2147483647 h 2"/>
              <a:gd name="T8" fmla="*/ 0 w 1587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s-Latn-BA" sz="1800"/>
          </a:p>
        </p:txBody>
      </p:sp>
      <p:sp>
        <p:nvSpPr>
          <p:cNvPr id="37" name="Freeform 1243"/>
          <p:cNvSpPr>
            <a:spLocks/>
          </p:cNvSpPr>
          <p:nvPr/>
        </p:nvSpPr>
        <p:spPr bwMode="auto">
          <a:xfrm>
            <a:off x="971552" y="538164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0 w 2"/>
              <a:gd name="T9" fmla="*/ 2147483647 h 2"/>
              <a:gd name="T10" fmla="*/ 0 w 2"/>
              <a:gd name="T11" fmla="*/ 2147483647 h 2"/>
              <a:gd name="T12" fmla="*/ 2147483647 w 2"/>
              <a:gd name="T13" fmla="*/ 2147483647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0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2147483647 w 2"/>
              <a:gd name="T39" fmla="*/ 2147483647 h 2"/>
              <a:gd name="T40" fmla="*/ 2147483647 w 2"/>
              <a:gd name="T41" fmla="*/ 2147483647 h 2"/>
              <a:gd name="T42" fmla="*/ 2147483647 w 2"/>
              <a:gd name="T43" fmla="*/ 2147483647 h 2"/>
              <a:gd name="T44" fmla="*/ 2147483647 w 2"/>
              <a:gd name="T45" fmla="*/ 2147483647 h 2"/>
              <a:gd name="T46" fmla="*/ 2147483647 w 2"/>
              <a:gd name="T47" fmla="*/ 2147483647 h 2"/>
              <a:gd name="T48" fmla="*/ 0 w 2"/>
              <a:gd name="T49" fmla="*/ 0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2147483647 w 2"/>
              <a:gd name="T57" fmla="*/ 2147483647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s-Latn-BA" sz="1800"/>
          </a:p>
        </p:txBody>
      </p:sp>
      <p:sp>
        <p:nvSpPr>
          <p:cNvPr id="38" name="Freeform 1246"/>
          <p:cNvSpPr>
            <a:spLocks/>
          </p:cNvSpPr>
          <p:nvPr/>
        </p:nvSpPr>
        <p:spPr bwMode="auto">
          <a:xfrm>
            <a:off x="967318" y="547689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0 h 2"/>
              <a:gd name="T6" fmla="*/ 2147483647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7 h 2"/>
              <a:gd name="T14" fmla="*/ 0 w 2"/>
              <a:gd name="T15" fmla="*/ 2147483647 h 2"/>
              <a:gd name="T16" fmla="*/ 2147483647 w 2"/>
              <a:gd name="T17" fmla="*/ 0 h 2"/>
              <a:gd name="T18" fmla="*/ 2147483647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147483647 h 2"/>
              <a:gd name="T48" fmla="*/ 0 w 2"/>
              <a:gd name="T49" fmla="*/ 2147483647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s-Latn-BA" sz="1800"/>
          </a:p>
        </p:txBody>
      </p:sp>
      <p:sp>
        <p:nvSpPr>
          <p:cNvPr id="39" name="Freeform 1250"/>
          <p:cNvSpPr>
            <a:spLocks/>
          </p:cNvSpPr>
          <p:nvPr/>
        </p:nvSpPr>
        <p:spPr bwMode="auto">
          <a:xfrm>
            <a:off x="975785" y="530225"/>
            <a:ext cx="4233" cy="1588"/>
          </a:xfrm>
          <a:custGeom>
            <a:avLst/>
            <a:gdLst>
              <a:gd name="T0" fmla="*/ 2147483647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s-Latn-BA" sz="1800"/>
          </a:p>
        </p:txBody>
      </p:sp>
      <p:sp>
        <p:nvSpPr>
          <p:cNvPr id="40" name="Freeform 1252"/>
          <p:cNvSpPr>
            <a:spLocks/>
          </p:cNvSpPr>
          <p:nvPr/>
        </p:nvSpPr>
        <p:spPr bwMode="auto">
          <a:xfrm>
            <a:off x="975785" y="527050"/>
            <a:ext cx="4233" cy="7938"/>
          </a:xfrm>
          <a:custGeom>
            <a:avLst/>
            <a:gdLst>
              <a:gd name="T0" fmla="*/ 2147483647 w 2"/>
              <a:gd name="T1" fmla="*/ 2147483647 h 5"/>
              <a:gd name="T2" fmla="*/ 2147483647 w 2"/>
              <a:gd name="T3" fmla="*/ 2147483647 h 5"/>
              <a:gd name="T4" fmla="*/ 0 w 2"/>
              <a:gd name="T5" fmla="*/ 0 h 5"/>
              <a:gd name="T6" fmla="*/ 0 w 2"/>
              <a:gd name="T7" fmla="*/ 2147483647 h 5"/>
              <a:gd name="T8" fmla="*/ 0 w 2"/>
              <a:gd name="T9" fmla="*/ 2147483647 h 5"/>
              <a:gd name="T10" fmla="*/ 2147483647 w 2"/>
              <a:gd name="T11" fmla="*/ 2147483647 h 5"/>
              <a:gd name="T12" fmla="*/ 2147483647 w 2"/>
              <a:gd name="T13" fmla="*/ 2147483647 h 5"/>
              <a:gd name="T14" fmla="*/ 2147483647 w 2"/>
              <a:gd name="T15" fmla="*/ 2147483647 h 5"/>
              <a:gd name="T16" fmla="*/ 0 w 2"/>
              <a:gd name="T17" fmla="*/ 0 h 5"/>
              <a:gd name="T18" fmla="*/ 0 w 2"/>
              <a:gd name="T19" fmla="*/ 2147483647 h 5"/>
              <a:gd name="T20" fmla="*/ 0 w 2"/>
              <a:gd name="T21" fmla="*/ 2147483647 h 5"/>
              <a:gd name="T22" fmla="*/ 2147483647 w 2"/>
              <a:gd name="T23" fmla="*/ 2147483647 h 5"/>
              <a:gd name="T24" fmla="*/ 2147483647 w 2"/>
              <a:gd name="T25" fmla="*/ 2147483647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s-Latn-BA" sz="1800"/>
          </a:p>
        </p:txBody>
      </p:sp>
      <p:sp>
        <p:nvSpPr>
          <p:cNvPr id="41" name="Freeform 1255"/>
          <p:cNvSpPr>
            <a:spLocks/>
          </p:cNvSpPr>
          <p:nvPr/>
        </p:nvSpPr>
        <p:spPr bwMode="auto">
          <a:xfrm>
            <a:off x="950385" y="550864"/>
            <a:ext cx="4233" cy="1587"/>
          </a:xfrm>
          <a:custGeom>
            <a:avLst/>
            <a:gdLst>
              <a:gd name="T0" fmla="*/ 0 w 2"/>
              <a:gd name="T1" fmla="*/ 0 h 1587"/>
              <a:gd name="T2" fmla="*/ 2147483647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2147483647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147483647 w 2"/>
              <a:gd name="T19" fmla="*/ 0 h 1587"/>
              <a:gd name="T20" fmla="*/ 2147483647 w 2"/>
              <a:gd name="T21" fmla="*/ 0 h 1587"/>
              <a:gd name="T22" fmla="*/ 2147483647 w 2"/>
              <a:gd name="T23" fmla="*/ 0 h 1587"/>
              <a:gd name="T24" fmla="*/ 2147483647 w 2"/>
              <a:gd name="T25" fmla="*/ 0 h 1587"/>
              <a:gd name="T26" fmla="*/ 2147483647 w 2"/>
              <a:gd name="T27" fmla="*/ 0 h 1587"/>
              <a:gd name="T28" fmla="*/ 2147483647 w 2"/>
              <a:gd name="T29" fmla="*/ 0 h 1587"/>
              <a:gd name="T30" fmla="*/ 2147483647 w 2"/>
              <a:gd name="T31" fmla="*/ 0 h 1587"/>
              <a:gd name="T32" fmla="*/ 2147483647 w 2"/>
              <a:gd name="T33" fmla="*/ 0 h 1587"/>
              <a:gd name="T34" fmla="*/ 2147483647 w 2"/>
              <a:gd name="T35" fmla="*/ 0 h 1587"/>
              <a:gd name="T36" fmla="*/ 2147483647 w 2"/>
              <a:gd name="T37" fmla="*/ 0 h 1587"/>
              <a:gd name="T38" fmla="*/ 2147483647 w 2"/>
              <a:gd name="T39" fmla="*/ 0 h 1587"/>
              <a:gd name="T40" fmla="*/ 2147483647 w 2"/>
              <a:gd name="T41" fmla="*/ 0 h 1587"/>
              <a:gd name="T42" fmla="*/ 2147483647 w 2"/>
              <a:gd name="T43" fmla="*/ 0 h 1587"/>
              <a:gd name="T44" fmla="*/ 2147483647 w 2"/>
              <a:gd name="T45" fmla="*/ 0 h 1587"/>
              <a:gd name="T46" fmla="*/ 2147483647 w 2"/>
              <a:gd name="T47" fmla="*/ 0 h 1587"/>
              <a:gd name="T48" fmla="*/ 2147483647 w 2"/>
              <a:gd name="T49" fmla="*/ 0 h 1587"/>
              <a:gd name="T50" fmla="*/ 2147483647 w 2"/>
              <a:gd name="T51" fmla="*/ 0 h 1587"/>
              <a:gd name="T52" fmla="*/ 2147483647 w 2"/>
              <a:gd name="T53" fmla="*/ 0 h 1587"/>
              <a:gd name="T54" fmla="*/ 2147483647 w 2"/>
              <a:gd name="T55" fmla="*/ 0 h 1587"/>
              <a:gd name="T56" fmla="*/ 2147483647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s-Latn-BA" sz="1800"/>
          </a:p>
        </p:txBody>
      </p:sp>
      <p:sp>
        <p:nvSpPr>
          <p:cNvPr id="42" name="Rectangle 1256"/>
          <p:cNvSpPr>
            <a:spLocks noChangeArrowheads="1"/>
          </p:cNvSpPr>
          <p:nvPr/>
        </p:nvSpPr>
        <p:spPr bwMode="auto">
          <a:xfrm>
            <a:off x="963085" y="550864"/>
            <a:ext cx="2116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smtClean="0">
              <a:cs typeface="+mn-cs"/>
            </a:endParaRPr>
          </a:p>
        </p:txBody>
      </p:sp>
      <p:sp>
        <p:nvSpPr>
          <p:cNvPr id="43" name="Freeform 1258"/>
          <p:cNvSpPr>
            <a:spLocks/>
          </p:cNvSpPr>
          <p:nvPr/>
        </p:nvSpPr>
        <p:spPr bwMode="auto">
          <a:xfrm>
            <a:off x="963085" y="55086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s-Latn-BA" sz="1800"/>
          </a:p>
        </p:txBody>
      </p:sp>
      <p:sp>
        <p:nvSpPr>
          <p:cNvPr id="44" name="Freeform 1266"/>
          <p:cNvSpPr>
            <a:spLocks/>
          </p:cNvSpPr>
          <p:nvPr/>
        </p:nvSpPr>
        <p:spPr bwMode="auto">
          <a:xfrm>
            <a:off x="971551" y="534989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s-Latn-BA" sz="1800"/>
          </a:p>
        </p:txBody>
      </p:sp>
      <p:sp>
        <p:nvSpPr>
          <p:cNvPr id="45" name="Freeform 1269"/>
          <p:cNvSpPr>
            <a:spLocks/>
          </p:cNvSpPr>
          <p:nvPr/>
        </p:nvSpPr>
        <p:spPr bwMode="auto">
          <a:xfrm>
            <a:off x="971552" y="530226"/>
            <a:ext cx="4233" cy="4763"/>
          </a:xfrm>
          <a:custGeom>
            <a:avLst/>
            <a:gdLst>
              <a:gd name="T0" fmla="*/ 0 w 2"/>
              <a:gd name="T1" fmla="*/ 2147483647 h 3"/>
              <a:gd name="T2" fmla="*/ 2147483647 w 2"/>
              <a:gd name="T3" fmla="*/ 0 h 3"/>
              <a:gd name="T4" fmla="*/ 2147483647 w 2"/>
              <a:gd name="T5" fmla="*/ 0 h 3"/>
              <a:gd name="T6" fmla="*/ 2147483647 w 2"/>
              <a:gd name="T7" fmla="*/ 0 h 3"/>
              <a:gd name="T8" fmla="*/ 2147483647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7 h 3"/>
              <a:gd name="T16" fmla="*/ 0 w 2"/>
              <a:gd name="T17" fmla="*/ 2147483647 h 3"/>
              <a:gd name="T18" fmla="*/ 2147483647 w 2"/>
              <a:gd name="T19" fmla="*/ 0 h 3"/>
              <a:gd name="T20" fmla="*/ 2147483647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2147483647 h 3"/>
              <a:gd name="T40" fmla="*/ 0 w 2"/>
              <a:gd name="T41" fmla="*/ 2147483647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s-Latn-BA" sz="1800"/>
          </a:p>
        </p:txBody>
      </p:sp>
      <p:sp>
        <p:nvSpPr>
          <p:cNvPr id="46" name="Line 1270"/>
          <p:cNvSpPr>
            <a:spLocks noChangeShapeType="1"/>
          </p:cNvSpPr>
          <p:nvPr/>
        </p:nvSpPr>
        <p:spPr bwMode="auto">
          <a:xfrm>
            <a:off x="971551" y="530225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s-Latn-BA" sz="1800"/>
          </a:p>
        </p:txBody>
      </p:sp>
      <p:sp>
        <p:nvSpPr>
          <p:cNvPr id="47" name="Line 1271"/>
          <p:cNvSpPr>
            <a:spLocks noChangeShapeType="1"/>
          </p:cNvSpPr>
          <p:nvPr/>
        </p:nvSpPr>
        <p:spPr bwMode="auto">
          <a:xfrm>
            <a:off x="971551" y="530225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s-Latn-BA" sz="1800"/>
          </a:p>
        </p:txBody>
      </p:sp>
      <p:sp>
        <p:nvSpPr>
          <p:cNvPr id="48" name="Rectangle 1272"/>
          <p:cNvSpPr>
            <a:spLocks noChangeArrowheads="1"/>
          </p:cNvSpPr>
          <p:nvPr/>
        </p:nvSpPr>
        <p:spPr bwMode="auto">
          <a:xfrm>
            <a:off x="971551" y="530225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smtClean="0">
              <a:cs typeface="+mn-cs"/>
            </a:endParaRPr>
          </a:p>
        </p:txBody>
      </p:sp>
      <p:sp>
        <p:nvSpPr>
          <p:cNvPr id="49" name="Rectangle 1273"/>
          <p:cNvSpPr>
            <a:spLocks noChangeArrowheads="1"/>
          </p:cNvSpPr>
          <p:nvPr/>
        </p:nvSpPr>
        <p:spPr bwMode="auto">
          <a:xfrm>
            <a:off x="971551" y="530225"/>
            <a:ext cx="2116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smtClean="0">
              <a:cs typeface="+mn-cs"/>
            </a:endParaRPr>
          </a:p>
        </p:txBody>
      </p:sp>
      <p:sp>
        <p:nvSpPr>
          <p:cNvPr id="50" name="Line 1274"/>
          <p:cNvSpPr>
            <a:spLocks noChangeShapeType="1"/>
          </p:cNvSpPr>
          <p:nvPr/>
        </p:nvSpPr>
        <p:spPr bwMode="auto">
          <a:xfrm>
            <a:off x="971551" y="52705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s-Latn-BA" sz="1800"/>
          </a:p>
        </p:txBody>
      </p:sp>
      <p:sp>
        <p:nvSpPr>
          <p:cNvPr id="51" name="Line 1275"/>
          <p:cNvSpPr>
            <a:spLocks noChangeShapeType="1"/>
          </p:cNvSpPr>
          <p:nvPr/>
        </p:nvSpPr>
        <p:spPr bwMode="auto">
          <a:xfrm>
            <a:off x="971551" y="52705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s-Latn-BA" sz="1800"/>
          </a:p>
        </p:txBody>
      </p:sp>
      <p:sp>
        <p:nvSpPr>
          <p:cNvPr id="52" name="Freeform 1277"/>
          <p:cNvSpPr>
            <a:spLocks/>
          </p:cNvSpPr>
          <p:nvPr/>
        </p:nvSpPr>
        <p:spPr bwMode="auto">
          <a:xfrm>
            <a:off x="971551" y="523876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2147483647 h 2"/>
              <a:gd name="T4" fmla="*/ 0 w 1587"/>
              <a:gd name="T5" fmla="*/ 0 h 2"/>
              <a:gd name="T6" fmla="*/ 0 w 1587"/>
              <a:gd name="T7" fmla="*/ 2147483647 h 2"/>
              <a:gd name="T8" fmla="*/ 0 w 1587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s-Latn-BA" sz="1800"/>
          </a:p>
        </p:txBody>
      </p:sp>
      <p:sp>
        <p:nvSpPr>
          <p:cNvPr id="53" name="Freeform 1287"/>
          <p:cNvSpPr>
            <a:spLocks/>
          </p:cNvSpPr>
          <p:nvPr/>
        </p:nvSpPr>
        <p:spPr bwMode="auto">
          <a:xfrm>
            <a:off x="958852" y="514350"/>
            <a:ext cx="4233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2147483647 w 2"/>
              <a:gd name="T25" fmla="*/ 2147483647 h 2"/>
              <a:gd name="T26" fmla="*/ 2147483647 w 2"/>
              <a:gd name="T27" fmla="*/ 2147483647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s-Latn-BA" sz="1800"/>
          </a:p>
        </p:txBody>
      </p:sp>
      <p:sp>
        <p:nvSpPr>
          <p:cNvPr id="54" name="Freeform 1290"/>
          <p:cNvSpPr>
            <a:spLocks/>
          </p:cNvSpPr>
          <p:nvPr/>
        </p:nvSpPr>
        <p:spPr bwMode="auto">
          <a:xfrm>
            <a:off x="958852" y="517526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147483647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147483647 h 2"/>
              <a:gd name="T50" fmla="*/ 2147483647 w 2"/>
              <a:gd name="T51" fmla="*/ 2147483647 h 2"/>
              <a:gd name="T52" fmla="*/ 2147483647 w 2"/>
              <a:gd name="T53" fmla="*/ 0 h 2"/>
              <a:gd name="T54" fmla="*/ 2147483647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147483647 h 2"/>
              <a:gd name="T62" fmla="*/ 0 w 2"/>
              <a:gd name="T63" fmla="*/ 2147483647 h 2"/>
              <a:gd name="T64" fmla="*/ 2147483647 w 2"/>
              <a:gd name="T65" fmla="*/ 2147483647 h 2"/>
              <a:gd name="T66" fmla="*/ 2147483647 w 2"/>
              <a:gd name="T67" fmla="*/ 2147483647 h 2"/>
              <a:gd name="T68" fmla="*/ 0 w 2"/>
              <a:gd name="T69" fmla="*/ 2147483647 h 2"/>
              <a:gd name="T70" fmla="*/ 0 w 2"/>
              <a:gd name="T71" fmla="*/ 2147483647 h 2"/>
              <a:gd name="T72" fmla="*/ 0 w 2"/>
              <a:gd name="T73" fmla="*/ 2147483647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s-Latn-BA" sz="1800"/>
          </a:p>
        </p:txBody>
      </p:sp>
      <p:sp>
        <p:nvSpPr>
          <p:cNvPr id="55" name="Rectangle 1335"/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smtClean="0">
              <a:cs typeface="+mn-cs"/>
            </a:endParaRPr>
          </a:p>
        </p:txBody>
      </p:sp>
      <p:sp>
        <p:nvSpPr>
          <p:cNvPr id="56" name="Rectangle 1336"/>
          <p:cNvSpPr>
            <a:spLocks noChangeArrowheads="1"/>
          </p:cNvSpPr>
          <p:nvPr/>
        </p:nvSpPr>
        <p:spPr bwMode="auto">
          <a:xfrm>
            <a:off x="632885" y="4953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smtClean="0">
              <a:cs typeface="+mn-cs"/>
            </a:endParaRPr>
          </a:p>
        </p:txBody>
      </p:sp>
      <p:sp>
        <p:nvSpPr>
          <p:cNvPr id="57" name="Rectangle 1337"/>
          <p:cNvSpPr>
            <a:spLocks noChangeArrowheads="1"/>
          </p:cNvSpPr>
          <p:nvPr/>
        </p:nvSpPr>
        <p:spPr bwMode="auto">
          <a:xfrm>
            <a:off x="632885" y="4953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smtClean="0">
              <a:cs typeface="+mn-cs"/>
            </a:endParaRPr>
          </a:p>
        </p:txBody>
      </p:sp>
      <p:sp>
        <p:nvSpPr>
          <p:cNvPr id="58" name="Rectangle 1340"/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smtClean="0">
              <a:cs typeface="+mn-cs"/>
            </a:endParaRPr>
          </a:p>
        </p:txBody>
      </p:sp>
      <p:sp>
        <p:nvSpPr>
          <p:cNvPr id="59" name="Rectangle 1341"/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smtClean="0">
              <a:cs typeface="+mn-cs"/>
            </a:endParaRPr>
          </a:p>
        </p:txBody>
      </p:sp>
      <p:sp>
        <p:nvSpPr>
          <p:cNvPr id="60" name="Rectangle 1342"/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smtClean="0">
              <a:cs typeface="+mn-cs"/>
            </a:endParaRPr>
          </a:p>
        </p:txBody>
      </p:sp>
      <p:sp>
        <p:nvSpPr>
          <p:cNvPr id="61" name="Rectangle 1343"/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smtClean="0">
              <a:cs typeface="+mn-cs"/>
            </a:endParaRPr>
          </a:p>
        </p:txBody>
      </p:sp>
      <p:sp>
        <p:nvSpPr>
          <p:cNvPr id="62" name="Rectangle 1344"/>
          <p:cNvSpPr>
            <a:spLocks noChangeArrowheads="1"/>
          </p:cNvSpPr>
          <p:nvPr/>
        </p:nvSpPr>
        <p:spPr bwMode="auto">
          <a:xfrm>
            <a:off x="620185" y="485776"/>
            <a:ext cx="2116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smtClean="0">
              <a:cs typeface="+mn-cs"/>
            </a:endParaRPr>
          </a:p>
        </p:txBody>
      </p:sp>
      <p:pic>
        <p:nvPicPr>
          <p:cNvPr id="63" name="Picture 6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1" y="4687888"/>
            <a:ext cx="5080000" cy="95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Rectangle 63"/>
          <p:cNvSpPr>
            <a:spLocks noChangeArrowheads="1"/>
          </p:cNvSpPr>
          <p:nvPr/>
        </p:nvSpPr>
        <p:spPr bwMode="auto">
          <a:xfrm>
            <a:off x="0" y="4311651"/>
            <a:ext cx="12192000" cy="1762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smtClean="0">
              <a:solidFill>
                <a:schemeClr val="bg1"/>
              </a:solidFill>
              <a:cs typeface="+mn-cs"/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2016831" y="1189790"/>
            <a:ext cx="9295741" cy="1822161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3600" b="1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2033564" y="3000005"/>
            <a:ext cx="9279009" cy="87588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="0" i="0" cap="all" baseline="0">
                <a:solidFill>
                  <a:srgbClr val="FFFFFF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9" name="Text Placeholder 331"/>
          <p:cNvSpPr>
            <a:spLocks noGrp="1"/>
          </p:cNvSpPr>
          <p:nvPr>
            <p:ph type="body" sz="quarter" idx="14"/>
          </p:nvPr>
        </p:nvSpPr>
        <p:spPr>
          <a:xfrm>
            <a:off x="7224889" y="4927601"/>
            <a:ext cx="4087683" cy="995705"/>
          </a:xfrm>
        </p:spPr>
        <p:txBody>
          <a:bodyPr anchor="b"/>
          <a:lstStyle>
            <a:lvl1pPr algn="r">
              <a:lnSpc>
                <a:spcPct val="100000"/>
              </a:lnSpc>
              <a:defRPr sz="1500" b="0" i="0" baseline="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65" name="Rectangle 1028"/>
          <p:cNvSpPr>
            <a:spLocks noGrp="1" noChangeArrowheads="1"/>
          </p:cNvSpPr>
          <p:nvPr>
            <p:ph type="dt" sz="half" idx="15"/>
          </p:nvPr>
        </p:nvSpPr>
        <p:spPr>
          <a:xfrm>
            <a:off x="7909984" y="5975350"/>
            <a:ext cx="3403600" cy="306388"/>
          </a:xfrm>
          <a:prstGeom prst="rect">
            <a:avLst/>
          </a:prstGeom>
        </p:spPr>
        <p:txBody>
          <a:bodyPr rIns="0"/>
          <a:lstStyle>
            <a:lvl1pPr algn="r">
              <a:defRPr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322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 bwMode="auto">
          <a:xfrm>
            <a:off x="1" y="698089"/>
            <a:ext cx="12191999" cy="906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84516" y="115406"/>
            <a:ext cx="1346988" cy="271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7805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 Title: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6288505"/>
            <a:ext cx="12192000" cy="47805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5" name="Picture 2" descr="I:\_GregW\1322550 WBGIS - ITS Sub Branding\WBGIS_ITS-PPT_footer-06.jpg"/>
          <p:cNvPicPr>
            <a:picLocks noChangeAspect="1" noChangeArrowheads="1"/>
          </p:cNvPicPr>
          <p:nvPr/>
        </p:nvPicPr>
        <p:blipFill>
          <a:blip r:embed="rId2"/>
          <a:srcRect b="82105"/>
          <a:stretch>
            <a:fillRect/>
          </a:stretch>
        </p:blipFill>
        <p:spPr bwMode="auto">
          <a:xfrm>
            <a:off x="0" y="1379624"/>
            <a:ext cx="12192000" cy="136358"/>
          </a:xfrm>
          <a:prstGeom prst="rect">
            <a:avLst/>
          </a:prstGeom>
          <a:noFill/>
        </p:spPr>
      </p:pic>
      <p:sp>
        <p:nvSpPr>
          <p:cNvPr id="6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5625432" y="3980752"/>
            <a:ext cx="5845717" cy="1011238"/>
          </a:xfrm>
        </p:spPr>
        <p:txBody>
          <a:bodyPr bIns="0"/>
          <a:lstStyle>
            <a:lvl1pPr>
              <a:defRPr sz="350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 smtClean="0"/>
              <a:t>Master Title: </a:t>
            </a:r>
            <a:br>
              <a:rPr lang="en-US" noProof="0" dirty="0" smtClean="0"/>
            </a:br>
            <a:r>
              <a:rPr lang="en-US" noProof="0" dirty="0" smtClean="0"/>
              <a:t>Version 1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6117390" y="5153079"/>
            <a:ext cx="5379453" cy="112740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 b="0" baseline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 smtClean="0"/>
              <a:t>Name of the contributor</a:t>
            </a:r>
          </a:p>
          <a:p>
            <a:pPr lvl="0"/>
            <a:r>
              <a:rPr lang="en-US" noProof="0" dirty="0" smtClean="0"/>
              <a:t>Name of the event, venue</a:t>
            </a:r>
          </a:p>
          <a:p>
            <a:pPr lvl="0"/>
            <a:r>
              <a:rPr lang="en-US" noProof="0" dirty="0" smtClean="0"/>
              <a:t>00 Month 2012</a:t>
            </a: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6117389" y="6453188"/>
            <a:ext cx="2015216" cy="215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bg1"/>
                </a:solidFill>
                <a:latin typeface="Minion Pro"/>
                <a:ea typeface="ＭＳ Ｐゴシック" charset="0"/>
                <a:cs typeface="Minion Pro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l">
              <a:defRPr/>
            </a:pPr>
            <a:r>
              <a:rPr lang="en-US" sz="900" dirty="0" smtClean="0">
                <a:solidFill>
                  <a:prstClr val="black"/>
                </a:solidFill>
                <a:latin typeface="Arial"/>
                <a:cs typeface="Arial"/>
              </a:rPr>
              <a:t>Strictly Confidential</a:t>
            </a:r>
            <a:r>
              <a:rPr lang="de-DE" sz="900" dirty="0" smtClean="0">
                <a:solidFill>
                  <a:prstClr val="black"/>
                </a:solidFill>
                <a:latin typeface="Arial"/>
                <a:cs typeface="Arial"/>
              </a:rPr>
              <a:t> © 2014</a:t>
            </a:r>
            <a:endParaRPr lang="en-US" sz="9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7257" y="1333903"/>
            <a:ext cx="12192000" cy="91440"/>
          </a:xfrm>
          <a:prstGeom prst="rect">
            <a:avLst/>
          </a:prstGeom>
          <a:solidFill>
            <a:schemeClr val="accent2"/>
          </a:solidFill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2192000" cy="91440"/>
          </a:xfrm>
          <a:prstGeom prst="rect">
            <a:avLst/>
          </a:prstGeom>
          <a:solidFill>
            <a:schemeClr val="accent2"/>
          </a:solidFill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66560"/>
            <a:ext cx="12192000" cy="91440"/>
          </a:xfrm>
          <a:prstGeom prst="rect">
            <a:avLst/>
          </a:prstGeom>
          <a:solidFill>
            <a:schemeClr val="accent2"/>
          </a:solidFill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3858768"/>
            <a:ext cx="5839968" cy="2999232"/>
          </a:xfrm>
          <a:prstGeom prst="rect">
            <a:avLst/>
          </a:prstGeom>
          <a:blipFill dpi="0" rotWithShape="1">
            <a:blip r:embed="rId3">
              <a:alphaModFix amt="30000"/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724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aster Title: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 12"/>
          <p:cNvPicPr>
            <a:picLocks noChangeAspect="1"/>
          </p:cNvPicPr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4177901" y="1130968"/>
            <a:ext cx="7918424" cy="5938818"/>
          </a:xfrm>
          <a:prstGeom prst="rect">
            <a:avLst/>
          </a:prstGeom>
        </p:spPr>
      </p:pic>
      <p:sp>
        <p:nvSpPr>
          <p:cNvPr id="7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420237" y="3958989"/>
            <a:ext cx="10050913" cy="1011238"/>
          </a:xfrm>
        </p:spPr>
        <p:txBody>
          <a:bodyPr bIns="0"/>
          <a:lstStyle>
            <a:lvl1pPr>
              <a:defRPr sz="35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 smtClean="0"/>
              <a:t>Master Title: Version 2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420437" y="5131316"/>
            <a:ext cx="10052948" cy="6477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 b="0" baseline="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 smtClean="0"/>
              <a:t>Name of the contributor</a:t>
            </a:r>
          </a:p>
          <a:p>
            <a:pPr lvl="0"/>
            <a:r>
              <a:rPr lang="en-US" noProof="0" dirty="0" smtClean="0"/>
              <a:t>Name of the event, venue, 00 Month 2012</a:t>
            </a:r>
          </a:p>
        </p:txBody>
      </p:sp>
      <p:sp>
        <p:nvSpPr>
          <p:cNvPr id="11" name="Rectangle 4"/>
          <p:cNvSpPr txBox="1">
            <a:spLocks noChangeArrowheads="1"/>
          </p:cNvSpPr>
          <p:nvPr/>
        </p:nvSpPr>
        <p:spPr bwMode="auto">
          <a:xfrm>
            <a:off x="1420436" y="6453188"/>
            <a:ext cx="5567832" cy="215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bg1"/>
                </a:solidFill>
                <a:latin typeface="Minion Pro"/>
                <a:ea typeface="ＭＳ Ｐゴシック" charset="0"/>
                <a:cs typeface="Minion Pro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l">
              <a:defRPr/>
            </a:pPr>
            <a:r>
              <a:rPr lang="en-US" sz="900" dirty="0" smtClean="0">
                <a:solidFill>
                  <a:prstClr val="black"/>
                </a:solidFill>
                <a:latin typeface="Arial"/>
                <a:cs typeface="Arial"/>
              </a:rPr>
              <a:t>Strictly Confidential</a:t>
            </a:r>
            <a:r>
              <a:rPr lang="de-DE" sz="900" dirty="0" smtClean="0">
                <a:solidFill>
                  <a:prstClr val="black"/>
                </a:solidFill>
                <a:latin typeface="Arial"/>
                <a:cs typeface="Arial"/>
              </a:rPr>
              <a:t> © 2014</a:t>
            </a:r>
            <a:endParaRPr lang="en-US" sz="900" dirty="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2455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 err="1" smtClean="0"/>
              <a:t>Titlemaster</a:t>
            </a:r>
            <a:endParaRPr lang="en-US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62D93A-3BA0-8848-BFA3-D7046C1B555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Inhaltsplatzhalter 5"/>
          <p:cNvSpPr>
            <a:spLocks noGrp="1"/>
          </p:cNvSpPr>
          <p:nvPr>
            <p:ph sz="quarter" idx="12" hasCustomPrompt="1"/>
          </p:nvPr>
        </p:nvSpPr>
        <p:spPr/>
        <p:txBody>
          <a:bodyPr/>
          <a:lstStyle>
            <a:lvl3pPr marL="361950" indent="-361950">
              <a:buFont typeface="Arial" panose="020B0604020202020204" pitchFamily="34" charset="0"/>
              <a:buChar char="•"/>
              <a:defRPr/>
            </a:lvl3pPr>
          </a:lstStyle>
          <a:p>
            <a:pPr lvl="0"/>
            <a:r>
              <a:rPr lang="en-US" noProof="0" dirty="0" err="1" smtClean="0"/>
              <a:t>Textmaster</a:t>
            </a:r>
            <a:endParaRPr lang="en-US" noProof="0" dirty="0" smtClean="0"/>
          </a:p>
          <a:p>
            <a:pPr lvl="1"/>
            <a:r>
              <a:rPr lang="en-US" noProof="0" dirty="0" smtClean="0"/>
              <a:t>Second Layer</a:t>
            </a:r>
          </a:p>
          <a:p>
            <a:pPr lvl="2"/>
            <a:r>
              <a:rPr lang="en-US" noProof="0" dirty="0" smtClean="0"/>
              <a:t>Third Layer</a:t>
            </a:r>
          </a:p>
          <a:p>
            <a:pPr lvl="3"/>
            <a:r>
              <a:rPr lang="en-US" noProof="0" dirty="0" smtClean="0"/>
              <a:t>Fourth Layer</a:t>
            </a:r>
          </a:p>
          <a:p>
            <a:pPr lvl="4"/>
            <a:r>
              <a:rPr lang="en-US" noProof="0" dirty="0" smtClean="0"/>
              <a:t>Fifth Layer</a:t>
            </a:r>
          </a:p>
          <a:p>
            <a:pPr lvl="5"/>
            <a:r>
              <a:rPr lang="en-US" noProof="0" dirty="0" smtClean="0"/>
              <a:t>6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01723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 err="1" smtClean="0"/>
              <a:t>Titlemaster</a:t>
            </a:r>
            <a:endParaRPr lang="en-US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62D93A-3BA0-8848-BFA3-D7046C1B555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Inhaltsplatzhalter 5"/>
          <p:cNvSpPr>
            <a:spLocks noGrp="1"/>
          </p:cNvSpPr>
          <p:nvPr>
            <p:ph sz="quarter" idx="12" hasCustomPrompt="1"/>
          </p:nvPr>
        </p:nvSpPr>
        <p:spPr>
          <a:xfrm>
            <a:off x="431800" y="3716338"/>
            <a:ext cx="11328400" cy="2305050"/>
          </a:xfrm>
        </p:spPr>
        <p:txBody>
          <a:bodyPr anchor="ctr" anchorCtr="1"/>
          <a:lstStyle>
            <a:lvl1pPr algn="ctr">
              <a:buFontTx/>
              <a:buNone/>
              <a:defRPr sz="2500">
                <a:solidFill>
                  <a:schemeClr val="accent1"/>
                </a:solidFill>
              </a:defRPr>
            </a:lvl1pPr>
            <a:lvl2pPr algn="ctr">
              <a:buFontTx/>
              <a:buNone/>
              <a:defRPr sz="2500">
                <a:solidFill>
                  <a:schemeClr val="accent1"/>
                </a:solidFill>
              </a:defRPr>
            </a:lvl2pPr>
            <a:lvl3pPr marL="0" indent="0" algn="ctr">
              <a:buFontTx/>
              <a:buNone/>
              <a:defRPr sz="2500">
                <a:solidFill>
                  <a:schemeClr val="accent1"/>
                </a:solidFill>
              </a:defRPr>
            </a:lvl3pPr>
            <a:lvl4pPr marL="0" indent="0" algn="ctr">
              <a:buFontTx/>
              <a:buNone/>
              <a:defRPr sz="2500">
                <a:solidFill>
                  <a:schemeClr val="accent1"/>
                </a:solidFill>
              </a:defRPr>
            </a:lvl4pPr>
            <a:lvl5pPr marL="0" indent="0" algn="ctr">
              <a:buFontTx/>
              <a:buNone/>
              <a:defRPr sz="25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noProof="0" dirty="0" err="1" smtClean="0"/>
              <a:t>Textmaster</a:t>
            </a:r>
            <a:endParaRPr lang="en-US" noProof="0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 hasCustomPrompt="1"/>
          </p:nvPr>
        </p:nvSpPr>
        <p:spPr>
          <a:xfrm>
            <a:off x="431800" y="1268413"/>
            <a:ext cx="11328400" cy="2305050"/>
          </a:xfrm>
        </p:spPr>
        <p:txBody>
          <a:bodyPr/>
          <a:lstStyle/>
          <a:p>
            <a:r>
              <a:rPr lang="en-US" noProof="0" dirty="0" smtClean="0"/>
              <a:t>Images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26759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 err="1" smtClean="0"/>
              <a:t>Titlemaster</a:t>
            </a:r>
            <a:endParaRPr lang="en-US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62D93A-3BA0-8848-BFA3-D7046C1B555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Inhaltsplatzhalter 5"/>
          <p:cNvSpPr>
            <a:spLocks noGrp="1"/>
          </p:cNvSpPr>
          <p:nvPr>
            <p:ph sz="quarter" idx="12" hasCustomPrompt="1"/>
          </p:nvPr>
        </p:nvSpPr>
        <p:spPr>
          <a:xfrm>
            <a:off x="431802" y="1268413"/>
            <a:ext cx="5568949" cy="4752975"/>
          </a:xfrm>
        </p:spPr>
        <p:txBody>
          <a:bodyPr/>
          <a:lstStyle>
            <a:lvl1pPr algn="l">
              <a:buFontTx/>
              <a:buNone/>
              <a:defRPr sz="2500">
                <a:solidFill>
                  <a:schemeClr val="accent1"/>
                </a:solidFill>
              </a:defRPr>
            </a:lvl1pPr>
            <a:lvl2pPr algn="ctr">
              <a:buFontTx/>
              <a:buNone/>
              <a:defRPr sz="2500">
                <a:solidFill>
                  <a:schemeClr val="accent1"/>
                </a:solidFill>
              </a:defRPr>
            </a:lvl2pPr>
            <a:lvl3pPr marL="0" indent="0" algn="ctr">
              <a:buFontTx/>
              <a:buNone/>
              <a:defRPr sz="2500">
                <a:solidFill>
                  <a:schemeClr val="accent1"/>
                </a:solidFill>
              </a:defRPr>
            </a:lvl3pPr>
            <a:lvl4pPr marL="0" indent="0" algn="ctr">
              <a:buFontTx/>
              <a:buNone/>
              <a:defRPr sz="2500">
                <a:solidFill>
                  <a:schemeClr val="accent1"/>
                </a:solidFill>
              </a:defRPr>
            </a:lvl4pPr>
            <a:lvl5pPr marL="0" indent="0" algn="ctr">
              <a:buFontTx/>
              <a:buNone/>
              <a:defRPr sz="25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noProof="0" dirty="0" err="1" smtClean="0"/>
              <a:t>Textmaster</a:t>
            </a:r>
            <a:endParaRPr lang="en-US" noProof="0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 hasCustomPrompt="1"/>
          </p:nvPr>
        </p:nvSpPr>
        <p:spPr>
          <a:xfrm>
            <a:off x="6191251" y="1268413"/>
            <a:ext cx="5568949" cy="4752975"/>
          </a:xfrm>
        </p:spPr>
        <p:txBody>
          <a:bodyPr/>
          <a:lstStyle/>
          <a:p>
            <a:r>
              <a:rPr lang="en-US" noProof="0" dirty="0" smtClean="0"/>
              <a:t>Images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6647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9480A-085A-4063-8272-C91EC9B62F71}" type="slidenum">
              <a:rPr lang="bs-Latn-BA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bs-Latn-BA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848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 err="1" smtClean="0"/>
              <a:t>Titlemaster</a:t>
            </a:r>
            <a:endParaRPr lang="en-US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62D93A-3BA0-8848-BFA3-D7046C1B555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791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: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I:\_GregW\1322550 WBGIS - ITS Sub Branding\WBGIS_ITS-PPT_footer-06.jpg"/>
          <p:cNvPicPr>
            <a:picLocks noChangeAspect="1" noChangeArrowheads="1"/>
          </p:cNvPicPr>
          <p:nvPr/>
        </p:nvPicPr>
        <p:blipFill>
          <a:blip r:embed="rId2"/>
          <a:srcRect b="82105"/>
          <a:stretch>
            <a:fillRect/>
          </a:stretch>
        </p:blipFill>
        <p:spPr bwMode="auto">
          <a:xfrm>
            <a:off x="0" y="1379624"/>
            <a:ext cx="12192000" cy="13635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0" y="1371600"/>
            <a:ext cx="12192000" cy="91440"/>
          </a:xfrm>
          <a:prstGeom prst="rect">
            <a:avLst/>
          </a:prstGeom>
          <a:solidFill>
            <a:schemeClr val="accent2"/>
          </a:solidFill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6288505"/>
            <a:ext cx="12192000" cy="47805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374062" y="2986248"/>
            <a:ext cx="4465948" cy="1011238"/>
          </a:xfrm>
        </p:spPr>
        <p:txBody>
          <a:bodyPr bIns="0"/>
          <a:lstStyle>
            <a:lvl1pPr>
              <a:defRPr sz="3500">
                <a:solidFill>
                  <a:srgbClr val="002345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 smtClean="0"/>
              <a:t>Thank you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6374063" y="4026716"/>
            <a:ext cx="4521539" cy="2089444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0" baseline="0">
                <a:solidFill>
                  <a:srgbClr val="00ADE4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 smtClean="0"/>
              <a:t>World Bank Group</a:t>
            </a:r>
          </a:p>
          <a:p>
            <a:pPr lvl="0"/>
            <a:r>
              <a:rPr lang="en-US" noProof="0" dirty="0" smtClean="0"/>
              <a:t>Address Line 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 dirty="0" smtClean="0"/>
              <a:t>Address Line 1</a:t>
            </a:r>
          </a:p>
          <a:p>
            <a:pPr lvl="0"/>
            <a:r>
              <a:rPr lang="en-US" noProof="0" dirty="0" smtClean="0"/>
              <a:t>City ABC</a:t>
            </a:r>
          </a:p>
          <a:p>
            <a:pPr lvl="0"/>
            <a:r>
              <a:rPr lang="en-US" noProof="0" dirty="0" smtClean="0"/>
              <a:t>State DEFG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91440"/>
          </a:xfrm>
          <a:prstGeom prst="rect">
            <a:avLst/>
          </a:prstGeom>
          <a:solidFill>
            <a:schemeClr val="accent2"/>
          </a:solidFill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766560"/>
            <a:ext cx="12192000" cy="91440"/>
          </a:xfrm>
          <a:prstGeom prst="rect">
            <a:avLst/>
          </a:prstGeom>
          <a:solidFill>
            <a:schemeClr val="accent2"/>
          </a:solidFill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3858768"/>
            <a:ext cx="5839968" cy="2999232"/>
          </a:xfrm>
          <a:prstGeom prst="rect">
            <a:avLst/>
          </a:prstGeom>
          <a:blipFill dpi="0" rotWithShape="1">
            <a:blip r:embed="rId3">
              <a:alphaModFix amt="30000"/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0465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: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0" y="1278000"/>
            <a:ext cx="12192000" cy="5580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 sz="1800" dirty="0">
              <a:solidFill>
                <a:prstClr val="white"/>
              </a:solidFill>
            </a:endParaRPr>
          </a:p>
        </p:txBody>
      </p:sp>
      <p:pic>
        <p:nvPicPr>
          <p:cNvPr id="14" name="Bild 13"/>
          <p:cNvPicPr>
            <a:picLocks noChangeAspect="1"/>
          </p:cNvPicPr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4079776" y="1057374"/>
            <a:ext cx="8016549" cy="6012412"/>
          </a:xfrm>
          <a:prstGeom prst="rect">
            <a:avLst/>
          </a:prstGeom>
        </p:spPr>
      </p:pic>
      <p:sp>
        <p:nvSpPr>
          <p:cNvPr id="7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537067" y="1272561"/>
            <a:ext cx="9356419" cy="1011238"/>
          </a:xfrm>
        </p:spPr>
        <p:txBody>
          <a:bodyPr bIns="0"/>
          <a:lstStyle>
            <a:lvl1pPr>
              <a:defRPr sz="35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 smtClean="0"/>
              <a:t>Thank you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537291" y="4026716"/>
            <a:ext cx="9358312" cy="2089444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0" baseline="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 smtClean="0"/>
              <a:t>World Bank Group</a:t>
            </a:r>
          </a:p>
          <a:p>
            <a:pPr lvl="0"/>
            <a:r>
              <a:rPr lang="en-US" noProof="0" dirty="0" smtClean="0"/>
              <a:t>Address Line 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 dirty="0" smtClean="0"/>
              <a:t>Address Line 1</a:t>
            </a:r>
          </a:p>
          <a:p>
            <a:pPr lvl="0"/>
            <a:r>
              <a:rPr lang="en-US" noProof="0" dirty="0" smtClean="0"/>
              <a:t>City ABC</a:t>
            </a:r>
          </a:p>
          <a:p>
            <a:pPr lvl="0"/>
            <a:r>
              <a:rPr lang="en-US" noProof="0" dirty="0" smtClean="0"/>
              <a:t>State DEFG</a:t>
            </a:r>
          </a:p>
        </p:txBody>
      </p:sp>
    </p:spTree>
    <p:extLst>
      <p:ext uri="{BB962C8B-B14F-4D97-AF65-F5344CB8AC3E}">
        <p14:creationId xmlns:p14="http://schemas.microsoft.com/office/powerpoint/2010/main" val="543352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bs-Latn-BA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9480A-085A-4063-8272-C91EC9B62F71}" type="slidenum">
              <a:rPr lang="bs-Latn-BA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bs-Latn-BA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6973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 Title: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6288505"/>
            <a:ext cx="12192000" cy="47805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5" name="Picture 2" descr="I:\_GregW\1322550 WBGIS - ITS Sub Branding\WBGIS_ITS-PPT_footer-06.jpg"/>
          <p:cNvPicPr>
            <a:picLocks noChangeAspect="1" noChangeArrowheads="1"/>
          </p:cNvPicPr>
          <p:nvPr/>
        </p:nvPicPr>
        <p:blipFill>
          <a:blip r:embed="rId2"/>
          <a:srcRect b="82105"/>
          <a:stretch>
            <a:fillRect/>
          </a:stretch>
        </p:blipFill>
        <p:spPr bwMode="auto">
          <a:xfrm>
            <a:off x="0" y="1379624"/>
            <a:ext cx="12192000" cy="136358"/>
          </a:xfrm>
          <a:prstGeom prst="rect">
            <a:avLst/>
          </a:prstGeom>
          <a:noFill/>
        </p:spPr>
      </p:pic>
      <p:sp>
        <p:nvSpPr>
          <p:cNvPr id="6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5625432" y="3980752"/>
            <a:ext cx="5845717" cy="1011238"/>
          </a:xfrm>
        </p:spPr>
        <p:txBody>
          <a:bodyPr bIns="0"/>
          <a:lstStyle>
            <a:lvl1pPr>
              <a:defRPr sz="350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 smtClean="0"/>
              <a:t>Master Title: </a:t>
            </a:r>
            <a:br>
              <a:rPr lang="en-US" noProof="0" dirty="0" smtClean="0"/>
            </a:br>
            <a:r>
              <a:rPr lang="en-US" noProof="0" dirty="0" smtClean="0"/>
              <a:t>Version 1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6117390" y="5153079"/>
            <a:ext cx="5379453" cy="112740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 b="0" baseline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 smtClean="0"/>
              <a:t>Name of the contributor</a:t>
            </a:r>
          </a:p>
          <a:p>
            <a:pPr lvl="0"/>
            <a:r>
              <a:rPr lang="en-US" noProof="0" dirty="0" smtClean="0"/>
              <a:t>Name of the event, venue</a:t>
            </a:r>
          </a:p>
          <a:p>
            <a:pPr lvl="0"/>
            <a:r>
              <a:rPr lang="en-US" noProof="0" dirty="0" smtClean="0"/>
              <a:t>00 Month 2012</a:t>
            </a: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6117389" y="6453188"/>
            <a:ext cx="2015216" cy="215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bg1"/>
                </a:solidFill>
                <a:latin typeface="Minion Pro"/>
                <a:ea typeface="ＭＳ Ｐゴシック" charset="0"/>
                <a:cs typeface="Minion Pro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l">
              <a:defRPr/>
            </a:pPr>
            <a:r>
              <a:rPr lang="en-US" sz="900" dirty="0" smtClean="0">
                <a:solidFill>
                  <a:prstClr val="black"/>
                </a:solidFill>
                <a:latin typeface="Arial"/>
                <a:cs typeface="Arial"/>
              </a:rPr>
              <a:t>Strictly Confidential</a:t>
            </a:r>
            <a:r>
              <a:rPr lang="de-DE" sz="900" dirty="0" smtClean="0">
                <a:solidFill>
                  <a:prstClr val="black"/>
                </a:solidFill>
                <a:latin typeface="Arial"/>
                <a:cs typeface="Arial"/>
              </a:rPr>
              <a:t> © 2014</a:t>
            </a:r>
            <a:endParaRPr lang="en-US" sz="9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7257" y="1333903"/>
            <a:ext cx="12192000" cy="91440"/>
          </a:xfrm>
          <a:prstGeom prst="rect">
            <a:avLst/>
          </a:prstGeom>
          <a:solidFill>
            <a:schemeClr val="accent2"/>
          </a:solidFill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2192000" cy="91440"/>
          </a:xfrm>
          <a:prstGeom prst="rect">
            <a:avLst/>
          </a:prstGeom>
          <a:solidFill>
            <a:schemeClr val="accent2"/>
          </a:solidFill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66560"/>
            <a:ext cx="12192000" cy="91440"/>
          </a:xfrm>
          <a:prstGeom prst="rect">
            <a:avLst/>
          </a:prstGeom>
          <a:solidFill>
            <a:schemeClr val="accent2"/>
          </a:solidFill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3858768"/>
            <a:ext cx="5839968" cy="2999232"/>
          </a:xfrm>
          <a:prstGeom prst="rect">
            <a:avLst/>
          </a:prstGeom>
          <a:blipFill dpi="0" rotWithShape="1">
            <a:blip r:embed="rId3">
              <a:alphaModFix amt="30000"/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6293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aster Title: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 12"/>
          <p:cNvPicPr>
            <a:picLocks noChangeAspect="1"/>
          </p:cNvPicPr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4177901" y="1130968"/>
            <a:ext cx="7918424" cy="5938818"/>
          </a:xfrm>
          <a:prstGeom prst="rect">
            <a:avLst/>
          </a:prstGeom>
        </p:spPr>
      </p:pic>
      <p:sp>
        <p:nvSpPr>
          <p:cNvPr id="7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420237" y="3958989"/>
            <a:ext cx="10050913" cy="1011238"/>
          </a:xfrm>
        </p:spPr>
        <p:txBody>
          <a:bodyPr bIns="0"/>
          <a:lstStyle>
            <a:lvl1pPr>
              <a:defRPr sz="35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 smtClean="0"/>
              <a:t>Master Title: Version 2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420437" y="5131316"/>
            <a:ext cx="10052948" cy="6477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 b="0" baseline="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 smtClean="0"/>
              <a:t>Name of the contributor</a:t>
            </a:r>
          </a:p>
          <a:p>
            <a:pPr lvl="0"/>
            <a:r>
              <a:rPr lang="en-US" noProof="0" dirty="0" smtClean="0"/>
              <a:t>Name of the event, venue, 00 Month 2012</a:t>
            </a:r>
          </a:p>
        </p:txBody>
      </p:sp>
      <p:sp>
        <p:nvSpPr>
          <p:cNvPr id="11" name="Rectangle 4"/>
          <p:cNvSpPr txBox="1">
            <a:spLocks noChangeArrowheads="1"/>
          </p:cNvSpPr>
          <p:nvPr/>
        </p:nvSpPr>
        <p:spPr bwMode="auto">
          <a:xfrm>
            <a:off x="1420436" y="6453188"/>
            <a:ext cx="5567832" cy="215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bg1"/>
                </a:solidFill>
                <a:latin typeface="Minion Pro"/>
                <a:ea typeface="ＭＳ Ｐゴシック" charset="0"/>
                <a:cs typeface="Minion Pro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l">
              <a:defRPr/>
            </a:pPr>
            <a:r>
              <a:rPr lang="en-US" sz="900" dirty="0" smtClean="0">
                <a:solidFill>
                  <a:prstClr val="black"/>
                </a:solidFill>
                <a:latin typeface="Arial"/>
                <a:cs typeface="Arial"/>
              </a:rPr>
              <a:t>Strictly Confidential</a:t>
            </a:r>
            <a:r>
              <a:rPr lang="de-DE" sz="900" dirty="0" smtClean="0">
                <a:solidFill>
                  <a:prstClr val="black"/>
                </a:solidFill>
                <a:latin typeface="Arial"/>
                <a:cs typeface="Arial"/>
              </a:rPr>
              <a:t> © 2014</a:t>
            </a:r>
            <a:endParaRPr lang="en-US" sz="900" dirty="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1095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 err="1" smtClean="0"/>
              <a:t>Titlemaster</a:t>
            </a:r>
            <a:endParaRPr lang="en-US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62D93A-3BA0-8848-BFA3-D7046C1B555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Inhaltsplatzhalter 5"/>
          <p:cNvSpPr>
            <a:spLocks noGrp="1"/>
          </p:cNvSpPr>
          <p:nvPr>
            <p:ph sz="quarter" idx="12" hasCustomPrompt="1"/>
          </p:nvPr>
        </p:nvSpPr>
        <p:spPr/>
        <p:txBody>
          <a:bodyPr/>
          <a:lstStyle>
            <a:lvl3pPr marL="361950" indent="-361950">
              <a:buFont typeface="Arial" panose="020B0604020202020204" pitchFamily="34" charset="0"/>
              <a:buChar char="•"/>
              <a:defRPr/>
            </a:lvl3pPr>
          </a:lstStyle>
          <a:p>
            <a:pPr lvl="0"/>
            <a:r>
              <a:rPr lang="en-US" noProof="0" dirty="0" err="1" smtClean="0"/>
              <a:t>Textmaster</a:t>
            </a:r>
            <a:endParaRPr lang="en-US" noProof="0" dirty="0" smtClean="0"/>
          </a:p>
          <a:p>
            <a:pPr lvl="1"/>
            <a:r>
              <a:rPr lang="en-US" noProof="0" dirty="0" smtClean="0"/>
              <a:t>Second Layer</a:t>
            </a:r>
          </a:p>
          <a:p>
            <a:pPr lvl="2"/>
            <a:r>
              <a:rPr lang="en-US" noProof="0" dirty="0" smtClean="0"/>
              <a:t>Third Layer</a:t>
            </a:r>
          </a:p>
          <a:p>
            <a:pPr lvl="3"/>
            <a:r>
              <a:rPr lang="en-US" noProof="0" dirty="0" smtClean="0"/>
              <a:t>Fourth Layer</a:t>
            </a:r>
          </a:p>
          <a:p>
            <a:pPr lvl="4"/>
            <a:r>
              <a:rPr lang="en-US" noProof="0" dirty="0" smtClean="0"/>
              <a:t>Fifth Layer</a:t>
            </a:r>
          </a:p>
          <a:p>
            <a:pPr lvl="5"/>
            <a:r>
              <a:rPr lang="en-US" noProof="0" dirty="0" smtClean="0"/>
              <a:t>6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04066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 err="1" smtClean="0"/>
              <a:t>Titlemaster</a:t>
            </a:r>
            <a:endParaRPr lang="en-US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62D93A-3BA0-8848-BFA3-D7046C1B555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Inhaltsplatzhalter 5"/>
          <p:cNvSpPr>
            <a:spLocks noGrp="1"/>
          </p:cNvSpPr>
          <p:nvPr>
            <p:ph sz="quarter" idx="12" hasCustomPrompt="1"/>
          </p:nvPr>
        </p:nvSpPr>
        <p:spPr>
          <a:xfrm>
            <a:off x="431800" y="3716338"/>
            <a:ext cx="11328400" cy="2305050"/>
          </a:xfrm>
        </p:spPr>
        <p:txBody>
          <a:bodyPr anchor="ctr" anchorCtr="1"/>
          <a:lstStyle>
            <a:lvl1pPr algn="ctr">
              <a:buFontTx/>
              <a:buNone/>
              <a:defRPr sz="2500">
                <a:solidFill>
                  <a:schemeClr val="accent1"/>
                </a:solidFill>
              </a:defRPr>
            </a:lvl1pPr>
            <a:lvl2pPr algn="ctr">
              <a:buFontTx/>
              <a:buNone/>
              <a:defRPr sz="2500">
                <a:solidFill>
                  <a:schemeClr val="accent1"/>
                </a:solidFill>
              </a:defRPr>
            </a:lvl2pPr>
            <a:lvl3pPr marL="0" indent="0" algn="ctr">
              <a:buFontTx/>
              <a:buNone/>
              <a:defRPr sz="2500">
                <a:solidFill>
                  <a:schemeClr val="accent1"/>
                </a:solidFill>
              </a:defRPr>
            </a:lvl3pPr>
            <a:lvl4pPr marL="0" indent="0" algn="ctr">
              <a:buFontTx/>
              <a:buNone/>
              <a:defRPr sz="2500">
                <a:solidFill>
                  <a:schemeClr val="accent1"/>
                </a:solidFill>
              </a:defRPr>
            </a:lvl4pPr>
            <a:lvl5pPr marL="0" indent="0" algn="ctr">
              <a:buFontTx/>
              <a:buNone/>
              <a:defRPr sz="25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noProof="0" dirty="0" err="1" smtClean="0"/>
              <a:t>Textmaster</a:t>
            </a:r>
            <a:endParaRPr lang="en-US" noProof="0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 hasCustomPrompt="1"/>
          </p:nvPr>
        </p:nvSpPr>
        <p:spPr>
          <a:xfrm>
            <a:off x="431800" y="1268413"/>
            <a:ext cx="11328400" cy="2305050"/>
          </a:xfrm>
        </p:spPr>
        <p:txBody>
          <a:bodyPr/>
          <a:lstStyle/>
          <a:p>
            <a:r>
              <a:rPr lang="en-US" noProof="0" dirty="0" smtClean="0"/>
              <a:t>Images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26482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 err="1" smtClean="0"/>
              <a:t>Titlemaster</a:t>
            </a:r>
            <a:endParaRPr lang="en-US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62D93A-3BA0-8848-BFA3-D7046C1B555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Inhaltsplatzhalter 5"/>
          <p:cNvSpPr>
            <a:spLocks noGrp="1"/>
          </p:cNvSpPr>
          <p:nvPr>
            <p:ph sz="quarter" idx="12" hasCustomPrompt="1"/>
          </p:nvPr>
        </p:nvSpPr>
        <p:spPr>
          <a:xfrm>
            <a:off x="431802" y="1268413"/>
            <a:ext cx="5568949" cy="4752975"/>
          </a:xfrm>
        </p:spPr>
        <p:txBody>
          <a:bodyPr/>
          <a:lstStyle>
            <a:lvl1pPr algn="l">
              <a:buFontTx/>
              <a:buNone/>
              <a:defRPr sz="2500">
                <a:solidFill>
                  <a:schemeClr val="accent1"/>
                </a:solidFill>
              </a:defRPr>
            </a:lvl1pPr>
            <a:lvl2pPr algn="ctr">
              <a:buFontTx/>
              <a:buNone/>
              <a:defRPr sz="2500">
                <a:solidFill>
                  <a:schemeClr val="accent1"/>
                </a:solidFill>
              </a:defRPr>
            </a:lvl2pPr>
            <a:lvl3pPr marL="0" indent="0" algn="ctr">
              <a:buFontTx/>
              <a:buNone/>
              <a:defRPr sz="2500">
                <a:solidFill>
                  <a:schemeClr val="accent1"/>
                </a:solidFill>
              </a:defRPr>
            </a:lvl3pPr>
            <a:lvl4pPr marL="0" indent="0" algn="ctr">
              <a:buFontTx/>
              <a:buNone/>
              <a:defRPr sz="2500">
                <a:solidFill>
                  <a:schemeClr val="accent1"/>
                </a:solidFill>
              </a:defRPr>
            </a:lvl4pPr>
            <a:lvl5pPr marL="0" indent="0" algn="ctr">
              <a:buFontTx/>
              <a:buNone/>
              <a:defRPr sz="25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noProof="0" dirty="0" err="1" smtClean="0"/>
              <a:t>Textmaster</a:t>
            </a:r>
            <a:endParaRPr lang="en-US" noProof="0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 hasCustomPrompt="1"/>
          </p:nvPr>
        </p:nvSpPr>
        <p:spPr>
          <a:xfrm>
            <a:off x="6191251" y="1268413"/>
            <a:ext cx="5568949" cy="4752975"/>
          </a:xfrm>
        </p:spPr>
        <p:txBody>
          <a:bodyPr/>
          <a:lstStyle/>
          <a:p>
            <a:r>
              <a:rPr lang="en-US" noProof="0" dirty="0" smtClean="0"/>
              <a:t>Images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545276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 err="1" smtClean="0"/>
              <a:t>Titlemaster</a:t>
            </a:r>
            <a:endParaRPr lang="en-US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62D93A-3BA0-8848-BFA3-D7046C1B555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189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62D93A-3BA0-8848-BFA3-D7046C1B555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860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: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I:\_GregW\1322550 WBGIS - ITS Sub Branding\WBGIS_ITS-PPT_footer-06.jpg"/>
          <p:cNvPicPr>
            <a:picLocks noChangeAspect="1" noChangeArrowheads="1"/>
          </p:cNvPicPr>
          <p:nvPr/>
        </p:nvPicPr>
        <p:blipFill>
          <a:blip r:embed="rId2"/>
          <a:srcRect b="82105"/>
          <a:stretch>
            <a:fillRect/>
          </a:stretch>
        </p:blipFill>
        <p:spPr bwMode="auto">
          <a:xfrm>
            <a:off x="0" y="1379624"/>
            <a:ext cx="12192000" cy="13635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0" y="1371600"/>
            <a:ext cx="12192000" cy="91440"/>
          </a:xfrm>
          <a:prstGeom prst="rect">
            <a:avLst/>
          </a:prstGeom>
          <a:solidFill>
            <a:schemeClr val="accent2"/>
          </a:solidFill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6288505"/>
            <a:ext cx="12192000" cy="47805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374062" y="2986248"/>
            <a:ext cx="4465948" cy="1011238"/>
          </a:xfrm>
        </p:spPr>
        <p:txBody>
          <a:bodyPr bIns="0"/>
          <a:lstStyle>
            <a:lvl1pPr>
              <a:defRPr sz="3500">
                <a:solidFill>
                  <a:srgbClr val="002345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 smtClean="0"/>
              <a:t>Thank you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6374063" y="4026716"/>
            <a:ext cx="4521539" cy="2089444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0" baseline="0">
                <a:solidFill>
                  <a:srgbClr val="00ADE4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 smtClean="0"/>
              <a:t>World Bank Group</a:t>
            </a:r>
          </a:p>
          <a:p>
            <a:pPr lvl="0"/>
            <a:r>
              <a:rPr lang="en-US" noProof="0" dirty="0" smtClean="0"/>
              <a:t>Address Line 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 dirty="0" smtClean="0"/>
              <a:t>Address Line 1</a:t>
            </a:r>
          </a:p>
          <a:p>
            <a:pPr lvl="0"/>
            <a:r>
              <a:rPr lang="en-US" noProof="0" dirty="0" smtClean="0"/>
              <a:t>City ABC</a:t>
            </a:r>
          </a:p>
          <a:p>
            <a:pPr lvl="0"/>
            <a:r>
              <a:rPr lang="en-US" noProof="0" dirty="0" smtClean="0"/>
              <a:t>State DEFG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91440"/>
          </a:xfrm>
          <a:prstGeom prst="rect">
            <a:avLst/>
          </a:prstGeom>
          <a:solidFill>
            <a:schemeClr val="accent2"/>
          </a:solidFill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766560"/>
            <a:ext cx="12192000" cy="91440"/>
          </a:xfrm>
          <a:prstGeom prst="rect">
            <a:avLst/>
          </a:prstGeom>
          <a:solidFill>
            <a:schemeClr val="accent2"/>
          </a:solidFill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3858768"/>
            <a:ext cx="5839968" cy="2999232"/>
          </a:xfrm>
          <a:prstGeom prst="rect">
            <a:avLst/>
          </a:prstGeom>
          <a:blipFill dpi="0" rotWithShape="1">
            <a:blip r:embed="rId3">
              <a:alphaModFix amt="30000"/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1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: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0" y="1278000"/>
            <a:ext cx="12192000" cy="5580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 sz="1800" dirty="0">
              <a:solidFill>
                <a:prstClr val="white"/>
              </a:solidFill>
            </a:endParaRPr>
          </a:p>
        </p:txBody>
      </p:sp>
      <p:pic>
        <p:nvPicPr>
          <p:cNvPr id="14" name="Bild 13"/>
          <p:cNvPicPr>
            <a:picLocks noChangeAspect="1"/>
          </p:cNvPicPr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4079776" y="1057374"/>
            <a:ext cx="8016549" cy="6012412"/>
          </a:xfrm>
          <a:prstGeom prst="rect">
            <a:avLst/>
          </a:prstGeom>
        </p:spPr>
      </p:pic>
      <p:sp>
        <p:nvSpPr>
          <p:cNvPr id="7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537067" y="1272561"/>
            <a:ext cx="9356419" cy="1011238"/>
          </a:xfrm>
        </p:spPr>
        <p:txBody>
          <a:bodyPr bIns="0"/>
          <a:lstStyle>
            <a:lvl1pPr>
              <a:defRPr sz="35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 smtClean="0"/>
              <a:t>Thank you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537291" y="4026716"/>
            <a:ext cx="9358312" cy="2089444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0" baseline="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 smtClean="0"/>
              <a:t>World Bank Group</a:t>
            </a:r>
          </a:p>
          <a:p>
            <a:pPr lvl="0"/>
            <a:r>
              <a:rPr lang="en-US" noProof="0" dirty="0" smtClean="0"/>
              <a:t>Address Line 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 dirty="0" smtClean="0"/>
              <a:t>Address Line 1</a:t>
            </a:r>
          </a:p>
          <a:p>
            <a:pPr lvl="0"/>
            <a:r>
              <a:rPr lang="en-US" noProof="0" dirty="0" smtClean="0"/>
              <a:t>City ABC</a:t>
            </a:r>
          </a:p>
          <a:p>
            <a:pPr lvl="0"/>
            <a:r>
              <a:rPr lang="en-US" noProof="0" dirty="0" smtClean="0"/>
              <a:t>State DEFG</a:t>
            </a:r>
          </a:p>
        </p:txBody>
      </p:sp>
    </p:spTree>
    <p:extLst>
      <p:ext uri="{BB962C8B-B14F-4D97-AF65-F5344CB8AC3E}">
        <p14:creationId xmlns:p14="http://schemas.microsoft.com/office/powerpoint/2010/main" val="4152476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bs-Latn-BA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9480A-085A-4063-8272-C91EC9B62F71}" type="slidenum">
              <a:rPr lang="bs-Latn-BA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bs-Latn-BA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7884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ight Blu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 flipV="1">
            <a:off x="0" y="1"/>
            <a:ext cx="12192000" cy="4479925"/>
          </a:xfrm>
          <a:prstGeom prst="rect">
            <a:avLst/>
          </a:prstGeom>
          <a:solidFill>
            <a:srgbClr val="139A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altLang="en-US" sz="1300" b="0" smtClean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6" name="Line 1086"/>
          <p:cNvSpPr>
            <a:spLocks noChangeShapeType="1"/>
          </p:cNvSpPr>
          <p:nvPr/>
        </p:nvSpPr>
        <p:spPr bwMode="auto">
          <a:xfrm>
            <a:off x="645585" y="617539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bs-Latn-BA" sz="18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7" name="Line 1087"/>
          <p:cNvSpPr>
            <a:spLocks noChangeShapeType="1"/>
          </p:cNvSpPr>
          <p:nvPr/>
        </p:nvSpPr>
        <p:spPr bwMode="auto">
          <a:xfrm>
            <a:off x="645585" y="617539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bs-Latn-BA" sz="18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8" name="Rectangle 1088"/>
          <p:cNvSpPr>
            <a:spLocks noChangeArrowheads="1"/>
          </p:cNvSpPr>
          <p:nvPr/>
        </p:nvSpPr>
        <p:spPr bwMode="auto">
          <a:xfrm>
            <a:off x="645585" y="617539"/>
            <a:ext cx="2116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altLang="en-US" sz="1300" b="0" smtClean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9" name="Rectangle 1089"/>
          <p:cNvSpPr>
            <a:spLocks noChangeArrowheads="1"/>
          </p:cNvSpPr>
          <p:nvPr/>
        </p:nvSpPr>
        <p:spPr bwMode="auto">
          <a:xfrm>
            <a:off x="645585" y="617539"/>
            <a:ext cx="2116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altLang="en-US" sz="1300" b="0" smtClean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0" name="Freeform 1098"/>
          <p:cNvSpPr>
            <a:spLocks/>
          </p:cNvSpPr>
          <p:nvPr/>
        </p:nvSpPr>
        <p:spPr bwMode="auto">
          <a:xfrm>
            <a:off x="649818" y="617539"/>
            <a:ext cx="4233" cy="1587"/>
          </a:xfrm>
          <a:custGeom>
            <a:avLst/>
            <a:gdLst>
              <a:gd name="T0" fmla="*/ 0 w 2"/>
              <a:gd name="T1" fmla="*/ 0 h 1587"/>
              <a:gd name="T2" fmla="*/ 2147483647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7 w 2"/>
              <a:gd name="T35" fmla="*/ 0 h 1587"/>
              <a:gd name="T36" fmla="*/ 2147483647 w 2"/>
              <a:gd name="T37" fmla="*/ 0 h 1587"/>
              <a:gd name="T38" fmla="*/ 2147483647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bs-Latn-BA" sz="18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1" name="Freeform 1115"/>
          <p:cNvSpPr>
            <a:spLocks/>
          </p:cNvSpPr>
          <p:nvPr/>
        </p:nvSpPr>
        <p:spPr bwMode="auto">
          <a:xfrm>
            <a:off x="611718" y="473075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0 w 2"/>
              <a:gd name="T5" fmla="*/ 2147483647 h 2"/>
              <a:gd name="T6" fmla="*/ 0 w 2"/>
              <a:gd name="T7" fmla="*/ 2147483647 h 2"/>
              <a:gd name="T8" fmla="*/ 0 w 2"/>
              <a:gd name="T9" fmla="*/ 2147483647 h 2"/>
              <a:gd name="T10" fmla="*/ 0 w 2"/>
              <a:gd name="T11" fmla="*/ 2147483647 h 2"/>
              <a:gd name="T12" fmla="*/ 2147483647 w 2"/>
              <a:gd name="T13" fmla="*/ 2147483647 h 2"/>
              <a:gd name="T14" fmla="*/ 2147483647 w 2"/>
              <a:gd name="T15" fmla="*/ 2147483647 h 2"/>
              <a:gd name="T16" fmla="*/ 2147483647 w 2"/>
              <a:gd name="T17" fmla="*/ 0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2147483647 w 2"/>
              <a:gd name="T29" fmla="*/ 2147483647 h 2"/>
              <a:gd name="T30" fmla="*/ 2147483647 w 2"/>
              <a:gd name="T31" fmla="*/ 2147483647 h 2"/>
              <a:gd name="T32" fmla="*/ 2147483647 w 2"/>
              <a:gd name="T33" fmla="*/ 2147483647 h 2"/>
              <a:gd name="T34" fmla="*/ 2147483647 w 2"/>
              <a:gd name="T35" fmla="*/ 2147483647 h 2"/>
              <a:gd name="T36" fmla="*/ 2147483647 w 2"/>
              <a:gd name="T37" fmla="*/ 2147483647 h 2"/>
              <a:gd name="T38" fmla="*/ 2147483647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2147483647 w 2"/>
              <a:gd name="T55" fmla="*/ 2147483647 h 2"/>
              <a:gd name="T56" fmla="*/ 0 w 2"/>
              <a:gd name="T57" fmla="*/ 2147483647 h 2"/>
              <a:gd name="T58" fmla="*/ 2147483647 w 2"/>
              <a:gd name="T59" fmla="*/ 2147483647 h 2"/>
              <a:gd name="T60" fmla="*/ 2147483647 w 2"/>
              <a:gd name="T61" fmla="*/ 2147483647 h 2"/>
              <a:gd name="T62" fmla="*/ 2147483647 w 2"/>
              <a:gd name="T63" fmla="*/ 2147483647 h 2"/>
              <a:gd name="T64" fmla="*/ 0 w 2"/>
              <a:gd name="T65" fmla="*/ 2147483647 h 2"/>
              <a:gd name="T66" fmla="*/ 0 w 2"/>
              <a:gd name="T67" fmla="*/ 2147483647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bs-Latn-BA" sz="18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2" name="Freeform 1120"/>
          <p:cNvSpPr>
            <a:spLocks/>
          </p:cNvSpPr>
          <p:nvPr/>
        </p:nvSpPr>
        <p:spPr bwMode="auto">
          <a:xfrm>
            <a:off x="611718" y="463551"/>
            <a:ext cx="4233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7 h 2"/>
              <a:gd name="T4" fmla="*/ 0 w 2"/>
              <a:gd name="T5" fmla="*/ 2147483647 h 2"/>
              <a:gd name="T6" fmla="*/ 0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2147483647 w 2"/>
              <a:gd name="T13" fmla="*/ 0 h 2"/>
              <a:gd name="T14" fmla="*/ 2147483647 w 2"/>
              <a:gd name="T15" fmla="*/ 0 h 2"/>
              <a:gd name="T16" fmla="*/ 0 w 2"/>
              <a:gd name="T17" fmla="*/ 0 h 2"/>
              <a:gd name="T18" fmla="*/ 0 w 2"/>
              <a:gd name="T19" fmla="*/ 2147483647 h 2"/>
              <a:gd name="T20" fmla="*/ 0 w 2"/>
              <a:gd name="T21" fmla="*/ 2147483647 h 2"/>
              <a:gd name="T22" fmla="*/ 2147483647 w 2"/>
              <a:gd name="T23" fmla="*/ 0 h 2"/>
              <a:gd name="T24" fmla="*/ 2147483647 w 2"/>
              <a:gd name="T25" fmla="*/ 0 h 2"/>
              <a:gd name="T26" fmla="*/ 2147483647 w 2"/>
              <a:gd name="T27" fmla="*/ 0 h 2"/>
              <a:gd name="T28" fmla="*/ 2147483647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0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2147483647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2147483647 w 2"/>
              <a:gd name="T53" fmla="*/ 2147483647 h 2"/>
              <a:gd name="T54" fmla="*/ 2147483647 w 2"/>
              <a:gd name="T55" fmla="*/ 2147483647 h 2"/>
              <a:gd name="T56" fmla="*/ 2147483647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bs-Latn-BA" sz="18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3" name="Freeform 1134"/>
          <p:cNvSpPr>
            <a:spLocks/>
          </p:cNvSpPr>
          <p:nvPr/>
        </p:nvSpPr>
        <p:spPr bwMode="auto">
          <a:xfrm>
            <a:off x="937685" y="514350"/>
            <a:ext cx="4233" cy="6350"/>
          </a:xfrm>
          <a:custGeom>
            <a:avLst/>
            <a:gdLst>
              <a:gd name="T0" fmla="*/ 2147483647 w 2"/>
              <a:gd name="T1" fmla="*/ 2147483647 h 4"/>
              <a:gd name="T2" fmla="*/ 2147483647 w 2"/>
              <a:gd name="T3" fmla="*/ 2147483647 h 4"/>
              <a:gd name="T4" fmla="*/ 2147483647 w 2"/>
              <a:gd name="T5" fmla="*/ 2147483647 h 4"/>
              <a:gd name="T6" fmla="*/ 2147483647 w 2"/>
              <a:gd name="T7" fmla="*/ 2147483647 h 4"/>
              <a:gd name="T8" fmla="*/ 2147483647 w 2"/>
              <a:gd name="T9" fmla="*/ 0 h 4"/>
              <a:gd name="T10" fmla="*/ 2147483647 w 2"/>
              <a:gd name="T11" fmla="*/ 0 h 4"/>
              <a:gd name="T12" fmla="*/ 2147483647 w 2"/>
              <a:gd name="T13" fmla="*/ 0 h 4"/>
              <a:gd name="T14" fmla="*/ 0 w 2"/>
              <a:gd name="T15" fmla="*/ 2147483647 h 4"/>
              <a:gd name="T16" fmla="*/ 2147483647 w 2"/>
              <a:gd name="T17" fmla="*/ 2147483647 h 4"/>
              <a:gd name="T18" fmla="*/ 2147483647 w 2"/>
              <a:gd name="T19" fmla="*/ 2147483647 h 4"/>
              <a:gd name="T20" fmla="*/ 2147483647 w 2"/>
              <a:gd name="T21" fmla="*/ 2147483647 h 4"/>
              <a:gd name="T22" fmla="*/ 2147483647 w 2"/>
              <a:gd name="T23" fmla="*/ 0 h 4"/>
              <a:gd name="T24" fmla="*/ 2147483647 w 2"/>
              <a:gd name="T25" fmla="*/ 2147483647 h 4"/>
              <a:gd name="T26" fmla="*/ 2147483647 w 2"/>
              <a:gd name="T27" fmla="*/ 2147483647 h 4"/>
              <a:gd name="T28" fmla="*/ 2147483647 w 2"/>
              <a:gd name="T29" fmla="*/ 2147483647 h 4"/>
              <a:gd name="T30" fmla="*/ 2147483647 w 2"/>
              <a:gd name="T31" fmla="*/ 2147483647 h 4"/>
              <a:gd name="T32" fmla="*/ 2147483647 w 2"/>
              <a:gd name="T33" fmla="*/ 2147483647 h 4"/>
              <a:gd name="T34" fmla="*/ 2147483647 w 2"/>
              <a:gd name="T35" fmla="*/ 2147483647 h 4"/>
              <a:gd name="T36" fmla="*/ 2147483647 w 2"/>
              <a:gd name="T37" fmla="*/ 2147483647 h 4"/>
              <a:gd name="T38" fmla="*/ 2147483647 w 2"/>
              <a:gd name="T39" fmla="*/ 2147483647 h 4"/>
              <a:gd name="T40" fmla="*/ 2147483647 w 2"/>
              <a:gd name="T41" fmla="*/ 2147483647 h 4"/>
              <a:gd name="T42" fmla="*/ 2147483647 w 2"/>
              <a:gd name="T43" fmla="*/ 2147483647 h 4"/>
              <a:gd name="T44" fmla="*/ 2147483647 w 2"/>
              <a:gd name="T45" fmla="*/ 2147483647 h 4"/>
              <a:gd name="T46" fmla="*/ 2147483647 w 2"/>
              <a:gd name="T47" fmla="*/ 2147483647 h 4"/>
              <a:gd name="T48" fmla="*/ 2147483647 w 2"/>
              <a:gd name="T49" fmla="*/ 2147483647 h 4"/>
              <a:gd name="T50" fmla="*/ 2147483647 w 2"/>
              <a:gd name="T51" fmla="*/ 2147483647 h 4"/>
              <a:gd name="T52" fmla="*/ 0 w 2"/>
              <a:gd name="T53" fmla="*/ 2147483647 h 4"/>
              <a:gd name="T54" fmla="*/ 2147483647 w 2"/>
              <a:gd name="T55" fmla="*/ 2147483647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bs-Latn-BA" sz="18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4" name="Freeform 1141"/>
          <p:cNvSpPr>
            <a:spLocks/>
          </p:cNvSpPr>
          <p:nvPr/>
        </p:nvSpPr>
        <p:spPr bwMode="auto">
          <a:xfrm>
            <a:off x="941918" y="479425"/>
            <a:ext cx="2116" cy="6350"/>
          </a:xfrm>
          <a:custGeom>
            <a:avLst/>
            <a:gdLst>
              <a:gd name="T0" fmla="*/ 0 w 1587"/>
              <a:gd name="T1" fmla="*/ 2147483647 h 4"/>
              <a:gd name="T2" fmla="*/ 0 w 1587"/>
              <a:gd name="T3" fmla="*/ 2147483647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147483647 h 4"/>
              <a:gd name="T10" fmla="*/ 0 w 1587"/>
              <a:gd name="T11" fmla="*/ 2147483647 h 4"/>
              <a:gd name="T12" fmla="*/ 0 w 1587"/>
              <a:gd name="T13" fmla="*/ 2147483647 h 4"/>
              <a:gd name="T14" fmla="*/ 0 w 1587"/>
              <a:gd name="T15" fmla="*/ 2147483647 h 4"/>
              <a:gd name="T16" fmla="*/ 0 w 1587"/>
              <a:gd name="T17" fmla="*/ 2147483647 h 4"/>
              <a:gd name="T18" fmla="*/ 0 w 1587"/>
              <a:gd name="T19" fmla="*/ 2147483647 h 4"/>
              <a:gd name="T20" fmla="*/ 0 w 1587"/>
              <a:gd name="T21" fmla="*/ 2147483647 h 4"/>
              <a:gd name="T22" fmla="*/ 0 w 1587"/>
              <a:gd name="T23" fmla="*/ 2147483647 h 4"/>
              <a:gd name="T24" fmla="*/ 0 w 1587"/>
              <a:gd name="T25" fmla="*/ 2147483647 h 4"/>
              <a:gd name="T26" fmla="*/ 0 w 1587"/>
              <a:gd name="T27" fmla="*/ 2147483647 h 4"/>
              <a:gd name="T28" fmla="*/ 0 w 1587"/>
              <a:gd name="T29" fmla="*/ 2147483647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bs-Latn-BA" sz="18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5" name="Freeform 1148"/>
          <p:cNvSpPr>
            <a:spLocks/>
          </p:cNvSpPr>
          <p:nvPr/>
        </p:nvSpPr>
        <p:spPr bwMode="auto">
          <a:xfrm>
            <a:off x="924985" y="460376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0 h 2"/>
              <a:gd name="T4" fmla="*/ 2147483647 w 2"/>
              <a:gd name="T5" fmla="*/ 0 h 2"/>
              <a:gd name="T6" fmla="*/ 2147483647 w 2"/>
              <a:gd name="T7" fmla="*/ 0 h 2"/>
              <a:gd name="T8" fmla="*/ 2147483647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0 h 2"/>
              <a:gd name="T26" fmla="*/ 2147483647 w 2"/>
              <a:gd name="T27" fmla="*/ 0 h 2"/>
              <a:gd name="T28" fmla="*/ 2147483647 w 2"/>
              <a:gd name="T29" fmla="*/ 0 h 2"/>
              <a:gd name="T30" fmla="*/ 0 w 2"/>
              <a:gd name="T31" fmla="*/ 2147483647 h 2"/>
              <a:gd name="T32" fmla="*/ 2147483647 w 2"/>
              <a:gd name="T33" fmla="*/ 2147483647 h 2"/>
              <a:gd name="T34" fmla="*/ 2147483647 w 2"/>
              <a:gd name="T35" fmla="*/ 0 h 2"/>
              <a:gd name="T36" fmla="*/ 0 w 2"/>
              <a:gd name="T37" fmla="*/ 2147483647 h 2"/>
              <a:gd name="T38" fmla="*/ 2147483647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0 w 2"/>
              <a:gd name="T57" fmla="*/ 2147483647 h 2"/>
              <a:gd name="T58" fmla="*/ 2147483647 w 2"/>
              <a:gd name="T59" fmla="*/ 2147483647 h 2"/>
              <a:gd name="T60" fmla="*/ 2147483647 w 2"/>
              <a:gd name="T61" fmla="*/ 2147483647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bs-Latn-BA" sz="18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6" name="Freeform 1150"/>
          <p:cNvSpPr>
            <a:spLocks/>
          </p:cNvSpPr>
          <p:nvPr/>
        </p:nvSpPr>
        <p:spPr bwMode="auto">
          <a:xfrm>
            <a:off x="912285" y="447676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0 h 2"/>
              <a:gd name="T4" fmla="*/ 0 w 1587"/>
              <a:gd name="T5" fmla="*/ 2147483647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bs-Latn-BA" sz="18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7" name="Freeform 1152"/>
          <p:cNvSpPr>
            <a:spLocks/>
          </p:cNvSpPr>
          <p:nvPr/>
        </p:nvSpPr>
        <p:spPr bwMode="auto">
          <a:xfrm>
            <a:off x="912285" y="447676"/>
            <a:ext cx="4233" cy="3175"/>
          </a:xfrm>
          <a:custGeom>
            <a:avLst/>
            <a:gdLst>
              <a:gd name="T0" fmla="*/ 2147483647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147483647 h 2"/>
              <a:gd name="T10" fmla="*/ 2147483647 w 2"/>
              <a:gd name="T11" fmla="*/ 2147483647 h 2"/>
              <a:gd name="T12" fmla="*/ 2147483647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bs-Latn-BA" sz="18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8" name="Freeform 1154"/>
          <p:cNvSpPr>
            <a:spLocks/>
          </p:cNvSpPr>
          <p:nvPr/>
        </p:nvSpPr>
        <p:spPr bwMode="auto">
          <a:xfrm>
            <a:off x="886885" y="434975"/>
            <a:ext cx="4233" cy="1588"/>
          </a:xfrm>
          <a:custGeom>
            <a:avLst/>
            <a:gdLst>
              <a:gd name="T0" fmla="*/ 2147483647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bs-Latn-BA" sz="18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9" name="Freeform 1156"/>
          <p:cNvSpPr>
            <a:spLocks/>
          </p:cNvSpPr>
          <p:nvPr/>
        </p:nvSpPr>
        <p:spPr bwMode="auto">
          <a:xfrm>
            <a:off x="886885" y="431801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147483647 h 2"/>
              <a:gd name="T8" fmla="*/ 2147483647 w 2"/>
              <a:gd name="T9" fmla="*/ 2147483647 h 2"/>
              <a:gd name="T10" fmla="*/ 2147483647 w 2"/>
              <a:gd name="T11" fmla="*/ 2147483647 h 2"/>
              <a:gd name="T12" fmla="*/ 2147483647 w 2"/>
              <a:gd name="T13" fmla="*/ 2147483647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2147483647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bs-Latn-BA" sz="18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0" name="Freeform 1163"/>
          <p:cNvSpPr>
            <a:spLocks/>
          </p:cNvSpPr>
          <p:nvPr/>
        </p:nvSpPr>
        <p:spPr bwMode="auto">
          <a:xfrm>
            <a:off x="814917" y="415926"/>
            <a:ext cx="8467" cy="3175"/>
          </a:xfrm>
          <a:custGeom>
            <a:avLst/>
            <a:gdLst>
              <a:gd name="T0" fmla="*/ 2147483647 w 4"/>
              <a:gd name="T1" fmla="*/ 2147483647 h 2"/>
              <a:gd name="T2" fmla="*/ 2147483647 w 4"/>
              <a:gd name="T3" fmla="*/ 2147483647 h 2"/>
              <a:gd name="T4" fmla="*/ 2147483647 w 4"/>
              <a:gd name="T5" fmla="*/ 2147483647 h 2"/>
              <a:gd name="T6" fmla="*/ 2147483647 w 4"/>
              <a:gd name="T7" fmla="*/ 0 h 2"/>
              <a:gd name="T8" fmla="*/ 2147483647 w 4"/>
              <a:gd name="T9" fmla="*/ 0 h 2"/>
              <a:gd name="T10" fmla="*/ 2147483647 w 4"/>
              <a:gd name="T11" fmla="*/ 0 h 2"/>
              <a:gd name="T12" fmla="*/ 2147483647 w 4"/>
              <a:gd name="T13" fmla="*/ 0 h 2"/>
              <a:gd name="T14" fmla="*/ 0 w 4"/>
              <a:gd name="T15" fmla="*/ 2147483647 h 2"/>
              <a:gd name="T16" fmla="*/ 2147483647 w 4"/>
              <a:gd name="T17" fmla="*/ 2147483647 h 2"/>
              <a:gd name="T18" fmla="*/ 2147483647 w 4"/>
              <a:gd name="T19" fmla="*/ 0 h 2"/>
              <a:gd name="T20" fmla="*/ 2147483647 w 4"/>
              <a:gd name="T21" fmla="*/ 2147483647 h 2"/>
              <a:gd name="T22" fmla="*/ 2147483647 w 4"/>
              <a:gd name="T23" fmla="*/ 0 h 2"/>
              <a:gd name="T24" fmla="*/ 2147483647 w 4"/>
              <a:gd name="T25" fmla="*/ 0 h 2"/>
              <a:gd name="T26" fmla="*/ 2147483647 w 4"/>
              <a:gd name="T27" fmla="*/ 0 h 2"/>
              <a:gd name="T28" fmla="*/ 2147483647 w 4"/>
              <a:gd name="T29" fmla="*/ 0 h 2"/>
              <a:gd name="T30" fmla="*/ 0 w 4"/>
              <a:gd name="T31" fmla="*/ 0 h 2"/>
              <a:gd name="T32" fmla="*/ 2147483647 w 4"/>
              <a:gd name="T33" fmla="*/ 2147483647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bs-Latn-BA" sz="18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1" name="Freeform 1172"/>
          <p:cNvSpPr>
            <a:spLocks/>
          </p:cNvSpPr>
          <p:nvPr/>
        </p:nvSpPr>
        <p:spPr bwMode="auto">
          <a:xfrm>
            <a:off x="776818" y="476251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7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0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0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0 w 2"/>
              <a:gd name="T57" fmla="*/ 2147483647 h 2"/>
              <a:gd name="T58" fmla="*/ 0 w 2"/>
              <a:gd name="T59" fmla="*/ 2147483647 h 2"/>
              <a:gd name="T60" fmla="*/ 0 w 2"/>
              <a:gd name="T61" fmla="*/ 2147483647 h 2"/>
              <a:gd name="T62" fmla="*/ 0 w 2"/>
              <a:gd name="T63" fmla="*/ 2147483647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bs-Latn-BA" sz="18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2" name="Freeform 1177"/>
          <p:cNvSpPr>
            <a:spLocks/>
          </p:cNvSpPr>
          <p:nvPr/>
        </p:nvSpPr>
        <p:spPr bwMode="auto">
          <a:xfrm>
            <a:off x="742952" y="534989"/>
            <a:ext cx="4233" cy="3175"/>
          </a:xfrm>
          <a:custGeom>
            <a:avLst/>
            <a:gdLst>
              <a:gd name="T0" fmla="*/ 0 w 2"/>
              <a:gd name="T1" fmla="*/ 2147483647 h 2"/>
              <a:gd name="T2" fmla="*/ 2147483647 w 2"/>
              <a:gd name="T3" fmla="*/ 2147483647 h 2"/>
              <a:gd name="T4" fmla="*/ 2147483647 w 2"/>
              <a:gd name="T5" fmla="*/ 2147483647 h 2"/>
              <a:gd name="T6" fmla="*/ 2147483647 w 2"/>
              <a:gd name="T7" fmla="*/ 0 h 2"/>
              <a:gd name="T8" fmla="*/ 2147483647 w 2"/>
              <a:gd name="T9" fmla="*/ 0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147483647 h 2"/>
              <a:gd name="T40" fmla="*/ 0 w 2"/>
              <a:gd name="T41" fmla="*/ 2147483647 h 2"/>
              <a:gd name="T42" fmla="*/ 2147483647 w 2"/>
              <a:gd name="T43" fmla="*/ 2147483647 h 2"/>
              <a:gd name="T44" fmla="*/ 2147483647 w 2"/>
              <a:gd name="T45" fmla="*/ 0 h 2"/>
              <a:gd name="T46" fmla="*/ 2147483647 w 2"/>
              <a:gd name="T47" fmla="*/ 0 h 2"/>
              <a:gd name="T48" fmla="*/ 2147483647 w 2"/>
              <a:gd name="T49" fmla="*/ 0 h 2"/>
              <a:gd name="T50" fmla="*/ 2147483647 w 2"/>
              <a:gd name="T51" fmla="*/ 0 h 2"/>
              <a:gd name="T52" fmla="*/ 2147483647 w 2"/>
              <a:gd name="T53" fmla="*/ 0 h 2"/>
              <a:gd name="T54" fmla="*/ 2147483647 w 2"/>
              <a:gd name="T55" fmla="*/ 0 h 2"/>
              <a:gd name="T56" fmla="*/ 2147483647 w 2"/>
              <a:gd name="T57" fmla="*/ 0 h 2"/>
              <a:gd name="T58" fmla="*/ 2147483647 w 2"/>
              <a:gd name="T59" fmla="*/ 0 h 2"/>
              <a:gd name="T60" fmla="*/ 2147483647 w 2"/>
              <a:gd name="T61" fmla="*/ 0 h 2"/>
              <a:gd name="T62" fmla="*/ 2147483647 w 2"/>
              <a:gd name="T63" fmla="*/ 0 h 2"/>
              <a:gd name="T64" fmla="*/ 2147483647 w 2"/>
              <a:gd name="T65" fmla="*/ 0 h 2"/>
              <a:gd name="T66" fmla="*/ 2147483647 w 2"/>
              <a:gd name="T67" fmla="*/ 2147483647 h 2"/>
              <a:gd name="T68" fmla="*/ 2147483647 w 2"/>
              <a:gd name="T69" fmla="*/ 0 h 2"/>
              <a:gd name="T70" fmla="*/ 2147483647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147483647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bs-Latn-BA" sz="18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3" name="Freeform 1180"/>
          <p:cNvSpPr>
            <a:spLocks/>
          </p:cNvSpPr>
          <p:nvPr/>
        </p:nvSpPr>
        <p:spPr bwMode="auto">
          <a:xfrm>
            <a:off x="747185" y="530226"/>
            <a:ext cx="4233" cy="4763"/>
          </a:xfrm>
          <a:custGeom>
            <a:avLst/>
            <a:gdLst>
              <a:gd name="T0" fmla="*/ 0 w 2"/>
              <a:gd name="T1" fmla="*/ 2147483647 h 3"/>
              <a:gd name="T2" fmla="*/ 0 w 2"/>
              <a:gd name="T3" fmla="*/ 2147483647 h 3"/>
              <a:gd name="T4" fmla="*/ 2147483647 w 2"/>
              <a:gd name="T5" fmla="*/ 2147483647 h 3"/>
              <a:gd name="T6" fmla="*/ 2147483647 w 2"/>
              <a:gd name="T7" fmla="*/ 2147483647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7 h 3"/>
              <a:gd name="T16" fmla="*/ 0 w 2"/>
              <a:gd name="T17" fmla="*/ 2147483647 h 3"/>
              <a:gd name="T18" fmla="*/ 0 w 2"/>
              <a:gd name="T19" fmla="*/ 2147483647 h 3"/>
              <a:gd name="T20" fmla="*/ 0 w 2"/>
              <a:gd name="T21" fmla="*/ 2147483647 h 3"/>
              <a:gd name="T22" fmla="*/ 0 w 2"/>
              <a:gd name="T23" fmla="*/ 0 h 3"/>
              <a:gd name="T24" fmla="*/ 0 w 2"/>
              <a:gd name="T25" fmla="*/ 2147483647 h 3"/>
              <a:gd name="T26" fmla="*/ 0 w 2"/>
              <a:gd name="T27" fmla="*/ 2147483647 h 3"/>
              <a:gd name="T28" fmla="*/ 0 w 2"/>
              <a:gd name="T29" fmla="*/ 2147483647 h 3"/>
              <a:gd name="T30" fmla="*/ 0 w 2"/>
              <a:gd name="T31" fmla="*/ 2147483647 h 3"/>
              <a:gd name="T32" fmla="*/ 0 w 2"/>
              <a:gd name="T33" fmla="*/ 2147483647 h 3"/>
              <a:gd name="T34" fmla="*/ 0 w 2"/>
              <a:gd name="T35" fmla="*/ 2147483647 h 3"/>
              <a:gd name="T36" fmla="*/ 0 w 2"/>
              <a:gd name="T37" fmla="*/ 2147483647 h 3"/>
              <a:gd name="T38" fmla="*/ 0 w 2"/>
              <a:gd name="T39" fmla="*/ 2147483647 h 3"/>
              <a:gd name="T40" fmla="*/ 0 w 2"/>
              <a:gd name="T41" fmla="*/ 2147483647 h 3"/>
              <a:gd name="T42" fmla="*/ 0 w 2"/>
              <a:gd name="T43" fmla="*/ 2147483647 h 3"/>
              <a:gd name="T44" fmla="*/ 0 w 2"/>
              <a:gd name="T45" fmla="*/ 2147483647 h 3"/>
              <a:gd name="T46" fmla="*/ 0 w 2"/>
              <a:gd name="T47" fmla="*/ 2147483647 h 3"/>
              <a:gd name="T48" fmla="*/ 0 w 2"/>
              <a:gd name="T49" fmla="*/ 2147483647 h 3"/>
              <a:gd name="T50" fmla="*/ 0 w 2"/>
              <a:gd name="T51" fmla="*/ 2147483647 h 3"/>
              <a:gd name="T52" fmla="*/ 0 w 2"/>
              <a:gd name="T53" fmla="*/ 2147483647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bs-Latn-BA" sz="18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4" name="Line 1187"/>
          <p:cNvSpPr>
            <a:spLocks noChangeShapeType="1"/>
          </p:cNvSpPr>
          <p:nvPr/>
        </p:nvSpPr>
        <p:spPr bwMode="auto">
          <a:xfrm>
            <a:off x="759885" y="52070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bs-Latn-BA" sz="18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5" name="Line 1188"/>
          <p:cNvSpPr>
            <a:spLocks noChangeShapeType="1"/>
          </p:cNvSpPr>
          <p:nvPr/>
        </p:nvSpPr>
        <p:spPr bwMode="auto">
          <a:xfrm>
            <a:off x="759885" y="52070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bs-Latn-BA" sz="18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6" name="Freeform 1208"/>
          <p:cNvSpPr>
            <a:spLocks/>
          </p:cNvSpPr>
          <p:nvPr/>
        </p:nvSpPr>
        <p:spPr bwMode="auto">
          <a:xfrm>
            <a:off x="793751" y="55721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bs-Latn-BA" sz="18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7" name="Freeform 1210"/>
          <p:cNvSpPr>
            <a:spLocks/>
          </p:cNvSpPr>
          <p:nvPr/>
        </p:nvSpPr>
        <p:spPr bwMode="auto">
          <a:xfrm>
            <a:off x="793752" y="557214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0 h 2"/>
              <a:gd name="T8" fmla="*/ 2147483647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7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0 h 2"/>
              <a:gd name="T24" fmla="*/ 2147483647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147483647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bs-Latn-BA" sz="18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8" name="Freeform 1214"/>
          <p:cNvSpPr>
            <a:spLocks/>
          </p:cNvSpPr>
          <p:nvPr/>
        </p:nvSpPr>
        <p:spPr bwMode="auto">
          <a:xfrm>
            <a:off x="793752" y="557214"/>
            <a:ext cx="4233" cy="3175"/>
          </a:xfrm>
          <a:custGeom>
            <a:avLst/>
            <a:gdLst>
              <a:gd name="T0" fmla="*/ 0 w 2"/>
              <a:gd name="T1" fmla="*/ 2147483647 h 2"/>
              <a:gd name="T2" fmla="*/ 2147483647 w 2"/>
              <a:gd name="T3" fmla="*/ 2147483647 h 2"/>
              <a:gd name="T4" fmla="*/ 0 w 2"/>
              <a:gd name="T5" fmla="*/ 0 h 2"/>
              <a:gd name="T6" fmla="*/ 0 w 2"/>
              <a:gd name="T7" fmla="*/ 2147483647 h 2"/>
              <a:gd name="T8" fmla="*/ 0 w 2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bs-Latn-BA" sz="18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9" name="Rectangle 1215"/>
          <p:cNvSpPr>
            <a:spLocks noChangeArrowheads="1"/>
          </p:cNvSpPr>
          <p:nvPr/>
        </p:nvSpPr>
        <p:spPr bwMode="auto">
          <a:xfrm>
            <a:off x="793751" y="627064"/>
            <a:ext cx="2116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altLang="en-US" sz="1300" b="0" smtClean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30" name="Freeform 1217"/>
          <p:cNvSpPr>
            <a:spLocks/>
          </p:cNvSpPr>
          <p:nvPr/>
        </p:nvSpPr>
        <p:spPr bwMode="auto">
          <a:xfrm>
            <a:off x="793751" y="62706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bs-Latn-BA" sz="18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31" name="Freeform 1219"/>
          <p:cNvSpPr>
            <a:spLocks/>
          </p:cNvSpPr>
          <p:nvPr/>
        </p:nvSpPr>
        <p:spPr bwMode="auto">
          <a:xfrm>
            <a:off x="975785" y="541339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bs-Latn-BA" sz="18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32" name="Freeform 1221"/>
          <p:cNvSpPr>
            <a:spLocks/>
          </p:cNvSpPr>
          <p:nvPr/>
        </p:nvSpPr>
        <p:spPr bwMode="auto">
          <a:xfrm>
            <a:off x="975785" y="541339"/>
            <a:ext cx="4233" cy="3175"/>
          </a:xfrm>
          <a:custGeom>
            <a:avLst/>
            <a:gdLst>
              <a:gd name="T0" fmla="*/ 2147483647 w 2"/>
              <a:gd name="T1" fmla="*/ 0 h 2"/>
              <a:gd name="T2" fmla="*/ 2147483647 w 2"/>
              <a:gd name="T3" fmla="*/ 0 h 2"/>
              <a:gd name="T4" fmla="*/ 2147483647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147483647 h 2"/>
              <a:gd name="T12" fmla="*/ 2147483647 w 2"/>
              <a:gd name="T13" fmla="*/ 0 h 2"/>
              <a:gd name="T14" fmla="*/ 2147483647 w 2"/>
              <a:gd name="T15" fmla="*/ 0 h 2"/>
              <a:gd name="T16" fmla="*/ 2147483647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147483647 h 2"/>
              <a:gd name="T24" fmla="*/ 2147483647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bs-Latn-BA" sz="18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33" name="Freeform 1234"/>
          <p:cNvSpPr>
            <a:spLocks/>
          </p:cNvSpPr>
          <p:nvPr/>
        </p:nvSpPr>
        <p:spPr bwMode="auto">
          <a:xfrm>
            <a:off x="963085" y="550864"/>
            <a:ext cx="4233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2147483647 w 2"/>
              <a:gd name="T9" fmla="*/ 0 h 1587"/>
              <a:gd name="T10" fmla="*/ 2147483647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147483647 w 2"/>
              <a:gd name="T25" fmla="*/ 0 h 1587"/>
              <a:gd name="T26" fmla="*/ 2147483647 w 2"/>
              <a:gd name="T27" fmla="*/ 0 h 1587"/>
              <a:gd name="T28" fmla="*/ 2147483647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7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bs-Latn-BA" sz="18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34" name="Line 1237"/>
          <p:cNvSpPr>
            <a:spLocks noChangeShapeType="1"/>
          </p:cNvSpPr>
          <p:nvPr/>
        </p:nvSpPr>
        <p:spPr bwMode="auto">
          <a:xfrm>
            <a:off x="971551" y="544514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bs-Latn-BA" sz="18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35" name="Line 1238"/>
          <p:cNvSpPr>
            <a:spLocks noChangeShapeType="1"/>
          </p:cNvSpPr>
          <p:nvPr/>
        </p:nvSpPr>
        <p:spPr bwMode="auto">
          <a:xfrm>
            <a:off x="971551" y="544514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bs-Latn-BA" sz="18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36" name="Freeform 1240"/>
          <p:cNvSpPr>
            <a:spLocks/>
          </p:cNvSpPr>
          <p:nvPr/>
        </p:nvSpPr>
        <p:spPr bwMode="auto">
          <a:xfrm>
            <a:off x="971551" y="541339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2147483647 h 2"/>
              <a:gd name="T4" fmla="*/ 0 w 1587"/>
              <a:gd name="T5" fmla="*/ 0 h 2"/>
              <a:gd name="T6" fmla="*/ 0 w 1587"/>
              <a:gd name="T7" fmla="*/ 2147483647 h 2"/>
              <a:gd name="T8" fmla="*/ 0 w 1587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bs-Latn-BA" sz="18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37" name="Freeform 1243"/>
          <p:cNvSpPr>
            <a:spLocks/>
          </p:cNvSpPr>
          <p:nvPr/>
        </p:nvSpPr>
        <p:spPr bwMode="auto">
          <a:xfrm>
            <a:off x="971552" y="538164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0 w 2"/>
              <a:gd name="T9" fmla="*/ 2147483647 h 2"/>
              <a:gd name="T10" fmla="*/ 0 w 2"/>
              <a:gd name="T11" fmla="*/ 2147483647 h 2"/>
              <a:gd name="T12" fmla="*/ 2147483647 w 2"/>
              <a:gd name="T13" fmla="*/ 2147483647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0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2147483647 w 2"/>
              <a:gd name="T39" fmla="*/ 2147483647 h 2"/>
              <a:gd name="T40" fmla="*/ 2147483647 w 2"/>
              <a:gd name="T41" fmla="*/ 2147483647 h 2"/>
              <a:gd name="T42" fmla="*/ 2147483647 w 2"/>
              <a:gd name="T43" fmla="*/ 2147483647 h 2"/>
              <a:gd name="T44" fmla="*/ 2147483647 w 2"/>
              <a:gd name="T45" fmla="*/ 2147483647 h 2"/>
              <a:gd name="T46" fmla="*/ 2147483647 w 2"/>
              <a:gd name="T47" fmla="*/ 2147483647 h 2"/>
              <a:gd name="T48" fmla="*/ 0 w 2"/>
              <a:gd name="T49" fmla="*/ 0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2147483647 w 2"/>
              <a:gd name="T57" fmla="*/ 2147483647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bs-Latn-BA" sz="18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38" name="Freeform 1246"/>
          <p:cNvSpPr>
            <a:spLocks/>
          </p:cNvSpPr>
          <p:nvPr/>
        </p:nvSpPr>
        <p:spPr bwMode="auto">
          <a:xfrm>
            <a:off x="967318" y="547689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0 h 2"/>
              <a:gd name="T6" fmla="*/ 2147483647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7 h 2"/>
              <a:gd name="T14" fmla="*/ 0 w 2"/>
              <a:gd name="T15" fmla="*/ 2147483647 h 2"/>
              <a:gd name="T16" fmla="*/ 2147483647 w 2"/>
              <a:gd name="T17" fmla="*/ 0 h 2"/>
              <a:gd name="T18" fmla="*/ 2147483647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147483647 h 2"/>
              <a:gd name="T48" fmla="*/ 0 w 2"/>
              <a:gd name="T49" fmla="*/ 2147483647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bs-Latn-BA" sz="18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39" name="Freeform 1250"/>
          <p:cNvSpPr>
            <a:spLocks/>
          </p:cNvSpPr>
          <p:nvPr/>
        </p:nvSpPr>
        <p:spPr bwMode="auto">
          <a:xfrm>
            <a:off x="975785" y="530225"/>
            <a:ext cx="4233" cy="1588"/>
          </a:xfrm>
          <a:custGeom>
            <a:avLst/>
            <a:gdLst>
              <a:gd name="T0" fmla="*/ 2147483647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bs-Latn-BA" sz="18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40" name="Freeform 1252"/>
          <p:cNvSpPr>
            <a:spLocks/>
          </p:cNvSpPr>
          <p:nvPr/>
        </p:nvSpPr>
        <p:spPr bwMode="auto">
          <a:xfrm>
            <a:off x="975785" y="527050"/>
            <a:ext cx="4233" cy="7938"/>
          </a:xfrm>
          <a:custGeom>
            <a:avLst/>
            <a:gdLst>
              <a:gd name="T0" fmla="*/ 2147483647 w 2"/>
              <a:gd name="T1" fmla="*/ 2147483647 h 5"/>
              <a:gd name="T2" fmla="*/ 2147483647 w 2"/>
              <a:gd name="T3" fmla="*/ 2147483647 h 5"/>
              <a:gd name="T4" fmla="*/ 0 w 2"/>
              <a:gd name="T5" fmla="*/ 0 h 5"/>
              <a:gd name="T6" fmla="*/ 0 w 2"/>
              <a:gd name="T7" fmla="*/ 2147483647 h 5"/>
              <a:gd name="T8" fmla="*/ 0 w 2"/>
              <a:gd name="T9" fmla="*/ 2147483647 h 5"/>
              <a:gd name="T10" fmla="*/ 2147483647 w 2"/>
              <a:gd name="T11" fmla="*/ 2147483647 h 5"/>
              <a:gd name="T12" fmla="*/ 2147483647 w 2"/>
              <a:gd name="T13" fmla="*/ 2147483647 h 5"/>
              <a:gd name="T14" fmla="*/ 2147483647 w 2"/>
              <a:gd name="T15" fmla="*/ 2147483647 h 5"/>
              <a:gd name="T16" fmla="*/ 0 w 2"/>
              <a:gd name="T17" fmla="*/ 0 h 5"/>
              <a:gd name="T18" fmla="*/ 0 w 2"/>
              <a:gd name="T19" fmla="*/ 2147483647 h 5"/>
              <a:gd name="T20" fmla="*/ 0 w 2"/>
              <a:gd name="T21" fmla="*/ 2147483647 h 5"/>
              <a:gd name="T22" fmla="*/ 2147483647 w 2"/>
              <a:gd name="T23" fmla="*/ 2147483647 h 5"/>
              <a:gd name="T24" fmla="*/ 2147483647 w 2"/>
              <a:gd name="T25" fmla="*/ 2147483647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bs-Latn-BA" sz="18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41" name="Freeform 1255"/>
          <p:cNvSpPr>
            <a:spLocks/>
          </p:cNvSpPr>
          <p:nvPr/>
        </p:nvSpPr>
        <p:spPr bwMode="auto">
          <a:xfrm>
            <a:off x="950385" y="550864"/>
            <a:ext cx="4233" cy="1587"/>
          </a:xfrm>
          <a:custGeom>
            <a:avLst/>
            <a:gdLst>
              <a:gd name="T0" fmla="*/ 0 w 2"/>
              <a:gd name="T1" fmla="*/ 0 h 1587"/>
              <a:gd name="T2" fmla="*/ 2147483647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2147483647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147483647 w 2"/>
              <a:gd name="T19" fmla="*/ 0 h 1587"/>
              <a:gd name="T20" fmla="*/ 2147483647 w 2"/>
              <a:gd name="T21" fmla="*/ 0 h 1587"/>
              <a:gd name="T22" fmla="*/ 2147483647 w 2"/>
              <a:gd name="T23" fmla="*/ 0 h 1587"/>
              <a:gd name="T24" fmla="*/ 2147483647 w 2"/>
              <a:gd name="T25" fmla="*/ 0 h 1587"/>
              <a:gd name="T26" fmla="*/ 2147483647 w 2"/>
              <a:gd name="T27" fmla="*/ 0 h 1587"/>
              <a:gd name="T28" fmla="*/ 2147483647 w 2"/>
              <a:gd name="T29" fmla="*/ 0 h 1587"/>
              <a:gd name="T30" fmla="*/ 2147483647 w 2"/>
              <a:gd name="T31" fmla="*/ 0 h 1587"/>
              <a:gd name="T32" fmla="*/ 2147483647 w 2"/>
              <a:gd name="T33" fmla="*/ 0 h 1587"/>
              <a:gd name="T34" fmla="*/ 2147483647 w 2"/>
              <a:gd name="T35" fmla="*/ 0 h 1587"/>
              <a:gd name="T36" fmla="*/ 2147483647 w 2"/>
              <a:gd name="T37" fmla="*/ 0 h 1587"/>
              <a:gd name="T38" fmla="*/ 2147483647 w 2"/>
              <a:gd name="T39" fmla="*/ 0 h 1587"/>
              <a:gd name="T40" fmla="*/ 2147483647 w 2"/>
              <a:gd name="T41" fmla="*/ 0 h 1587"/>
              <a:gd name="T42" fmla="*/ 2147483647 w 2"/>
              <a:gd name="T43" fmla="*/ 0 h 1587"/>
              <a:gd name="T44" fmla="*/ 2147483647 w 2"/>
              <a:gd name="T45" fmla="*/ 0 h 1587"/>
              <a:gd name="T46" fmla="*/ 2147483647 w 2"/>
              <a:gd name="T47" fmla="*/ 0 h 1587"/>
              <a:gd name="T48" fmla="*/ 2147483647 w 2"/>
              <a:gd name="T49" fmla="*/ 0 h 1587"/>
              <a:gd name="T50" fmla="*/ 2147483647 w 2"/>
              <a:gd name="T51" fmla="*/ 0 h 1587"/>
              <a:gd name="T52" fmla="*/ 2147483647 w 2"/>
              <a:gd name="T53" fmla="*/ 0 h 1587"/>
              <a:gd name="T54" fmla="*/ 2147483647 w 2"/>
              <a:gd name="T55" fmla="*/ 0 h 1587"/>
              <a:gd name="T56" fmla="*/ 2147483647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bs-Latn-BA" sz="18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42" name="Rectangle 1256"/>
          <p:cNvSpPr>
            <a:spLocks noChangeArrowheads="1"/>
          </p:cNvSpPr>
          <p:nvPr/>
        </p:nvSpPr>
        <p:spPr bwMode="auto">
          <a:xfrm>
            <a:off x="963085" y="550864"/>
            <a:ext cx="2116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altLang="en-US" sz="1300" b="0" smtClean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43" name="Freeform 1258"/>
          <p:cNvSpPr>
            <a:spLocks/>
          </p:cNvSpPr>
          <p:nvPr/>
        </p:nvSpPr>
        <p:spPr bwMode="auto">
          <a:xfrm>
            <a:off x="963085" y="55086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bs-Latn-BA" sz="18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44" name="Freeform 1266"/>
          <p:cNvSpPr>
            <a:spLocks/>
          </p:cNvSpPr>
          <p:nvPr/>
        </p:nvSpPr>
        <p:spPr bwMode="auto">
          <a:xfrm>
            <a:off x="971551" y="534989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bs-Latn-BA" sz="18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45" name="Freeform 1269"/>
          <p:cNvSpPr>
            <a:spLocks/>
          </p:cNvSpPr>
          <p:nvPr/>
        </p:nvSpPr>
        <p:spPr bwMode="auto">
          <a:xfrm>
            <a:off x="971552" y="530226"/>
            <a:ext cx="4233" cy="4763"/>
          </a:xfrm>
          <a:custGeom>
            <a:avLst/>
            <a:gdLst>
              <a:gd name="T0" fmla="*/ 0 w 2"/>
              <a:gd name="T1" fmla="*/ 2147483647 h 3"/>
              <a:gd name="T2" fmla="*/ 2147483647 w 2"/>
              <a:gd name="T3" fmla="*/ 0 h 3"/>
              <a:gd name="T4" fmla="*/ 2147483647 w 2"/>
              <a:gd name="T5" fmla="*/ 0 h 3"/>
              <a:gd name="T6" fmla="*/ 2147483647 w 2"/>
              <a:gd name="T7" fmla="*/ 0 h 3"/>
              <a:gd name="T8" fmla="*/ 2147483647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7 h 3"/>
              <a:gd name="T16" fmla="*/ 0 w 2"/>
              <a:gd name="T17" fmla="*/ 2147483647 h 3"/>
              <a:gd name="T18" fmla="*/ 2147483647 w 2"/>
              <a:gd name="T19" fmla="*/ 0 h 3"/>
              <a:gd name="T20" fmla="*/ 2147483647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2147483647 h 3"/>
              <a:gd name="T40" fmla="*/ 0 w 2"/>
              <a:gd name="T41" fmla="*/ 2147483647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bs-Latn-BA" sz="18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46" name="Line 1270"/>
          <p:cNvSpPr>
            <a:spLocks noChangeShapeType="1"/>
          </p:cNvSpPr>
          <p:nvPr/>
        </p:nvSpPr>
        <p:spPr bwMode="auto">
          <a:xfrm>
            <a:off x="971551" y="530225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bs-Latn-BA" sz="18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47" name="Line 1271"/>
          <p:cNvSpPr>
            <a:spLocks noChangeShapeType="1"/>
          </p:cNvSpPr>
          <p:nvPr/>
        </p:nvSpPr>
        <p:spPr bwMode="auto">
          <a:xfrm>
            <a:off x="971551" y="530225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bs-Latn-BA" sz="18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48" name="Rectangle 1272"/>
          <p:cNvSpPr>
            <a:spLocks noChangeArrowheads="1"/>
          </p:cNvSpPr>
          <p:nvPr/>
        </p:nvSpPr>
        <p:spPr bwMode="auto">
          <a:xfrm>
            <a:off x="971551" y="530225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altLang="en-US" sz="1300" b="0" smtClean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49" name="Rectangle 1273"/>
          <p:cNvSpPr>
            <a:spLocks noChangeArrowheads="1"/>
          </p:cNvSpPr>
          <p:nvPr/>
        </p:nvSpPr>
        <p:spPr bwMode="auto">
          <a:xfrm>
            <a:off x="971551" y="530225"/>
            <a:ext cx="2116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altLang="en-US" sz="1300" b="0" smtClean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50" name="Line 1274"/>
          <p:cNvSpPr>
            <a:spLocks noChangeShapeType="1"/>
          </p:cNvSpPr>
          <p:nvPr/>
        </p:nvSpPr>
        <p:spPr bwMode="auto">
          <a:xfrm>
            <a:off x="971551" y="52705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bs-Latn-BA" sz="18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51" name="Line 1275"/>
          <p:cNvSpPr>
            <a:spLocks noChangeShapeType="1"/>
          </p:cNvSpPr>
          <p:nvPr/>
        </p:nvSpPr>
        <p:spPr bwMode="auto">
          <a:xfrm>
            <a:off x="971551" y="52705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bs-Latn-BA" sz="18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52" name="Freeform 1277"/>
          <p:cNvSpPr>
            <a:spLocks/>
          </p:cNvSpPr>
          <p:nvPr/>
        </p:nvSpPr>
        <p:spPr bwMode="auto">
          <a:xfrm>
            <a:off x="971551" y="523876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2147483647 h 2"/>
              <a:gd name="T4" fmla="*/ 0 w 1587"/>
              <a:gd name="T5" fmla="*/ 0 h 2"/>
              <a:gd name="T6" fmla="*/ 0 w 1587"/>
              <a:gd name="T7" fmla="*/ 2147483647 h 2"/>
              <a:gd name="T8" fmla="*/ 0 w 1587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bs-Latn-BA" sz="18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53" name="Freeform 1287"/>
          <p:cNvSpPr>
            <a:spLocks/>
          </p:cNvSpPr>
          <p:nvPr/>
        </p:nvSpPr>
        <p:spPr bwMode="auto">
          <a:xfrm>
            <a:off x="958852" y="514350"/>
            <a:ext cx="4233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2147483647 w 2"/>
              <a:gd name="T25" fmla="*/ 2147483647 h 2"/>
              <a:gd name="T26" fmla="*/ 2147483647 w 2"/>
              <a:gd name="T27" fmla="*/ 2147483647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bs-Latn-BA" sz="18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54" name="Freeform 1290"/>
          <p:cNvSpPr>
            <a:spLocks/>
          </p:cNvSpPr>
          <p:nvPr/>
        </p:nvSpPr>
        <p:spPr bwMode="auto">
          <a:xfrm>
            <a:off x="958852" y="517526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147483647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147483647 h 2"/>
              <a:gd name="T50" fmla="*/ 2147483647 w 2"/>
              <a:gd name="T51" fmla="*/ 2147483647 h 2"/>
              <a:gd name="T52" fmla="*/ 2147483647 w 2"/>
              <a:gd name="T53" fmla="*/ 0 h 2"/>
              <a:gd name="T54" fmla="*/ 2147483647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147483647 h 2"/>
              <a:gd name="T62" fmla="*/ 0 w 2"/>
              <a:gd name="T63" fmla="*/ 2147483647 h 2"/>
              <a:gd name="T64" fmla="*/ 2147483647 w 2"/>
              <a:gd name="T65" fmla="*/ 2147483647 h 2"/>
              <a:gd name="T66" fmla="*/ 2147483647 w 2"/>
              <a:gd name="T67" fmla="*/ 2147483647 h 2"/>
              <a:gd name="T68" fmla="*/ 0 w 2"/>
              <a:gd name="T69" fmla="*/ 2147483647 h 2"/>
              <a:gd name="T70" fmla="*/ 0 w 2"/>
              <a:gd name="T71" fmla="*/ 2147483647 h 2"/>
              <a:gd name="T72" fmla="*/ 0 w 2"/>
              <a:gd name="T73" fmla="*/ 2147483647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bs-Latn-BA" sz="18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55" name="Rectangle 1335"/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altLang="en-US" sz="1300" b="0" smtClean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56" name="Rectangle 1336"/>
          <p:cNvSpPr>
            <a:spLocks noChangeArrowheads="1"/>
          </p:cNvSpPr>
          <p:nvPr/>
        </p:nvSpPr>
        <p:spPr bwMode="auto">
          <a:xfrm>
            <a:off x="632885" y="4953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altLang="en-US" sz="1300" b="0" smtClean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57" name="Rectangle 1337"/>
          <p:cNvSpPr>
            <a:spLocks noChangeArrowheads="1"/>
          </p:cNvSpPr>
          <p:nvPr/>
        </p:nvSpPr>
        <p:spPr bwMode="auto">
          <a:xfrm>
            <a:off x="632885" y="4953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altLang="en-US" sz="1300" b="0" smtClean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58" name="Rectangle 1340"/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altLang="en-US" sz="1300" b="0" smtClean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59" name="Rectangle 1341"/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altLang="en-US" sz="1300" b="0" smtClean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60" name="Rectangle 1342"/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altLang="en-US" sz="1300" b="0" smtClean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61" name="Rectangle 1343"/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altLang="en-US" sz="1300" b="0" smtClean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62" name="Rectangle 1344"/>
          <p:cNvSpPr>
            <a:spLocks noChangeArrowheads="1"/>
          </p:cNvSpPr>
          <p:nvPr/>
        </p:nvSpPr>
        <p:spPr bwMode="auto">
          <a:xfrm>
            <a:off x="620185" y="485776"/>
            <a:ext cx="2116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altLang="en-US" sz="1300" b="0" smtClean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pic>
        <p:nvPicPr>
          <p:cNvPr id="63" name="Picture 6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" y="4687888"/>
            <a:ext cx="6510867" cy="95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Rectangle 63"/>
          <p:cNvSpPr>
            <a:spLocks noChangeArrowheads="1"/>
          </p:cNvSpPr>
          <p:nvPr/>
        </p:nvSpPr>
        <p:spPr bwMode="auto">
          <a:xfrm>
            <a:off x="0" y="4311651"/>
            <a:ext cx="12192000" cy="1762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altLang="en-US" sz="1300" b="0" smtClean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2016831" y="1189790"/>
            <a:ext cx="9295741" cy="1822161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3600" b="1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2033564" y="3000005"/>
            <a:ext cx="9279009" cy="87588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="0" i="0" cap="all" baseline="0">
                <a:solidFill>
                  <a:srgbClr val="FFFFFF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9" name="Text Placeholder 331"/>
          <p:cNvSpPr>
            <a:spLocks noGrp="1"/>
          </p:cNvSpPr>
          <p:nvPr>
            <p:ph type="body" sz="quarter" idx="14"/>
          </p:nvPr>
        </p:nvSpPr>
        <p:spPr>
          <a:xfrm>
            <a:off x="7224889" y="4927601"/>
            <a:ext cx="4087683" cy="995705"/>
          </a:xfrm>
        </p:spPr>
        <p:txBody>
          <a:bodyPr anchor="b"/>
          <a:lstStyle>
            <a:lvl1pPr algn="r">
              <a:lnSpc>
                <a:spcPct val="100000"/>
              </a:lnSpc>
              <a:defRPr sz="1500" b="0" i="0" baseline="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65" name="Rectangle 1028"/>
          <p:cNvSpPr>
            <a:spLocks noGrp="1" noChangeArrowheads="1"/>
          </p:cNvSpPr>
          <p:nvPr>
            <p:ph type="dt" sz="half" idx="15"/>
          </p:nvPr>
        </p:nvSpPr>
        <p:spPr>
          <a:xfrm>
            <a:off x="7909984" y="5975350"/>
            <a:ext cx="3403600" cy="306388"/>
          </a:xfrm>
          <a:prstGeom prst="rect">
            <a:avLst/>
          </a:prstGeom>
        </p:spPr>
        <p:txBody>
          <a:bodyPr rIns="0"/>
          <a:lstStyle>
            <a:lvl1pPr algn="r">
              <a:defRPr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9557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9480A-085A-4063-8272-C91EC9B62F71}" type="slidenum">
              <a:rPr lang="bs-Latn-BA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bs-Latn-BA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5672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bs-Latn-BA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9480A-085A-4063-8272-C91EC9B62F71}" type="slidenum">
              <a:rPr lang="bs-Latn-BA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bs-Latn-BA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0502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9480A-085A-4063-8272-C91EC9B62F71}" type="slidenum">
              <a:rPr lang="bs-Latn-BA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bs-Latn-BA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0643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62D93A-3BA0-8848-BFA3-D7046C1B555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7889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62D93A-3BA0-8848-BFA3-D7046C1B555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3271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62D93A-3BA0-8848-BFA3-D7046C1B555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737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62D93A-3BA0-8848-BFA3-D7046C1B555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43018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62D93A-3BA0-8848-BFA3-D7046C1B555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7459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62D93A-3BA0-8848-BFA3-D7046C1B555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04734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62D93A-3BA0-8848-BFA3-D7046C1B555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036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62D93A-3BA0-8848-BFA3-D7046C1B555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04751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62D93A-3BA0-8848-BFA3-D7046C1B555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60265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62D93A-3BA0-8848-BFA3-D7046C1B555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08126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ight Blu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 flipV="1">
            <a:off x="0" y="1"/>
            <a:ext cx="12192000" cy="4479925"/>
          </a:xfrm>
          <a:prstGeom prst="rect">
            <a:avLst/>
          </a:prstGeom>
          <a:solidFill>
            <a:srgbClr val="139A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altLang="en-US" sz="1300" b="0" smtClean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6" name="Line 1086"/>
          <p:cNvSpPr>
            <a:spLocks noChangeShapeType="1"/>
          </p:cNvSpPr>
          <p:nvPr/>
        </p:nvSpPr>
        <p:spPr bwMode="auto">
          <a:xfrm>
            <a:off x="645585" y="617539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bs-Latn-BA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7" name="Line 1087"/>
          <p:cNvSpPr>
            <a:spLocks noChangeShapeType="1"/>
          </p:cNvSpPr>
          <p:nvPr/>
        </p:nvSpPr>
        <p:spPr bwMode="auto">
          <a:xfrm>
            <a:off x="645585" y="617539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bs-Latn-BA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8" name="Rectangle 1088"/>
          <p:cNvSpPr>
            <a:spLocks noChangeArrowheads="1"/>
          </p:cNvSpPr>
          <p:nvPr/>
        </p:nvSpPr>
        <p:spPr bwMode="auto">
          <a:xfrm>
            <a:off x="645585" y="617539"/>
            <a:ext cx="2116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altLang="en-US" sz="1300" b="0" smtClean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9" name="Rectangle 1089"/>
          <p:cNvSpPr>
            <a:spLocks noChangeArrowheads="1"/>
          </p:cNvSpPr>
          <p:nvPr/>
        </p:nvSpPr>
        <p:spPr bwMode="auto">
          <a:xfrm>
            <a:off x="645585" y="617539"/>
            <a:ext cx="2116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altLang="en-US" sz="1300" b="0" smtClean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0" name="Freeform 1098"/>
          <p:cNvSpPr>
            <a:spLocks/>
          </p:cNvSpPr>
          <p:nvPr/>
        </p:nvSpPr>
        <p:spPr bwMode="auto">
          <a:xfrm>
            <a:off x="649818" y="617539"/>
            <a:ext cx="4233" cy="1587"/>
          </a:xfrm>
          <a:custGeom>
            <a:avLst/>
            <a:gdLst>
              <a:gd name="T0" fmla="*/ 0 w 2"/>
              <a:gd name="T1" fmla="*/ 0 h 1587"/>
              <a:gd name="T2" fmla="*/ 2147483647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7 w 2"/>
              <a:gd name="T35" fmla="*/ 0 h 1587"/>
              <a:gd name="T36" fmla="*/ 2147483647 w 2"/>
              <a:gd name="T37" fmla="*/ 0 h 1587"/>
              <a:gd name="T38" fmla="*/ 2147483647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bs-Latn-BA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1" name="Freeform 1115"/>
          <p:cNvSpPr>
            <a:spLocks/>
          </p:cNvSpPr>
          <p:nvPr/>
        </p:nvSpPr>
        <p:spPr bwMode="auto">
          <a:xfrm>
            <a:off x="611718" y="473075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0 w 2"/>
              <a:gd name="T5" fmla="*/ 2147483647 h 2"/>
              <a:gd name="T6" fmla="*/ 0 w 2"/>
              <a:gd name="T7" fmla="*/ 2147483647 h 2"/>
              <a:gd name="T8" fmla="*/ 0 w 2"/>
              <a:gd name="T9" fmla="*/ 2147483647 h 2"/>
              <a:gd name="T10" fmla="*/ 0 w 2"/>
              <a:gd name="T11" fmla="*/ 2147483647 h 2"/>
              <a:gd name="T12" fmla="*/ 2147483647 w 2"/>
              <a:gd name="T13" fmla="*/ 2147483647 h 2"/>
              <a:gd name="T14" fmla="*/ 2147483647 w 2"/>
              <a:gd name="T15" fmla="*/ 2147483647 h 2"/>
              <a:gd name="T16" fmla="*/ 2147483647 w 2"/>
              <a:gd name="T17" fmla="*/ 0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2147483647 w 2"/>
              <a:gd name="T29" fmla="*/ 2147483647 h 2"/>
              <a:gd name="T30" fmla="*/ 2147483647 w 2"/>
              <a:gd name="T31" fmla="*/ 2147483647 h 2"/>
              <a:gd name="T32" fmla="*/ 2147483647 w 2"/>
              <a:gd name="T33" fmla="*/ 2147483647 h 2"/>
              <a:gd name="T34" fmla="*/ 2147483647 w 2"/>
              <a:gd name="T35" fmla="*/ 2147483647 h 2"/>
              <a:gd name="T36" fmla="*/ 2147483647 w 2"/>
              <a:gd name="T37" fmla="*/ 2147483647 h 2"/>
              <a:gd name="T38" fmla="*/ 2147483647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2147483647 w 2"/>
              <a:gd name="T55" fmla="*/ 2147483647 h 2"/>
              <a:gd name="T56" fmla="*/ 0 w 2"/>
              <a:gd name="T57" fmla="*/ 2147483647 h 2"/>
              <a:gd name="T58" fmla="*/ 2147483647 w 2"/>
              <a:gd name="T59" fmla="*/ 2147483647 h 2"/>
              <a:gd name="T60" fmla="*/ 2147483647 w 2"/>
              <a:gd name="T61" fmla="*/ 2147483647 h 2"/>
              <a:gd name="T62" fmla="*/ 2147483647 w 2"/>
              <a:gd name="T63" fmla="*/ 2147483647 h 2"/>
              <a:gd name="T64" fmla="*/ 0 w 2"/>
              <a:gd name="T65" fmla="*/ 2147483647 h 2"/>
              <a:gd name="T66" fmla="*/ 0 w 2"/>
              <a:gd name="T67" fmla="*/ 2147483647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bs-Latn-BA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2" name="Freeform 1120"/>
          <p:cNvSpPr>
            <a:spLocks/>
          </p:cNvSpPr>
          <p:nvPr/>
        </p:nvSpPr>
        <p:spPr bwMode="auto">
          <a:xfrm>
            <a:off x="611718" y="463551"/>
            <a:ext cx="4233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7 h 2"/>
              <a:gd name="T4" fmla="*/ 0 w 2"/>
              <a:gd name="T5" fmla="*/ 2147483647 h 2"/>
              <a:gd name="T6" fmla="*/ 0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2147483647 w 2"/>
              <a:gd name="T13" fmla="*/ 0 h 2"/>
              <a:gd name="T14" fmla="*/ 2147483647 w 2"/>
              <a:gd name="T15" fmla="*/ 0 h 2"/>
              <a:gd name="T16" fmla="*/ 0 w 2"/>
              <a:gd name="T17" fmla="*/ 0 h 2"/>
              <a:gd name="T18" fmla="*/ 0 w 2"/>
              <a:gd name="T19" fmla="*/ 2147483647 h 2"/>
              <a:gd name="T20" fmla="*/ 0 w 2"/>
              <a:gd name="T21" fmla="*/ 2147483647 h 2"/>
              <a:gd name="T22" fmla="*/ 2147483647 w 2"/>
              <a:gd name="T23" fmla="*/ 0 h 2"/>
              <a:gd name="T24" fmla="*/ 2147483647 w 2"/>
              <a:gd name="T25" fmla="*/ 0 h 2"/>
              <a:gd name="T26" fmla="*/ 2147483647 w 2"/>
              <a:gd name="T27" fmla="*/ 0 h 2"/>
              <a:gd name="T28" fmla="*/ 2147483647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0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2147483647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2147483647 w 2"/>
              <a:gd name="T53" fmla="*/ 2147483647 h 2"/>
              <a:gd name="T54" fmla="*/ 2147483647 w 2"/>
              <a:gd name="T55" fmla="*/ 2147483647 h 2"/>
              <a:gd name="T56" fmla="*/ 2147483647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bs-Latn-BA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3" name="Freeform 1134"/>
          <p:cNvSpPr>
            <a:spLocks/>
          </p:cNvSpPr>
          <p:nvPr/>
        </p:nvSpPr>
        <p:spPr bwMode="auto">
          <a:xfrm>
            <a:off x="937685" y="514350"/>
            <a:ext cx="4233" cy="6350"/>
          </a:xfrm>
          <a:custGeom>
            <a:avLst/>
            <a:gdLst>
              <a:gd name="T0" fmla="*/ 2147483647 w 2"/>
              <a:gd name="T1" fmla="*/ 2147483647 h 4"/>
              <a:gd name="T2" fmla="*/ 2147483647 w 2"/>
              <a:gd name="T3" fmla="*/ 2147483647 h 4"/>
              <a:gd name="T4" fmla="*/ 2147483647 w 2"/>
              <a:gd name="T5" fmla="*/ 2147483647 h 4"/>
              <a:gd name="T6" fmla="*/ 2147483647 w 2"/>
              <a:gd name="T7" fmla="*/ 2147483647 h 4"/>
              <a:gd name="T8" fmla="*/ 2147483647 w 2"/>
              <a:gd name="T9" fmla="*/ 0 h 4"/>
              <a:gd name="T10" fmla="*/ 2147483647 w 2"/>
              <a:gd name="T11" fmla="*/ 0 h 4"/>
              <a:gd name="T12" fmla="*/ 2147483647 w 2"/>
              <a:gd name="T13" fmla="*/ 0 h 4"/>
              <a:gd name="T14" fmla="*/ 0 w 2"/>
              <a:gd name="T15" fmla="*/ 2147483647 h 4"/>
              <a:gd name="T16" fmla="*/ 2147483647 w 2"/>
              <a:gd name="T17" fmla="*/ 2147483647 h 4"/>
              <a:gd name="T18" fmla="*/ 2147483647 w 2"/>
              <a:gd name="T19" fmla="*/ 2147483647 h 4"/>
              <a:gd name="T20" fmla="*/ 2147483647 w 2"/>
              <a:gd name="T21" fmla="*/ 2147483647 h 4"/>
              <a:gd name="T22" fmla="*/ 2147483647 w 2"/>
              <a:gd name="T23" fmla="*/ 0 h 4"/>
              <a:gd name="T24" fmla="*/ 2147483647 w 2"/>
              <a:gd name="T25" fmla="*/ 2147483647 h 4"/>
              <a:gd name="T26" fmla="*/ 2147483647 w 2"/>
              <a:gd name="T27" fmla="*/ 2147483647 h 4"/>
              <a:gd name="T28" fmla="*/ 2147483647 w 2"/>
              <a:gd name="T29" fmla="*/ 2147483647 h 4"/>
              <a:gd name="T30" fmla="*/ 2147483647 w 2"/>
              <a:gd name="T31" fmla="*/ 2147483647 h 4"/>
              <a:gd name="T32" fmla="*/ 2147483647 w 2"/>
              <a:gd name="T33" fmla="*/ 2147483647 h 4"/>
              <a:gd name="T34" fmla="*/ 2147483647 w 2"/>
              <a:gd name="T35" fmla="*/ 2147483647 h 4"/>
              <a:gd name="T36" fmla="*/ 2147483647 w 2"/>
              <a:gd name="T37" fmla="*/ 2147483647 h 4"/>
              <a:gd name="T38" fmla="*/ 2147483647 w 2"/>
              <a:gd name="T39" fmla="*/ 2147483647 h 4"/>
              <a:gd name="T40" fmla="*/ 2147483647 w 2"/>
              <a:gd name="T41" fmla="*/ 2147483647 h 4"/>
              <a:gd name="T42" fmla="*/ 2147483647 w 2"/>
              <a:gd name="T43" fmla="*/ 2147483647 h 4"/>
              <a:gd name="T44" fmla="*/ 2147483647 w 2"/>
              <a:gd name="T45" fmla="*/ 2147483647 h 4"/>
              <a:gd name="T46" fmla="*/ 2147483647 w 2"/>
              <a:gd name="T47" fmla="*/ 2147483647 h 4"/>
              <a:gd name="T48" fmla="*/ 2147483647 w 2"/>
              <a:gd name="T49" fmla="*/ 2147483647 h 4"/>
              <a:gd name="T50" fmla="*/ 2147483647 w 2"/>
              <a:gd name="T51" fmla="*/ 2147483647 h 4"/>
              <a:gd name="T52" fmla="*/ 0 w 2"/>
              <a:gd name="T53" fmla="*/ 2147483647 h 4"/>
              <a:gd name="T54" fmla="*/ 2147483647 w 2"/>
              <a:gd name="T55" fmla="*/ 2147483647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bs-Latn-BA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4" name="Freeform 1141"/>
          <p:cNvSpPr>
            <a:spLocks/>
          </p:cNvSpPr>
          <p:nvPr/>
        </p:nvSpPr>
        <p:spPr bwMode="auto">
          <a:xfrm>
            <a:off x="941918" y="479425"/>
            <a:ext cx="2116" cy="6350"/>
          </a:xfrm>
          <a:custGeom>
            <a:avLst/>
            <a:gdLst>
              <a:gd name="T0" fmla="*/ 0 w 1587"/>
              <a:gd name="T1" fmla="*/ 2147483647 h 4"/>
              <a:gd name="T2" fmla="*/ 0 w 1587"/>
              <a:gd name="T3" fmla="*/ 2147483647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147483647 h 4"/>
              <a:gd name="T10" fmla="*/ 0 w 1587"/>
              <a:gd name="T11" fmla="*/ 2147483647 h 4"/>
              <a:gd name="T12" fmla="*/ 0 w 1587"/>
              <a:gd name="T13" fmla="*/ 2147483647 h 4"/>
              <a:gd name="T14" fmla="*/ 0 w 1587"/>
              <a:gd name="T15" fmla="*/ 2147483647 h 4"/>
              <a:gd name="T16" fmla="*/ 0 w 1587"/>
              <a:gd name="T17" fmla="*/ 2147483647 h 4"/>
              <a:gd name="T18" fmla="*/ 0 w 1587"/>
              <a:gd name="T19" fmla="*/ 2147483647 h 4"/>
              <a:gd name="T20" fmla="*/ 0 w 1587"/>
              <a:gd name="T21" fmla="*/ 2147483647 h 4"/>
              <a:gd name="T22" fmla="*/ 0 w 1587"/>
              <a:gd name="T23" fmla="*/ 2147483647 h 4"/>
              <a:gd name="T24" fmla="*/ 0 w 1587"/>
              <a:gd name="T25" fmla="*/ 2147483647 h 4"/>
              <a:gd name="T26" fmla="*/ 0 w 1587"/>
              <a:gd name="T27" fmla="*/ 2147483647 h 4"/>
              <a:gd name="T28" fmla="*/ 0 w 1587"/>
              <a:gd name="T29" fmla="*/ 2147483647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bs-Latn-BA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5" name="Freeform 1148"/>
          <p:cNvSpPr>
            <a:spLocks/>
          </p:cNvSpPr>
          <p:nvPr/>
        </p:nvSpPr>
        <p:spPr bwMode="auto">
          <a:xfrm>
            <a:off x="924985" y="460376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0 h 2"/>
              <a:gd name="T4" fmla="*/ 2147483647 w 2"/>
              <a:gd name="T5" fmla="*/ 0 h 2"/>
              <a:gd name="T6" fmla="*/ 2147483647 w 2"/>
              <a:gd name="T7" fmla="*/ 0 h 2"/>
              <a:gd name="T8" fmla="*/ 2147483647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0 h 2"/>
              <a:gd name="T26" fmla="*/ 2147483647 w 2"/>
              <a:gd name="T27" fmla="*/ 0 h 2"/>
              <a:gd name="T28" fmla="*/ 2147483647 w 2"/>
              <a:gd name="T29" fmla="*/ 0 h 2"/>
              <a:gd name="T30" fmla="*/ 0 w 2"/>
              <a:gd name="T31" fmla="*/ 2147483647 h 2"/>
              <a:gd name="T32" fmla="*/ 2147483647 w 2"/>
              <a:gd name="T33" fmla="*/ 2147483647 h 2"/>
              <a:gd name="T34" fmla="*/ 2147483647 w 2"/>
              <a:gd name="T35" fmla="*/ 0 h 2"/>
              <a:gd name="T36" fmla="*/ 0 w 2"/>
              <a:gd name="T37" fmla="*/ 2147483647 h 2"/>
              <a:gd name="T38" fmla="*/ 2147483647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0 w 2"/>
              <a:gd name="T57" fmla="*/ 2147483647 h 2"/>
              <a:gd name="T58" fmla="*/ 2147483647 w 2"/>
              <a:gd name="T59" fmla="*/ 2147483647 h 2"/>
              <a:gd name="T60" fmla="*/ 2147483647 w 2"/>
              <a:gd name="T61" fmla="*/ 2147483647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bs-Latn-BA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6" name="Freeform 1150"/>
          <p:cNvSpPr>
            <a:spLocks/>
          </p:cNvSpPr>
          <p:nvPr/>
        </p:nvSpPr>
        <p:spPr bwMode="auto">
          <a:xfrm>
            <a:off x="912285" y="447676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0 h 2"/>
              <a:gd name="T4" fmla="*/ 0 w 1587"/>
              <a:gd name="T5" fmla="*/ 2147483647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bs-Latn-BA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7" name="Freeform 1152"/>
          <p:cNvSpPr>
            <a:spLocks/>
          </p:cNvSpPr>
          <p:nvPr/>
        </p:nvSpPr>
        <p:spPr bwMode="auto">
          <a:xfrm>
            <a:off x="912285" y="447676"/>
            <a:ext cx="4233" cy="3175"/>
          </a:xfrm>
          <a:custGeom>
            <a:avLst/>
            <a:gdLst>
              <a:gd name="T0" fmla="*/ 2147483647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147483647 h 2"/>
              <a:gd name="T10" fmla="*/ 2147483647 w 2"/>
              <a:gd name="T11" fmla="*/ 2147483647 h 2"/>
              <a:gd name="T12" fmla="*/ 2147483647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bs-Latn-BA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8" name="Freeform 1154"/>
          <p:cNvSpPr>
            <a:spLocks/>
          </p:cNvSpPr>
          <p:nvPr/>
        </p:nvSpPr>
        <p:spPr bwMode="auto">
          <a:xfrm>
            <a:off x="886885" y="434975"/>
            <a:ext cx="4233" cy="1588"/>
          </a:xfrm>
          <a:custGeom>
            <a:avLst/>
            <a:gdLst>
              <a:gd name="T0" fmla="*/ 2147483647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bs-Latn-BA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9" name="Freeform 1156"/>
          <p:cNvSpPr>
            <a:spLocks/>
          </p:cNvSpPr>
          <p:nvPr/>
        </p:nvSpPr>
        <p:spPr bwMode="auto">
          <a:xfrm>
            <a:off x="886885" y="431801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147483647 h 2"/>
              <a:gd name="T8" fmla="*/ 2147483647 w 2"/>
              <a:gd name="T9" fmla="*/ 2147483647 h 2"/>
              <a:gd name="T10" fmla="*/ 2147483647 w 2"/>
              <a:gd name="T11" fmla="*/ 2147483647 h 2"/>
              <a:gd name="T12" fmla="*/ 2147483647 w 2"/>
              <a:gd name="T13" fmla="*/ 2147483647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2147483647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bs-Latn-BA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0" name="Freeform 1163"/>
          <p:cNvSpPr>
            <a:spLocks/>
          </p:cNvSpPr>
          <p:nvPr/>
        </p:nvSpPr>
        <p:spPr bwMode="auto">
          <a:xfrm>
            <a:off x="814917" y="415926"/>
            <a:ext cx="8467" cy="3175"/>
          </a:xfrm>
          <a:custGeom>
            <a:avLst/>
            <a:gdLst>
              <a:gd name="T0" fmla="*/ 2147483647 w 4"/>
              <a:gd name="T1" fmla="*/ 2147483647 h 2"/>
              <a:gd name="T2" fmla="*/ 2147483647 w 4"/>
              <a:gd name="T3" fmla="*/ 2147483647 h 2"/>
              <a:gd name="T4" fmla="*/ 2147483647 w 4"/>
              <a:gd name="T5" fmla="*/ 2147483647 h 2"/>
              <a:gd name="T6" fmla="*/ 2147483647 w 4"/>
              <a:gd name="T7" fmla="*/ 0 h 2"/>
              <a:gd name="T8" fmla="*/ 2147483647 w 4"/>
              <a:gd name="T9" fmla="*/ 0 h 2"/>
              <a:gd name="T10" fmla="*/ 2147483647 w 4"/>
              <a:gd name="T11" fmla="*/ 0 h 2"/>
              <a:gd name="T12" fmla="*/ 2147483647 w 4"/>
              <a:gd name="T13" fmla="*/ 0 h 2"/>
              <a:gd name="T14" fmla="*/ 0 w 4"/>
              <a:gd name="T15" fmla="*/ 2147483647 h 2"/>
              <a:gd name="T16" fmla="*/ 2147483647 w 4"/>
              <a:gd name="T17" fmla="*/ 2147483647 h 2"/>
              <a:gd name="T18" fmla="*/ 2147483647 w 4"/>
              <a:gd name="T19" fmla="*/ 0 h 2"/>
              <a:gd name="T20" fmla="*/ 2147483647 w 4"/>
              <a:gd name="T21" fmla="*/ 2147483647 h 2"/>
              <a:gd name="T22" fmla="*/ 2147483647 w 4"/>
              <a:gd name="T23" fmla="*/ 0 h 2"/>
              <a:gd name="T24" fmla="*/ 2147483647 w 4"/>
              <a:gd name="T25" fmla="*/ 0 h 2"/>
              <a:gd name="T26" fmla="*/ 2147483647 w 4"/>
              <a:gd name="T27" fmla="*/ 0 h 2"/>
              <a:gd name="T28" fmla="*/ 2147483647 w 4"/>
              <a:gd name="T29" fmla="*/ 0 h 2"/>
              <a:gd name="T30" fmla="*/ 0 w 4"/>
              <a:gd name="T31" fmla="*/ 0 h 2"/>
              <a:gd name="T32" fmla="*/ 2147483647 w 4"/>
              <a:gd name="T33" fmla="*/ 2147483647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bs-Latn-BA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1" name="Freeform 1172"/>
          <p:cNvSpPr>
            <a:spLocks/>
          </p:cNvSpPr>
          <p:nvPr/>
        </p:nvSpPr>
        <p:spPr bwMode="auto">
          <a:xfrm>
            <a:off x="776818" y="476251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7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0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0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0 w 2"/>
              <a:gd name="T57" fmla="*/ 2147483647 h 2"/>
              <a:gd name="T58" fmla="*/ 0 w 2"/>
              <a:gd name="T59" fmla="*/ 2147483647 h 2"/>
              <a:gd name="T60" fmla="*/ 0 w 2"/>
              <a:gd name="T61" fmla="*/ 2147483647 h 2"/>
              <a:gd name="T62" fmla="*/ 0 w 2"/>
              <a:gd name="T63" fmla="*/ 2147483647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bs-Latn-BA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2" name="Freeform 1177"/>
          <p:cNvSpPr>
            <a:spLocks/>
          </p:cNvSpPr>
          <p:nvPr/>
        </p:nvSpPr>
        <p:spPr bwMode="auto">
          <a:xfrm>
            <a:off x="742952" y="534989"/>
            <a:ext cx="4233" cy="3175"/>
          </a:xfrm>
          <a:custGeom>
            <a:avLst/>
            <a:gdLst>
              <a:gd name="T0" fmla="*/ 0 w 2"/>
              <a:gd name="T1" fmla="*/ 2147483647 h 2"/>
              <a:gd name="T2" fmla="*/ 2147483647 w 2"/>
              <a:gd name="T3" fmla="*/ 2147483647 h 2"/>
              <a:gd name="T4" fmla="*/ 2147483647 w 2"/>
              <a:gd name="T5" fmla="*/ 2147483647 h 2"/>
              <a:gd name="T6" fmla="*/ 2147483647 w 2"/>
              <a:gd name="T7" fmla="*/ 0 h 2"/>
              <a:gd name="T8" fmla="*/ 2147483647 w 2"/>
              <a:gd name="T9" fmla="*/ 0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147483647 h 2"/>
              <a:gd name="T40" fmla="*/ 0 w 2"/>
              <a:gd name="T41" fmla="*/ 2147483647 h 2"/>
              <a:gd name="T42" fmla="*/ 2147483647 w 2"/>
              <a:gd name="T43" fmla="*/ 2147483647 h 2"/>
              <a:gd name="T44" fmla="*/ 2147483647 w 2"/>
              <a:gd name="T45" fmla="*/ 0 h 2"/>
              <a:gd name="T46" fmla="*/ 2147483647 w 2"/>
              <a:gd name="T47" fmla="*/ 0 h 2"/>
              <a:gd name="T48" fmla="*/ 2147483647 w 2"/>
              <a:gd name="T49" fmla="*/ 0 h 2"/>
              <a:gd name="T50" fmla="*/ 2147483647 w 2"/>
              <a:gd name="T51" fmla="*/ 0 h 2"/>
              <a:gd name="T52" fmla="*/ 2147483647 w 2"/>
              <a:gd name="T53" fmla="*/ 0 h 2"/>
              <a:gd name="T54" fmla="*/ 2147483647 w 2"/>
              <a:gd name="T55" fmla="*/ 0 h 2"/>
              <a:gd name="T56" fmla="*/ 2147483647 w 2"/>
              <a:gd name="T57" fmla="*/ 0 h 2"/>
              <a:gd name="T58" fmla="*/ 2147483647 w 2"/>
              <a:gd name="T59" fmla="*/ 0 h 2"/>
              <a:gd name="T60" fmla="*/ 2147483647 w 2"/>
              <a:gd name="T61" fmla="*/ 0 h 2"/>
              <a:gd name="T62" fmla="*/ 2147483647 w 2"/>
              <a:gd name="T63" fmla="*/ 0 h 2"/>
              <a:gd name="T64" fmla="*/ 2147483647 w 2"/>
              <a:gd name="T65" fmla="*/ 0 h 2"/>
              <a:gd name="T66" fmla="*/ 2147483647 w 2"/>
              <a:gd name="T67" fmla="*/ 2147483647 h 2"/>
              <a:gd name="T68" fmla="*/ 2147483647 w 2"/>
              <a:gd name="T69" fmla="*/ 0 h 2"/>
              <a:gd name="T70" fmla="*/ 2147483647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147483647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bs-Latn-BA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3" name="Freeform 1180"/>
          <p:cNvSpPr>
            <a:spLocks/>
          </p:cNvSpPr>
          <p:nvPr/>
        </p:nvSpPr>
        <p:spPr bwMode="auto">
          <a:xfrm>
            <a:off x="747185" y="530226"/>
            <a:ext cx="4233" cy="4763"/>
          </a:xfrm>
          <a:custGeom>
            <a:avLst/>
            <a:gdLst>
              <a:gd name="T0" fmla="*/ 0 w 2"/>
              <a:gd name="T1" fmla="*/ 2147483647 h 3"/>
              <a:gd name="T2" fmla="*/ 0 w 2"/>
              <a:gd name="T3" fmla="*/ 2147483647 h 3"/>
              <a:gd name="T4" fmla="*/ 2147483647 w 2"/>
              <a:gd name="T5" fmla="*/ 2147483647 h 3"/>
              <a:gd name="T6" fmla="*/ 2147483647 w 2"/>
              <a:gd name="T7" fmla="*/ 2147483647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7 h 3"/>
              <a:gd name="T16" fmla="*/ 0 w 2"/>
              <a:gd name="T17" fmla="*/ 2147483647 h 3"/>
              <a:gd name="T18" fmla="*/ 0 w 2"/>
              <a:gd name="T19" fmla="*/ 2147483647 h 3"/>
              <a:gd name="T20" fmla="*/ 0 w 2"/>
              <a:gd name="T21" fmla="*/ 2147483647 h 3"/>
              <a:gd name="T22" fmla="*/ 0 w 2"/>
              <a:gd name="T23" fmla="*/ 0 h 3"/>
              <a:gd name="T24" fmla="*/ 0 w 2"/>
              <a:gd name="T25" fmla="*/ 2147483647 h 3"/>
              <a:gd name="T26" fmla="*/ 0 w 2"/>
              <a:gd name="T27" fmla="*/ 2147483647 h 3"/>
              <a:gd name="T28" fmla="*/ 0 w 2"/>
              <a:gd name="T29" fmla="*/ 2147483647 h 3"/>
              <a:gd name="T30" fmla="*/ 0 w 2"/>
              <a:gd name="T31" fmla="*/ 2147483647 h 3"/>
              <a:gd name="T32" fmla="*/ 0 w 2"/>
              <a:gd name="T33" fmla="*/ 2147483647 h 3"/>
              <a:gd name="T34" fmla="*/ 0 w 2"/>
              <a:gd name="T35" fmla="*/ 2147483647 h 3"/>
              <a:gd name="T36" fmla="*/ 0 w 2"/>
              <a:gd name="T37" fmla="*/ 2147483647 h 3"/>
              <a:gd name="T38" fmla="*/ 0 w 2"/>
              <a:gd name="T39" fmla="*/ 2147483647 h 3"/>
              <a:gd name="T40" fmla="*/ 0 w 2"/>
              <a:gd name="T41" fmla="*/ 2147483647 h 3"/>
              <a:gd name="T42" fmla="*/ 0 w 2"/>
              <a:gd name="T43" fmla="*/ 2147483647 h 3"/>
              <a:gd name="T44" fmla="*/ 0 w 2"/>
              <a:gd name="T45" fmla="*/ 2147483647 h 3"/>
              <a:gd name="T46" fmla="*/ 0 w 2"/>
              <a:gd name="T47" fmla="*/ 2147483647 h 3"/>
              <a:gd name="T48" fmla="*/ 0 w 2"/>
              <a:gd name="T49" fmla="*/ 2147483647 h 3"/>
              <a:gd name="T50" fmla="*/ 0 w 2"/>
              <a:gd name="T51" fmla="*/ 2147483647 h 3"/>
              <a:gd name="T52" fmla="*/ 0 w 2"/>
              <a:gd name="T53" fmla="*/ 2147483647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bs-Latn-BA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4" name="Line 1187"/>
          <p:cNvSpPr>
            <a:spLocks noChangeShapeType="1"/>
          </p:cNvSpPr>
          <p:nvPr/>
        </p:nvSpPr>
        <p:spPr bwMode="auto">
          <a:xfrm>
            <a:off x="759885" y="52070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bs-Latn-BA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5" name="Line 1188"/>
          <p:cNvSpPr>
            <a:spLocks noChangeShapeType="1"/>
          </p:cNvSpPr>
          <p:nvPr/>
        </p:nvSpPr>
        <p:spPr bwMode="auto">
          <a:xfrm>
            <a:off x="759885" y="52070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bs-Latn-BA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6" name="Freeform 1208"/>
          <p:cNvSpPr>
            <a:spLocks/>
          </p:cNvSpPr>
          <p:nvPr/>
        </p:nvSpPr>
        <p:spPr bwMode="auto">
          <a:xfrm>
            <a:off x="793751" y="55721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bs-Latn-BA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7" name="Freeform 1210"/>
          <p:cNvSpPr>
            <a:spLocks/>
          </p:cNvSpPr>
          <p:nvPr/>
        </p:nvSpPr>
        <p:spPr bwMode="auto">
          <a:xfrm>
            <a:off x="793752" y="557214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0 h 2"/>
              <a:gd name="T8" fmla="*/ 2147483647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7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0 h 2"/>
              <a:gd name="T24" fmla="*/ 2147483647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147483647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bs-Latn-BA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8" name="Freeform 1214"/>
          <p:cNvSpPr>
            <a:spLocks/>
          </p:cNvSpPr>
          <p:nvPr/>
        </p:nvSpPr>
        <p:spPr bwMode="auto">
          <a:xfrm>
            <a:off x="793752" y="557214"/>
            <a:ext cx="4233" cy="3175"/>
          </a:xfrm>
          <a:custGeom>
            <a:avLst/>
            <a:gdLst>
              <a:gd name="T0" fmla="*/ 0 w 2"/>
              <a:gd name="T1" fmla="*/ 2147483647 h 2"/>
              <a:gd name="T2" fmla="*/ 2147483647 w 2"/>
              <a:gd name="T3" fmla="*/ 2147483647 h 2"/>
              <a:gd name="T4" fmla="*/ 0 w 2"/>
              <a:gd name="T5" fmla="*/ 0 h 2"/>
              <a:gd name="T6" fmla="*/ 0 w 2"/>
              <a:gd name="T7" fmla="*/ 2147483647 h 2"/>
              <a:gd name="T8" fmla="*/ 0 w 2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bs-Latn-BA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9" name="Rectangle 1215"/>
          <p:cNvSpPr>
            <a:spLocks noChangeArrowheads="1"/>
          </p:cNvSpPr>
          <p:nvPr/>
        </p:nvSpPr>
        <p:spPr bwMode="auto">
          <a:xfrm>
            <a:off x="793751" y="627064"/>
            <a:ext cx="2116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altLang="en-US" sz="1300" b="0" smtClean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30" name="Freeform 1217"/>
          <p:cNvSpPr>
            <a:spLocks/>
          </p:cNvSpPr>
          <p:nvPr/>
        </p:nvSpPr>
        <p:spPr bwMode="auto">
          <a:xfrm>
            <a:off x="793751" y="62706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bs-Latn-BA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31" name="Freeform 1219"/>
          <p:cNvSpPr>
            <a:spLocks/>
          </p:cNvSpPr>
          <p:nvPr/>
        </p:nvSpPr>
        <p:spPr bwMode="auto">
          <a:xfrm>
            <a:off x="975785" y="541339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bs-Latn-BA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32" name="Freeform 1221"/>
          <p:cNvSpPr>
            <a:spLocks/>
          </p:cNvSpPr>
          <p:nvPr/>
        </p:nvSpPr>
        <p:spPr bwMode="auto">
          <a:xfrm>
            <a:off x="975785" y="541339"/>
            <a:ext cx="4233" cy="3175"/>
          </a:xfrm>
          <a:custGeom>
            <a:avLst/>
            <a:gdLst>
              <a:gd name="T0" fmla="*/ 2147483647 w 2"/>
              <a:gd name="T1" fmla="*/ 0 h 2"/>
              <a:gd name="T2" fmla="*/ 2147483647 w 2"/>
              <a:gd name="T3" fmla="*/ 0 h 2"/>
              <a:gd name="T4" fmla="*/ 2147483647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147483647 h 2"/>
              <a:gd name="T12" fmla="*/ 2147483647 w 2"/>
              <a:gd name="T13" fmla="*/ 0 h 2"/>
              <a:gd name="T14" fmla="*/ 2147483647 w 2"/>
              <a:gd name="T15" fmla="*/ 0 h 2"/>
              <a:gd name="T16" fmla="*/ 2147483647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147483647 h 2"/>
              <a:gd name="T24" fmla="*/ 2147483647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bs-Latn-BA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33" name="Freeform 1234"/>
          <p:cNvSpPr>
            <a:spLocks/>
          </p:cNvSpPr>
          <p:nvPr/>
        </p:nvSpPr>
        <p:spPr bwMode="auto">
          <a:xfrm>
            <a:off x="963085" y="550864"/>
            <a:ext cx="4233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2147483647 w 2"/>
              <a:gd name="T9" fmla="*/ 0 h 1587"/>
              <a:gd name="T10" fmla="*/ 2147483647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147483647 w 2"/>
              <a:gd name="T25" fmla="*/ 0 h 1587"/>
              <a:gd name="T26" fmla="*/ 2147483647 w 2"/>
              <a:gd name="T27" fmla="*/ 0 h 1587"/>
              <a:gd name="T28" fmla="*/ 2147483647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7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bs-Latn-BA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34" name="Line 1237"/>
          <p:cNvSpPr>
            <a:spLocks noChangeShapeType="1"/>
          </p:cNvSpPr>
          <p:nvPr/>
        </p:nvSpPr>
        <p:spPr bwMode="auto">
          <a:xfrm>
            <a:off x="971551" y="544514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bs-Latn-BA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35" name="Line 1238"/>
          <p:cNvSpPr>
            <a:spLocks noChangeShapeType="1"/>
          </p:cNvSpPr>
          <p:nvPr/>
        </p:nvSpPr>
        <p:spPr bwMode="auto">
          <a:xfrm>
            <a:off x="971551" y="544514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bs-Latn-BA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36" name="Freeform 1240"/>
          <p:cNvSpPr>
            <a:spLocks/>
          </p:cNvSpPr>
          <p:nvPr/>
        </p:nvSpPr>
        <p:spPr bwMode="auto">
          <a:xfrm>
            <a:off x="971551" y="541339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2147483647 h 2"/>
              <a:gd name="T4" fmla="*/ 0 w 1587"/>
              <a:gd name="T5" fmla="*/ 0 h 2"/>
              <a:gd name="T6" fmla="*/ 0 w 1587"/>
              <a:gd name="T7" fmla="*/ 2147483647 h 2"/>
              <a:gd name="T8" fmla="*/ 0 w 1587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bs-Latn-BA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37" name="Freeform 1243"/>
          <p:cNvSpPr>
            <a:spLocks/>
          </p:cNvSpPr>
          <p:nvPr/>
        </p:nvSpPr>
        <p:spPr bwMode="auto">
          <a:xfrm>
            <a:off x="971552" y="538164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0 w 2"/>
              <a:gd name="T9" fmla="*/ 2147483647 h 2"/>
              <a:gd name="T10" fmla="*/ 0 w 2"/>
              <a:gd name="T11" fmla="*/ 2147483647 h 2"/>
              <a:gd name="T12" fmla="*/ 2147483647 w 2"/>
              <a:gd name="T13" fmla="*/ 2147483647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0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2147483647 w 2"/>
              <a:gd name="T39" fmla="*/ 2147483647 h 2"/>
              <a:gd name="T40" fmla="*/ 2147483647 w 2"/>
              <a:gd name="T41" fmla="*/ 2147483647 h 2"/>
              <a:gd name="T42" fmla="*/ 2147483647 w 2"/>
              <a:gd name="T43" fmla="*/ 2147483647 h 2"/>
              <a:gd name="T44" fmla="*/ 2147483647 w 2"/>
              <a:gd name="T45" fmla="*/ 2147483647 h 2"/>
              <a:gd name="T46" fmla="*/ 2147483647 w 2"/>
              <a:gd name="T47" fmla="*/ 2147483647 h 2"/>
              <a:gd name="T48" fmla="*/ 0 w 2"/>
              <a:gd name="T49" fmla="*/ 0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2147483647 w 2"/>
              <a:gd name="T57" fmla="*/ 2147483647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bs-Latn-BA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38" name="Freeform 1246"/>
          <p:cNvSpPr>
            <a:spLocks/>
          </p:cNvSpPr>
          <p:nvPr/>
        </p:nvSpPr>
        <p:spPr bwMode="auto">
          <a:xfrm>
            <a:off x="967318" y="547689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0 h 2"/>
              <a:gd name="T6" fmla="*/ 2147483647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7 h 2"/>
              <a:gd name="T14" fmla="*/ 0 w 2"/>
              <a:gd name="T15" fmla="*/ 2147483647 h 2"/>
              <a:gd name="T16" fmla="*/ 2147483647 w 2"/>
              <a:gd name="T17" fmla="*/ 0 h 2"/>
              <a:gd name="T18" fmla="*/ 2147483647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147483647 h 2"/>
              <a:gd name="T48" fmla="*/ 0 w 2"/>
              <a:gd name="T49" fmla="*/ 2147483647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bs-Latn-BA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39" name="Freeform 1250"/>
          <p:cNvSpPr>
            <a:spLocks/>
          </p:cNvSpPr>
          <p:nvPr/>
        </p:nvSpPr>
        <p:spPr bwMode="auto">
          <a:xfrm>
            <a:off x="975785" y="530225"/>
            <a:ext cx="4233" cy="1588"/>
          </a:xfrm>
          <a:custGeom>
            <a:avLst/>
            <a:gdLst>
              <a:gd name="T0" fmla="*/ 2147483647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bs-Latn-BA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40" name="Freeform 1252"/>
          <p:cNvSpPr>
            <a:spLocks/>
          </p:cNvSpPr>
          <p:nvPr/>
        </p:nvSpPr>
        <p:spPr bwMode="auto">
          <a:xfrm>
            <a:off x="975785" y="527050"/>
            <a:ext cx="4233" cy="7938"/>
          </a:xfrm>
          <a:custGeom>
            <a:avLst/>
            <a:gdLst>
              <a:gd name="T0" fmla="*/ 2147483647 w 2"/>
              <a:gd name="T1" fmla="*/ 2147483647 h 5"/>
              <a:gd name="T2" fmla="*/ 2147483647 w 2"/>
              <a:gd name="T3" fmla="*/ 2147483647 h 5"/>
              <a:gd name="T4" fmla="*/ 0 w 2"/>
              <a:gd name="T5" fmla="*/ 0 h 5"/>
              <a:gd name="T6" fmla="*/ 0 w 2"/>
              <a:gd name="T7" fmla="*/ 2147483647 h 5"/>
              <a:gd name="T8" fmla="*/ 0 w 2"/>
              <a:gd name="T9" fmla="*/ 2147483647 h 5"/>
              <a:gd name="T10" fmla="*/ 2147483647 w 2"/>
              <a:gd name="T11" fmla="*/ 2147483647 h 5"/>
              <a:gd name="T12" fmla="*/ 2147483647 w 2"/>
              <a:gd name="T13" fmla="*/ 2147483647 h 5"/>
              <a:gd name="T14" fmla="*/ 2147483647 w 2"/>
              <a:gd name="T15" fmla="*/ 2147483647 h 5"/>
              <a:gd name="T16" fmla="*/ 0 w 2"/>
              <a:gd name="T17" fmla="*/ 0 h 5"/>
              <a:gd name="T18" fmla="*/ 0 w 2"/>
              <a:gd name="T19" fmla="*/ 2147483647 h 5"/>
              <a:gd name="T20" fmla="*/ 0 w 2"/>
              <a:gd name="T21" fmla="*/ 2147483647 h 5"/>
              <a:gd name="T22" fmla="*/ 2147483647 w 2"/>
              <a:gd name="T23" fmla="*/ 2147483647 h 5"/>
              <a:gd name="T24" fmla="*/ 2147483647 w 2"/>
              <a:gd name="T25" fmla="*/ 2147483647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bs-Latn-BA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41" name="Freeform 1255"/>
          <p:cNvSpPr>
            <a:spLocks/>
          </p:cNvSpPr>
          <p:nvPr/>
        </p:nvSpPr>
        <p:spPr bwMode="auto">
          <a:xfrm>
            <a:off x="950385" y="550864"/>
            <a:ext cx="4233" cy="1587"/>
          </a:xfrm>
          <a:custGeom>
            <a:avLst/>
            <a:gdLst>
              <a:gd name="T0" fmla="*/ 0 w 2"/>
              <a:gd name="T1" fmla="*/ 0 h 1587"/>
              <a:gd name="T2" fmla="*/ 2147483647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2147483647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147483647 w 2"/>
              <a:gd name="T19" fmla="*/ 0 h 1587"/>
              <a:gd name="T20" fmla="*/ 2147483647 w 2"/>
              <a:gd name="T21" fmla="*/ 0 h 1587"/>
              <a:gd name="T22" fmla="*/ 2147483647 w 2"/>
              <a:gd name="T23" fmla="*/ 0 h 1587"/>
              <a:gd name="T24" fmla="*/ 2147483647 w 2"/>
              <a:gd name="T25" fmla="*/ 0 h 1587"/>
              <a:gd name="T26" fmla="*/ 2147483647 w 2"/>
              <a:gd name="T27" fmla="*/ 0 h 1587"/>
              <a:gd name="T28" fmla="*/ 2147483647 w 2"/>
              <a:gd name="T29" fmla="*/ 0 h 1587"/>
              <a:gd name="T30" fmla="*/ 2147483647 w 2"/>
              <a:gd name="T31" fmla="*/ 0 h 1587"/>
              <a:gd name="T32" fmla="*/ 2147483647 w 2"/>
              <a:gd name="T33" fmla="*/ 0 h 1587"/>
              <a:gd name="T34" fmla="*/ 2147483647 w 2"/>
              <a:gd name="T35" fmla="*/ 0 h 1587"/>
              <a:gd name="T36" fmla="*/ 2147483647 w 2"/>
              <a:gd name="T37" fmla="*/ 0 h 1587"/>
              <a:gd name="T38" fmla="*/ 2147483647 w 2"/>
              <a:gd name="T39" fmla="*/ 0 h 1587"/>
              <a:gd name="T40" fmla="*/ 2147483647 w 2"/>
              <a:gd name="T41" fmla="*/ 0 h 1587"/>
              <a:gd name="T42" fmla="*/ 2147483647 w 2"/>
              <a:gd name="T43" fmla="*/ 0 h 1587"/>
              <a:gd name="T44" fmla="*/ 2147483647 w 2"/>
              <a:gd name="T45" fmla="*/ 0 h 1587"/>
              <a:gd name="T46" fmla="*/ 2147483647 w 2"/>
              <a:gd name="T47" fmla="*/ 0 h 1587"/>
              <a:gd name="T48" fmla="*/ 2147483647 w 2"/>
              <a:gd name="T49" fmla="*/ 0 h 1587"/>
              <a:gd name="T50" fmla="*/ 2147483647 w 2"/>
              <a:gd name="T51" fmla="*/ 0 h 1587"/>
              <a:gd name="T52" fmla="*/ 2147483647 w 2"/>
              <a:gd name="T53" fmla="*/ 0 h 1587"/>
              <a:gd name="T54" fmla="*/ 2147483647 w 2"/>
              <a:gd name="T55" fmla="*/ 0 h 1587"/>
              <a:gd name="T56" fmla="*/ 2147483647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bs-Latn-BA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42" name="Rectangle 1256"/>
          <p:cNvSpPr>
            <a:spLocks noChangeArrowheads="1"/>
          </p:cNvSpPr>
          <p:nvPr/>
        </p:nvSpPr>
        <p:spPr bwMode="auto">
          <a:xfrm>
            <a:off x="963085" y="550864"/>
            <a:ext cx="2116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altLang="en-US" sz="1300" b="0" smtClean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43" name="Freeform 1258"/>
          <p:cNvSpPr>
            <a:spLocks/>
          </p:cNvSpPr>
          <p:nvPr/>
        </p:nvSpPr>
        <p:spPr bwMode="auto">
          <a:xfrm>
            <a:off x="963085" y="55086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bs-Latn-BA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44" name="Freeform 1266"/>
          <p:cNvSpPr>
            <a:spLocks/>
          </p:cNvSpPr>
          <p:nvPr/>
        </p:nvSpPr>
        <p:spPr bwMode="auto">
          <a:xfrm>
            <a:off x="971551" y="534989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bs-Latn-BA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45" name="Freeform 1269"/>
          <p:cNvSpPr>
            <a:spLocks/>
          </p:cNvSpPr>
          <p:nvPr/>
        </p:nvSpPr>
        <p:spPr bwMode="auto">
          <a:xfrm>
            <a:off x="971552" y="530226"/>
            <a:ext cx="4233" cy="4763"/>
          </a:xfrm>
          <a:custGeom>
            <a:avLst/>
            <a:gdLst>
              <a:gd name="T0" fmla="*/ 0 w 2"/>
              <a:gd name="T1" fmla="*/ 2147483647 h 3"/>
              <a:gd name="T2" fmla="*/ 2147483647 w 2"/>
              <a:gd name="T3" fmla="*/ 0 h 3"/>
              <a:gd name="T4" fmla="*/ 2147483647 w 2"/>
              <a:gd name="T5" fmla="*/ 0 h 3"/>
              <a:gd name="T6" fmla="*/ 2147483647 w 2"/>
              <a:gd name="T7" fmla="*/ 0 h 3"/>
              <a:gd name="T8" fmla="*/ 2147483647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7 h 3"/>
              <a:gd name="T16" fmla="*/ 0 w 2"/>
              <a:gd name="T17" fmla="*/ 2147483647 h 3"/>
              <a:gd name="T18" fmla="*/ 2147483647 w 2"/>
              <a:gd name="T19" fmla="*/ 0 h 3"/>
              <a:gd name="T20" fmla="*/ 2147483647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2147483647 h 3"/>
              <a:gd name="T40" fmla="*/ 0 w 2"/>
              <a:gd name="T41" fmla="*/ 2147483647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bs-Latn-BA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46" name="Line 1270"/>
          <p:cNvSpPr>
            <a:spLocks noChangeShapeType="1"/>
          </p:cNvSpPr>
          <p:nvPr/>
        </p:nvSpPr>
        <p:spPr bwMode="auto">
          <a:xfrm>
            <a:off x="971551" y="530225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bs-Latn-BA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47" name="Line 1271"/>
          <p:cNvSpPr>
            <a:spLocks noChangeShapeType="1"/>
          </p:cNvSpPr>
          <p:nvPr/>
        </p:nvSpPr>
        <p:spPr bwMode="auto">
          <a:xfrm>
            <a:off x="971551" y="530225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bs-Latn-BA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48" name="Rectangle 1272"/>
          <p:cNvSpPr>
            <a:spLocks noChangeArrowheads="1"/>
          </p:cNvSpPr>
          <p:nvPr/>
        </p:nvSpPr>
        <p:spPr bwMode="auto">
          <a:xfrm>
            <a:off x="971551" y="530225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altLang="en-US" sz="1300" b="0" smtClean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49" name="Rectangle 1273"/>
          <p:cNvSpPr>
            <a:spLocks noChangeArrowheads="1"/>
          </p:cNvSpPr>
          <p:nvPr/>
        </p:nvSpPr>
        <p:spPr bwMode="auto">
          <a:xfrm>
            <a:off x="971551" y="530225"/>
            <a:ext cx="2116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altLang="en-US" sz="1300" b="0" smtClean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50" name="Line 1274"/>
          <p:cNvSpPr>
            <a:spLocks noChangeShapeType="1"/>
          </p:cNvSpPr>
          <p:nvPr/>
        </p:nvSpPr>
        <p:spPr bwMode="auto">
          <a:xfrm>
            <a:off x="971551" y="52705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bs-Latn-BA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51" name="Line 1275"/>
          <p:cNvSpPr>
            <a:spLocks noChangeShapeType="1"/>
          </p:cNvSpPr>
          <p:nvPr/>
        </p:nvSpPr>
        <p:spPr bwMode="auto">
          <a:xfrm>
            <a:off x="971551" y="52705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bs-Latn-BA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52" name="Freeform 1277"/>
          <p:cNvSpPr>
            <a:spLocks/>
          </p:cNvSpPr>
          <p:nvPr/>
        </p:nvSpPr>
        <p:spPr bwMode="auto">
          <a:xfrm>
            <a:off x="971551" y="523876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2147483647 h 2"/>
              <a:gd name="T4" fmla="*/ 0 w 1587"/>
              <a:gd name="T5" fmla="*/ 0 h 2"/>
              <a:gd name="T6" fmla="*/ 0 w 1587"/>
              <a:gd name="T7" fmla="*/ 2147483647 h 2"/>
              <a:gd name="T8" fmla="*/ 0 w 1587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bs-Latn-BA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53" name="Freeform 1287"/>
          <p:cNvSpPr>
            <a:spLocks/>
          </p:cNvSpPr>
          <p:nvPr/>
        </p:nvSpPr>
        <p:spPr bwMode="auto">
          <a:xfrm>
            <a:off x="958852" y="514350"/>
            <a:ext cx="4233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2147483647 w 2"/>
              <a:gd name="T25" fmla="*/ 2147483647 h 2"/>
              <a:gd name="T26" fmla="*/ 2147483647 w 2"/>
              <a:gd name="T27" fmla="*/ 2147483647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bs-Latn-BA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54" name="Freeform 1290"/>
          <p:cNvSpPr>
            <a:spLocks/>
          </p:cNvSpPr>
          <p:nvPr/>
        </p:nvSpPr>
        <p:spPr bwMode="auto">
          <a:xfrm>
            <a:off x="958852" y="517526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147483647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147483647 h 2"/>
              <a:gd name="T50" fmla="*/ 2147483647 w 2"/>
              <a:gd name="T51" fmla="*/ 2147483647 h 2"/>
              <a:gd name="T52" fmla="*/ 2147483647 w 2"/>
              <a:gd name="T53" fmla="*/ 0 h 2"/>
              <a:gd name="T54" fmla="*/ 2147483647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147483647 h 2"/>
              <a:gd name="T62" fmla="*/ 0 w 2"/>
              <a:gd name="T63" fmla="*/ 2147483647 h 2"/>
              <a:gd name="T64" fmla="*/ 2147483647 w 2"/>
              <a:gd name="T65" fmla="*/ 2147483647 h 2"/>
              <a:gd name="T66" fmla="*/ 2147483647 w 2"/>
              <a:gd name="T67" fmla="*/ 2147483647 h 2"/>
              <a:gd name="T68" fmla="*/ 0 w 2"/>
              <a:gd name="T69" fmla="*/ 2147483647 h 2"/>
              <a:gd name="T70" fmla="*/ 0 w 2"/>
              <a:gd name="T71" fmla="*/ 2147483647 h 2"/>
              <a:gd name="T72" fmla="*/ 0 w 2"/>
              <a:gd name="T73" fmla="*/ 2147483647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bs-Latn-BA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55" name="Rectangle 1335"/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altLang="en-US" sz="1300" b="0" smtClean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56" name="Rectangle 1336"/>
          <p:cNvSpPr>
            <a:spLocks noChangeArrowheads="1"/>
          </p:cNvSpPr>
          <p:nvPr/>
        </p:nvSpPr>
        <p:spPr bwMode="auto">
          <a:xfrm>
            <a:off x="632885" y="4953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altLang="en-US" sz="1300" b="0" smtClean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57" name="Rectangle 1337"/>
          <p:cNvSpPr>
            <a:spLocks noChangeArrowheads="1"/>
          </p:cNvSpPr>
          <p:nvPr/>
        </p:nvSpPr>
        <p:spPr bwMode="auto">
          <a:xfrm>
            <a:off x="632885" y="4953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altLang="en-US" sz="1300" b="0" smtClean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58" name="Rectangle 1340"/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altLang="en-US" sz="1300" b="0" smtClean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59" name="Rectangle 1341"/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altLang="en-US" sz="1300" b="0" smtClean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60" name="Rectangle 1342"/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altLang="en-US" sz="1300" b="0" smtClean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61" name="Rectangle 1343"/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altLang="en-US" sz="1300" b="0" smtClean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62" name="Rectangle 1344"/>
          <p:cNvSpPr>
            <a:spLocks noChangeArrowheads="1"/>
          </p:cNvSpPr>
          <p:nvPr/>
        </p:nvSpPr>
        <p:spPr bwMode="auto">
          <a:xfrm>
            <a:off x="620185" y="485776"/>
            <a:ext cx="2116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altLang="en-US" sz="1300" b="0" smtClean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pic>
        <p:nvPicPr>
          <p:cNvPr id="63" name="Picture 6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" y="4687888"/>
            <a:ext cx="6510867" cy="95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Rectangle 63"/>
          <p:cNvSpPr>
            <a:spLocks noChangeArrowheads="1"/>
          </p:cNvSpPr>
          <p:nvPr/>
        </p:nvSpPr>
        <p:spPr bwMode="auto">
          <a:xfrm>
            <a:off x="0" y="4311651"/>
            <a:ext cx="12192000" cy="1762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altLang="en-US" sz="1300" b="0" smtClean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2016831" y="1189790"/>
            <a:ext cx="9295741" cy="1822161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3600" b="1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2033564" y="3000005"/>
            <a:ext cx="9279009" cy="87588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="0" i="0" cap="all" baseline="0">
                <a:solidFill>
                  <a:srgbClr val="FFFFFF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9" name="Text Placeholder 331"/>
          <p:cNvSpPr>
            <a:spLocks noGrp="1"/>
          </p:cNvSpPr>
          <p:nvPr>
            <p:ph type="body" sz="quarter" idx="14"/>
          </p:nvPr>
        </p:nvSpPr>
        <p:spPr>
          <a:xfrm>
            <a:off x="7224889" y="4927601"/>
            <a:ext cx="4087683" cy="995705"/>
          </a:xfrm>
        </p:spPr>
        <p:txBody>
          <a:bodyPr anchor="b"/>
          <a:lstStyle>
            <a:lvl1pPr algn="r">
              <a:lnSpc>
                <a:spcPct val="100000"/>
              </a:lnSpc>
              <a:defRPr sz="1500" b="0" i="0" baseline="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65" name="Rectangle 1028"/>
          <p:cNvSpPr>
            <a:spLocks noGrp="1" noChangeArrowheads="1"/>
          </p:cNvSpPr>
          <p:nvPr>
            <p:ph type="dt" sz="half" idx="15"/>
          </p:nvPr>
        </p:nvSpPr>
        <p:spPr>
          <a:xfrm>
            <a:off x="7909984" y="5975350"/>
            <a:ext cx="3403600" cy="306388"/>
          </a:xfrm>
          <a:prstGeom prst="rect">
            <a:avLst/>
          </a:prstGeom>
        </p:spPr>
        <p:txBody>
          <a:bodyPr rIns="0"/>
          <a:lstStyle>
            <a:lvl1pPr algn="r">
              <a:defRPr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567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ight Blu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 flipV="1">
            <a:off x="0" y="1"/>
            <a:ext cx="12192000" cy="4479925"/>
          </a:xfrm>
          <a:prstGeom prst="rect">
            <a:avLst/>
          </a:prstGeom>
          <a:solidFill>
            <a:srgbClr val="139A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smtClean="0">
              <a:solidFill>
                <a:prstClr val="black"/>
              </a:solidFill>
            </a:endParaRPr>
          </a:p>
        </p:txBody>
      </p:sp>
      <p:sp>
        <p:nvSpPr>
          <p:cNvPr id="6" name="Line 1086"/>
          <p:cNvSpPr>
            <a:spLocks noChangeShapeType="1"/>
          </p:cNvSpPr>
          <p:nvPr/>
        </p:nvSpPr>
        <p:spPr bwMode="auto">
          <a:xfrm>
            <a:off x="645585" y="617539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s-Latn-BA">
              <a:solidFill>
                <a:prstClr val="black"/>
              </a:solidFill>
            </a:endParaRPr>
          </a:p>
        </p:txBody>
      </p:sp>
      <p:sp>
        <p:nvSpPr>
          <p:cNvPr id="7" name="Line 1087"/>
          <p:cNvSpPr>
            <a:spLocks noChangeShapeType="1"/>
          </p:cNvSpPr>
          <p:nvPr/>
        </p:nvSpPr>
        <p:spPr bwMode="auto">
          <a:xfrm>
            <a:off x="645585" y="617539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s-Latn-BA">
              <a:solidFill>
                <a:prstClr val="black"/>
              </a:solidFill>
            </a:endParaRPr>
          </a:p>
        </p:txBody>
      </p:sp>
      <p:sp>
        <p:nvSpPr>
          <p:cNvPr id="8" name="Rectangle 1088"/>
          <p:cNvSpPr>
            <a:spLocks noChangeArrowheads="1"/>
          </p:cNvSpPr>
          <p:nvPr/>
        </p:nvSpPr>
        <p:spPr bwMode="auto">
          <a:xfrm>
            <a:off x="645585" y="617539"/>
            <a:ext cx="2116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smtClean="0">
              <a:solidFill>
                <a:prstClr val="black"/>
              </a:solidFill>
            </a:endParaRPr>
          </a:p>
        </p:txBody>
      </p:sp>
      <p:sp>
        <p:nvSpPr>
          <p:cNvPr id="9" name="Rectangle 1089"/>
          <p:cNvSpPr>
            <a:spLocks noChangeArrowheads="1"/>
          </p:cNvSpPr>
          <p:nvPr/>
        </p:nvSpPr>
        <p:spPr bwMode="auto">
          <a:xfrm>
            <a:off x="645585" y="617539"/>
            <a:ext cx="2116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smtClean="0">
              <a:solidFill>
                <a:prstClr val="black"/>
              </a:solidFill>
            </a:endParaRPr>
          </a:p>
        </p:txBody>
      </p:sp>
      <p:sp>
        <p:nvSpPr>
          <p:cNvPr id="10" name="Freeform 1098"/>
          <p:cNvSpPr>
            <a:spLocks/>
          </p:cNvSpPr>
          <p:nvPr/>
        </p:nvSpPr>
        <p:spPr bwMode="auto">
          <a:xfrm>
            <a:off x="649818" y="617539"/>
            <a:ext cx="4233" cy="1587"/>
          </a:xfrm>
          <a:custGeom>
            <a:avLst/>
            <a:gdLst>
              <a:gd name="T0" fmla="*/ 0 w 2"/>
              <a:gd name="T1" fmla="*/ 0 h 1587"/>
              <a:gd name="T2" fmla="*/ 2147483647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7 w 2"/>
              <a:gd name="T35" fmla="*/ 0 h 1587"/>
              <a:gd name="T36" fmla="*/ 2147483647 w 2"/>
              <a:gd name="T37" fmla="*/ 0 h 1587"/>
              <a:gd name="T38" fmla="*/ 2147483647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s-Latn-BA">
              <a:solidFill>
                <a:prstClr val="black"/>
              </a:solidFill>
            </a:endParaRPr>
          </a:p>
        </p:txBody>
      </p:sp>
      <p:sp>
        <p:nvSpPr>
          <p:cNvPr id="11" name="Freeform 1115"/>
          <p:cNvSpPr>
            <a:spLocks/>
          </p:cNvSpPr>
          <p:nvPr/>
        </p:nvSpPr>
        <p:spPr bwMode="auto">
          <a:xfrm>
            <a:off x="611718" y="473075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0 w 2"/>
              <a:gd name="T5" fmla="*/ 2147483647 h 2"/>
              <a:gd name="T6" fmla="*/ 0 w 2"/>
              <a:gd name="T7" fmla="*/ 2147483647 h 2"/>
              <a:gd name="T8" fmla="*/ 0 w 2"/>
              <a:gd name="T9" fmla="*/ 2147483647 h 2"/>
              <a:gd name="T10" fmla="*/ 0 w 2"/>
              <a:gd name="T11" fmla="*/ 2147483647 h 2"/>
              <a:gd name="T12" fmla="*/ 2147483647 w 2"/>
              <a:gd name="T13" fmla="*/ 2147483647 h 2"/>
              <a:gd name="T14" fmla="*/ 2147483647 w 2"/>
              <a:gd name="T15" fmla="*/ 2147483647 h 2"/>
              <a:gd name="T16" fmla="*/ 2147483647 w 2"/>
              <a:gd name="T17" fmla="*/ 0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2147483647 w 2"/>
              <a:gd name="T29" fmla="*/ 2147483647 h 2"/>
              <a:gd name="T30" fmla="*/ 2147483647 w 2"/>
              <a:gd name="T31" fmla="*/ 2147483647 h 2"/>
              <a:gd name="T32" fmla="*/ 2147483647 w 2"/>
              <a:gd name="T33" fmla="*/ 2147483647 h 2"/>
              <a:gd name="T34" fmla="*/ 2147483647 w 2"/>
              <a:gd name="T35" fmla="*/ 2147483647 h 2"/>
              <a:gd name="T36" fmla="*/ 2147483647 w 2"/>
              <a:gd name="T37" fmla="*/ 2147483647 h 2"/>
              <a:gd name="T38" fmla="*/ 2147483647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2147483647 w 2"/>
              <a:gd name="T55" fmla="*/ 2147483647 h 2"/>
              <a:gd name="T56" fmla="*/ 0 w 2"/>
              <a:gd name="T57" fmla="*/ 2147483647 h 2"/>
              <a:gd name="T58" fmla="*/ 2147483647 w 2"/>
              <a:gd name="T59" fmla="*/ 2147483647 h 2"/>
              <a:gd name="T60" fmla="*/ 2147483647 w 2"/>
              <a:gd name="T61" fmla="*/ 2147483647 h 2"/>
              <a:gd name="T62" fmla="*/ 2147483647 w 2"/>
              <a:gd name="T63" fmla="*/ 2147483647 h 2"/>
              <a:gd name="T64" fmla="*/ 0 w 2"/>
              <a:gd name="T65" fmla="*/ 2147483647 h 2"/>
              <a:gd name="T66" fmla="*/ 0 w 2"/>
              <a:gd name="T67" fmla="*/ 2147483647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s-Latn-BA">
              <a:solidFill>
                <a:prstClr val="black"/>
              </a:solidFill>
            </a:endParaRPr>
          </a:p>
        </p:txBody>
      </p:sp>
      <p:sp>
        <p:nvSpPr>
          <p:cNvPr id="12" name="Freeform 1120"/>
          <p:cNvSpPr>
            <a:spLocks/>
          </p:cNvSpPr>
          <p:nvPr/>
        </p:nvSpPr>
        <p:spPr bwMode="auto">
          <a:xfrm>
            <a:off x="611718" y="463551"/>
            <a:ext cx="4233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7 h 2"/>
              <a:gd name="T4" fmla="*/ 0 w 2"/>
              <a:gd name="T5" fmla="*/ 2147483647 h 2"/>
              <a:gd name="T6" fmla="*/ 0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2147483647 w 2"/>
              <a:gd name="T13" fmla="*/ 0 h 2"/>
              <a:gd name="T14" fmla="*/ 2147483647 w 2"/>
              <a:gd name="T15" fmla="*/ 0 h 2"/>
              <a:gd name="T16" fmla="*/ 0 w 2"/>
              <a:gd name="T17" fmla="*/ 0 h 2"/>
              <a:gd name="T18" fmla="*/ 0 w 2"/>
              <a:gd name="T19" fmla="*/ 2147483647 h 2"/>
              <a:gd name="T20" fmla="*/ 0 w 2"/>
              <a:gd name="T21" fmla="*/ 2147483647 h 2"/>
              <a:gd name="T22" fmla="*/ 2147483647 w 2"/>
              <a:gd name="T23" fmla="*/ 0 h 2"/>
              <a:gd name="T24" fmla="*/ 2147483647 w 2"/>
              <a:gd name="T25" fmla="*/ 0 h 2"/>
              <a:gd name="T26" fmla="*/ 2147483647 w 2"/>
              <a:gd name="T27" fmla="*/ 0 h 2"/>
              <a:gd name="T28" fmla="*/ 2147483647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0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2147483647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2147483647 w 2"/>
              <a:gd name="T53" fmla="*/ 2147483647 h 2"/>
              <a:gd name="T54" fmla="*/ 2147483647 w 2"/>
              <a:gd name="T55" fmla="*/ 2147483647 h 2"/>
              <a:gd name="T56" fmla="*/ 2147483647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s-Latn-BA">
              <a:solidFill>
                <a:prstClr val="black"/>
              </a:solidFill>
            </a:endParaRPr>
          </a:p>
        </p:txBody>
      </p:sp>
      <p:sp>
        <p:nvSpPr>
          <p:cNvPr id="13" name="Freeform 1134"/>
          <p:cNvSpPr>
            <a:spLocks/>
          </p:cNvSpPr>
          <p:nvPr/>
        </p:nvSpPr>
        <p:spPr bwMode="auto">
          <a:xfrm>
            <a:off x="937685" y="514350"/>
            <a:ext cx="4233" cy="6350"/>
          </a:xfrm>
          <a:custGeom>
            <a:avLst/>
            <a:gdLst>
              <a:gd name="T0" fmla="*/ 2147483647 w 2"/>
              <a:gd name="T1" fmla="*/ 2147483647 h 4"/>
              <a:gd name="T2" fmla="*/ 2147483647 w 2"/>
              <a:gd name="T3" fmla="*/ 2147483647 h 4"/>
              <a:gd name="T4" fmla="*/ 2147483647 w 2"/>
              <a:gd name="T5" fmla="*/ 2147483647 h 4"/>
              <a:gd name="T6" fmla="*/ 2147483647 w 2"/>
              <a:gd name="T7" fmla="*/ 2147483647 h 4"/>
              <a:gd name="T8" fmla="*/ 2147483647 w 2"/>
              <a:gd name="T9" fmla="*/ 0 h 4"/>
              <a:gd name="T10" fmla="*/ 2147483647 w 2"/>
              <a:gd name="T11" fmla="*/ 0 h 4"/>
              <a:gd name="T12" fmla="*/ 2147483647 w 2"/>
              <a:gd name="T13" fmla="*/ 0 h 4"/>
              <a:gd name="T14" fmla="*/ 0 w 2"/>
              <a:gd name="T15" fmla="*/ 2147483647 h 4"/>
              <a:gd name="T16" fmla="*/ 2147483647 w 2"/>
              <a:gd name="T17" fmla="*/ 2147483647 h 4"/>
              <a:gd name="T18" fmla="*/ 2147483647 w 2"/>
              <a:gd name="T19" fmla="*/ 2147483647 h 4"/>
              <a:gd name="T20" fmla="*/ 2147483647 w 2"/>
              <a:gd name="T21" fmla="*/ 2147483647 h 4"/>
              <a:gd name="T22" fmla="*/ 2147483647 w 2"/>
              <a:gd name="T23" fmla="*/ 0 h 4"/>
              <a:gd name="T24" fmla="*/ 2147483647 w 2"/>
              <a:gd name="T25" fmla="*/ 2147483647 h 4"/>
              <a:gd name="T26" fmla="*/ 2147483647 w 2"/>
              <a:gd name="T27" fmla="*/ 2147483647 h 4"/>
              <a:gd name="T28" fmla="*/ 2147483647 w 2"/>
              <a:gd name="T29" fmla="*/ 2147483647 h 4"/>
              <a:gd name="T30" fmla="*/ 2147483647 w 2"/>
              <a:gd name="T31" fmla="*/ 2147483647 h 4"/>
              <a:gd name="T32" fmla="*/ 2147483647 w 2"/>
              <a:gd name="T33" fmla="*/ 2147483647 h 4"/>
              <a:gd name="T34" fmla="*/ 2147483647 w 2"/>
              <a:gd name="T35" fmla="*/ 2147483647 h 4"/>
              <a:gd name="T36" fmla="*/ 2147483647 w 2"/>
              <a:gd name="T37" fmla="*/ 2147483647 h 4"/>
              <a:gd name="T38" fmla="*/ 2147483647 w 2"/>
              <a:gd name="T39" fmla="*/ 2147483647 h 4"/>
              <a:gd name="T40" fmla="*/ 2147483647 w 2"/>
              <a:gd name="T41" fmla="*/ 2147483647 h 4"/>
              <a:gd name="T42" fmla="*/ 2147483647 w 2"/>
              <a:gd name="T43" fmla="*/ 2147483647 h 4"/>
              <a:gd name="T44" fmla="*/ 2147483647 w 2"/>
              <a:gd name="T45" fmla="*/ 2147483647 h 4"/>
              <a:gd name="T46" fmla="*/ 2147483647 w 2"/>
              <a:gd name="T47" fmla="*/ 2147483647 h 4"/>
              <a:gd name="T48" fmla="*/ 2147483647 w 2"/>
              <a:gd name="T49" fmla="*/ 2147483647 h 4"/>
              <a:gd name="T50" fmla="*/ 2147483647 w 2"/>
              <a:gd name="T51" fmla="*/ 2147483647 h 4"/>
              <a:gd name="T52" fmla="*/ 0 w 2"/>
              <a:gd name="T53" fmla="*/ 2147483647 h 4"/>
              <a:gd name="T54" fmla="*/ 2147483647 w 2"/>
              <a:gd name="T55" fmla="*/ 2147483647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s-Latn-BA">
              <a:solidFill>
                <a:prstClr val="black"/>
              </a:solidFill>
            </a:endParaRPr>
          </a:p>
        </p:txBody>
      </p:sp>
      <p:sp>
        <p:nvSpPr>
          <p:cNvPr id="14" name="Freeform 1141"/>
          <p:cNvSpPr>
            <a:spLocks/>
          </p:cNvSpPr>
          <p:nvPr/>
        </p:nvSpPr>
        <p:spPr bwMode="auto">
          <a:xfrm>
            <a:off x="941918" y="479425"/>
            <a:ext cx="2116" cy="6350"/>
          </a:xfrm>
          <a:custGeom>
            <a:avLst/>
            <a:gdLst>
              <a:gd name="T0" fmla="*/ 0 w 1587"/>
              <a:gd name="T1" fmla="*/ 2147483647 h 4"/>
              <a:gd name="T2" fmla="*/ 0 w 1587"/>
              <a:gd name="T3" fmla="*/ 2147483647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147483647 h 4"/>
              <a:gd name="T10" fmla="*/ 0 w 1587"/>
              <a:gd name="T11" fmla="*/ 2147483647 h 4"/>
              <a:gd name="T12" fmla="*/ 0 w 1587"/>
              <a:gd name="T13" fmla="*/ 2147483647 h 4"/>
              <a:gd name="T14" fmla="*/ 0 w 1587"/>
              <a:gd name="T15" fmla="*/ 2147483647 h 4"/>
              <a:gd name="T16" fmla="*/ 0 w 1587"/>
              <a:gd name="T17" fmla="*/ 2147483647 h 4"/>
              <a:gd name="T18" fmla="*/ 0 w 1587"/>
              <a:gd name="T19" fmla="*/ 2147483647 h 4"/>
              <a:gd name="T20" fmla="*/ 0 w 1587"/>
              <a:gd name="T21" fmla="*/ 2147483647 h 4"/>
              <a:gd name="T22" fmla="*/ 0 w 1587"/>
              <a:gd name="T23" fmla="*/ 2147483647 h 4"/>
              <a:gd name="T24" fmla="*/ 0 w 1587"/>
              <a:gd name="T25" fmla="*/ 2147483647 h 4"/>
              <a:gd name="T26" fmla="*/ 0 w 1587"/>
              <a:gd name="T27" fmla="*/ 2147483647 h 4"/>
              <a:gd name="T28" fmla="*/ 0 w 1587"/>
              <a:gd name="T29" fmla="*/ 2147483647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s-Latn-BA">
              <a:solidFill>
                <a:prstClr val="black"/>
              </a:solidFill>
            </a:endParaRPr>
          </a:p>
        </p:txBody>
      </p:sp>
      <p:sp>
        <p:nvSpPr>
          <p:cNvPr id="15" name="Freeform 1148"/>
          <p:cNvSpPr>
            <a:spLocks/>
          </p:cNvSpPr>
          <p:nvPr/>
        </p:nvSpPr>
        <p:spPr bwMode="auto">
          <a:xfrm>
            <a:off x="924985" y="460376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0 h 2"/>
              <a:gd name="T4" fmla="*/ 2147483647 w 2"/>
              <a:gd name="T5" fmla="*/ 0 h 2"/>
              <a:gd name="T6" fmla="*/ 2147483647 w 2"/>
              <a:gd name="T7" fmla="*/ 0 h 2"/>
              <a:gd name="T8" fmla="*/ 2147483647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0 h 2"/>
              <a:gd name="T26" fmla="*/ 2147483647 w 2"/>
              <a:gd name="T27" fmla="*/ 0 h 2"/>
              <a:gd name="T28" fmla="*/ 2147483647 w 2"/>
              <a:gd name="T29" fmla="*/ 0 h 2"/>
              <a:gd name="T30" fmla="*/ 0 w 2"/>
              <a:gd name="T31" fmla="*/ 2147483647 h 2"/>
              <a:gd name="T32" fmla="*/ 2147483647 w 2"/>
              <a:gd name="T33" fmla="*/ 2147483647 h 2"/>
              <a:gd name="T34" fmla="*/ 2147483647 w 2"/>
              <a:gd name="T35" fmla="*/ 0 h 2"/>
              <a:gd name="T36" fmla="*/ 0 w 2"/>
              <a:gd name="T37" fmla="*/ 2147483647 h 2"/>
              <a:gd name="T38" fmla="*/ 2147483647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0 w 2"/>
              <a:gd name="T57" fmla="*/ 2147483647 h 2"/>
              <a:gd name="T58" fmla="*/ 2147483647 w 2"/>
              <a:gd name="T59" fmla="*/ 2147483647 h 2"/>
              <a:gd name="T60" fmla="*/ 2147483647 w 2"/>
              <a:gd name="T61" fmla="*/ 2147483647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s-Latn-BA">
              <a:solidFill>
                <a:prstClr val="black"/>
              </a:solidFill>
            </a:endParaRPr>
          </a:p>
        </p:txBody>
      </p:sp>
      <p:sp>
        <p:nvSpPr>
          <p:cNvPr id="16" name="Freeform 1150"/>
          <p:cNvSpPr>
            <a:spLocks/>
          </p:cNvSpPr>
          <p:nvPr/>
        </p:nvSpPr>
        <p:spPr bwMode="auto">
          <a:xfrm>
            <a:off x="912285" y="447676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0 h 2"/>
              <a:gd name="T4" fmla="*/ 0 w 1587"/>
              <a:gd name="T5" fmla="*/ 2147483647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s-Latn-BA">
              <a:solidFill>
                <a:prstClr val="black"/>
              </a:solidFill>
            </a:endParaRPr>
          </a:p>
        </p:txBody>
      </p:sp>
      <p:sp>
        <p:nvSpPr>
          <p:cNvPr id="17" name="Freeform 1152"/>
          <p:cNvSpPr>
            <a:spLocks/>
          </p:cNvSpPr>
          <p:nvPr/>
        </p:nvSpPr>
        <p:spPr bwMode="auto">
          <a:xfrm>
            <a:off x="912285" y="447676"/>
            <a:ext cx="4233" cy="3175"/>
          </a:xfrm>
          <a:custGeom>
            <a:avLst/>
            <a:gdLst>
              <a:gd name="T0" fmla="*/ 2147483647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147483647 h 2"/>
              <a:gd name="T10" fmla="*/ 2147483647 w 2"/>
              <a:gd name="T11" fmla="*/ 2147483647 h 2"/>
              <a:gd name="T12" fmla="*/ 2147483647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s-Latn-BA">
              <a:solidFill>
                <a:prstClr val="black"/>
              </a:solidFill>
            </a:endParaRPr>
          </a:p>
        </p:txBody>
      </p:sp>
      <p:sp>
        <p:nvSpPr>
          <p:cNvPr id="18" name="Freeform 1154"/>
          <p:cNvSpPr>
            <a:spLocks/>
          </p:cNvSpPr>
          <p:nvPr/>
        </p:nvSpPr>
        <p:spPr bwMode="auto">
          <a:xfrm>
            <a:off x="886885" y="434975"/>
            <a:ext cx="4233" cy="1588"/>
          </a:xfrm>
          <a:custGeom>
            <a:avLst/>
            <a:gdLst>
              <a:gd name="T0" fmla="*/ 2147483647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s-Latn-BA">
              <a:solidFill>
                <a:prstClr val="black"/>
              </a:solidFill>
            </a:endParaRPr>
          </a:p>
        </p:txBody>
      </p:sp>
      <p:sp>
        <p:nvSpPr>
          <p:cNvPr id="19" name="Freeform 1156"/>
          <p:cNvSpPr>
            <a:spLocks/>
          </p:cNvSpPr>
          <p:nvPr/>
        </p:nvSpPr>
        <p:spPr bwMode="auto">
          <a:xfrm>
            <a:off x="886885" y="431801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147483647 h 2"/>
              <a:gd name="T8" fmla="*/ 2147483647 w 2"/>
              <a:gd name="T9" fmla="*/ 2147483647 h 2"/>
              <a:gd name="T10" fmla="*/ 2147483647 w 2"/>
              <a:gd name="T11" fmla="*/ 2147483647 h 2"/>
              <a:gd name="T12" fmla="*/ 2147483647 w 2"/>
              <a:gd name="T13" fmla="*/ 2147483647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2147483647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s-Latn-BA">
              <a:solidFill>
                <a:prstClr val="black"/>
              </a:solidFill>
            </a:endParaRPr>
          </a:p>
        </p:txBody>
      </p:sp>
      <p:sp>
        <p:nvSpPr>
          <p:cNvPr id="20" name="Freeform 1163"/>
          <p:cNvSpPr>
            <a:spLocks/>
          </p:cNvSpPr>
          <p:nvPr/>
        </p:nvSpPr>
        <p:spPr bwMode="auto">
          <a:xfrm>
            <a:off x="814917" y="415926"/>
            <a:ext cx="8467" cy="3175"/>
          </a:xfrm>
          <a:custGeom>
            <a:avLst/>
            <a:gdLst>
              <a:gd name="T0" fmla="*/ 2147483647 w 4"/>
              <a:gd name="T1" fmla="*/ 2147483647 h 2"/>
              <a:gd name="T2" fmla="*/ 2147483647 w 4"/>
              <a:gd name="T3" fmla="*/ 2147483647 h 2"/>
              <a:gd name="T4" fmla="*/ 2147483647 w 4"/>
              <a:gd name="T5" fmla="*/ 2147483647 h 2"/>
              <a:gd name="T6" fmla="*/ 2147483647 w 4"/>
              <a:gd name="T7" fmla="*/ 0 h 2"/>
              <a:gd name="T8" fmla="*/ 2147483647 w 4"/>
              <a:gd name="T9" fmla="*/ 0 h 2"/>
              <a:gd name="T10" fmla="*/ 2147483647 w 4"/>
              <a:gd name="T11" fmla="*/ 0 h 2"/>
              <a:gd name="T12" fmla="*/ 2147483647 w 4"/>
              <a:gd name="T13" fmla="*/ 0 h 2"/>
              <a:gd name="T14" fmla="*/ 0 w 4"/>
              <a:gd name="T15" fmla="*/ 2147483647 h 2"/>
              <a:gd name="T16" fmla="*/ 2147483647 w 4"/>
              <a:gd name="T17" fmla="*/ 2147483647 h 2"/>
              <a:gd name="T18" fmla="*/ 2147483647 w 4"/>
              <a:gd name="T19" fmla="*/ 0 h 2"/>
              <a:gd name="T20" fmla="*/ 2147483647 w 4"/>
              <a:gd name="T21" fmla="*/ 2147483647 h 2"/>
              <a:gd name="T22" fmla="*/ 2147483647 w 4"/>
              <a:gd name="T23" fmla="*/ 0 h 2"/>
              <a:gd name="T24" fmla="*/ 2147483647 w 4"/>
              <a:gd name="T25" fmla="*/ 0 h 2"/>
              <a:gd name="T26" fmla="*/ 2147483647 w 4"/>
              <a:gd name="T27" fmla="*/ 0 h 2"/>
              <a:gd name="T28" fmla="*/ 2147483647 w 4"/>
              <a:gd name="T29" fmla="*/ 0 h 2"/>
              <a:gd name="T30" fmla="*/ 0 w 4"/>
              <a:gd name="T31" fmla="*/ 0 h 2"/>
              <a:gd name="T32" fmla="*/ 2147483647 w 4"/>
              <a:gd name="T33" fmla="*/ 2147483647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s-Latn-BA">
              <a:solidFill>
                <a:prstClr val="black"/>
              </a:solidFill>
            </a:endParaRPr>
          </a:p>
        </p:txBody>
      </p:sp>
      <p:sp>
        <p:nvSpPr>
          <p:cNvPr id="21" name="Freeform 1172"/>
          <p:cNvSpPr>
            <a:spLocks/>
          </p:cNvSpPr>
          <p:nvPr/>
        </p:nvSpPr>
        <p:spPr bwMode="auto">
          <a:xfrm>
            <a:off x="776818" y="476251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7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0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0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0 w 2"/>
              <a:gd name="T57" fmla="*/ 2147483647 h 2"/>
              <a:gd name="T58" fmla="*/ 0 w 2"/>
              <a:gd name="T59" fmla="*/ 2147483647 h 2"/>
              <a:gd name="T60" fmla="*/ 0 w 2"/>
              <a:gd name="T61" fmla="*/ 2147483647 h 2"/>
              <a:gd name="T62" fmla="*/ 0 w 2"/>
              <a:gd name="T63" fmla="*/ 2147483647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s-Latn-BA">
              <a:solidFill>
                <a:prstClr val="black"/>
              </a:solidFill>
            </a:endParaRPr>
          </a:p>
        </p:txBody>
      </p:sp>
      <p:sp>
        <p:nvSpPr>
          <p:cNvPr id="22" name="Freeform 1177"/>
          <p:cNvSpPr>
            <a:spLocks/>
          </p:cNvSpPr>
          <p:nvPr/>
        </p:nvSpPr>
        <p:spPr bwMode="auto">
          <a:xfrm>
            <a:off x="742952" y="534989"/>
            <a:ext cx="4233" cy="3175"/>
          </a:xfrm>
          <a:custGeom>
            <a:avLst/>
            <a:gdLst>
              <a:gd name="T0" fmla="*/ 0 w 2"/>
              <a:gd name="T1" fmla="*/ 2147483647 h 2"/>
              <a:gd name="T2" fmla="*/ 2147483647 w 2"/>
              <a:gd name="T3" fmla="*/ 2147483647 h 2"/>
              <a:gd name="T4" fmla="*/ 2147483647 w 2"/>
              <a:gd name="T5" fmla="*/ 2147483647 h 2"/>
              <a:gd name="T6" fmla="*/ 2147483647 w 2"/>
              <a:gd name="T7" fmla="*/ 0 h 2"/>
              <a:gd name="T8" fmla="*/ 2147483647 w 2"/>
              <a:gd name="T9" fmla="*/ 0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147483647 h 2"/>
              <a:gd name="T40" fmla="*/ 0 w 2"/>
              <a:gd name="T41" fmla="*/ 2147483647 h 2"/>
              <a:gd name="T42" fmla="*/ 2147483647 w 2"/>
              <a:gd name="T43" fmla="*/ 2147483647 h 2"/>
              <a:gd name="T44" fmla="*/ 2147483647 w 2"/>
              <a:gd name="T45" fmla="*/ 0 h 2"/>
              <a:gd name="T46" fmla="*/ 2147483647 w 2"/>
              <a:gd name="T47" fmla="*/ 0 h 2"/>
              <a:gd name="T48" fmla="*/ 2147483647 w 2"/>
              <a:gd name="T49" fmla="*/ 0 h 2"/>
              <a:gd name="T50" fmla="*/ 2147483647 w 2"/>
              <a:gd name="T51" fmla="*/ 0 h 2"/>
              <a:gd name="T52" fmla="*/ 2147483647 w 2"/>
              <a:gd name="T53" fmla="*/ 0 h 2"/>
              <a:gd name="T54" fmla="*/ 2147483647 w 2"/>
              <a:gd name="T55" fmla="*/ 0 h 2"/>
              <a:gd name="T56" fmla="*/ 2147483647 w 2"/>
              <a:gd name="T57" fmla="*/ 0 h 2"/>
              <a:gd name="T58" fmla="*/ 2147483647 w 2"/>
              <a:gd name="T59" fmla="*/ 0 h 2"/>
              <a:gd name="T60" fmla="*/ 2147483647 w 2"/>
              <a:gd name="T61" fmla="*/ 0 h 2"/>
              <a:gd name="T62" fmla="*/ 2147483647 w 2"/>
              <a:gd name="T63" fmla="*/ 0 h 2"/>
              <a:gd name="T64" fmla="*/ 2147483647 w 2"/>
              <a:gd name="T65" fmla="*/ 0 h 2"/>
              <a:gd name="T66" fmla="*/ 2147483647 w 2"/>
              <a:gd name="T67" fmla="*/ 2147483647 h 2"/>
              <a:gd name="T68" fmla="*/ 2147483647 w 2"/>
              <a:gd name="T69" fmla="*/ 0 h 2"/>
              <a:gd name="T70" fmla="*/ 2147483647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147483647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s-Latn-BA">
              <a:solidFill>
                <a:prstClr val="black"/>
              </a:solidFill>
            </a:endParaRPr>
          </a:p>
        </p:txBody>
      </p:sp>
      <p:sp>
        <p:nvSpPr>
          <p:cNvPr id="23" name="Freeform 1180"/>
          <p:cNvSpPr>
            <a:spLocks/>
          </p:cNvSpPr>
          <p:nvPr/>
        </p:nvSpPr>
        <p:spPr bwMode="auto">
          <a:xfrm>
            <a:off x="747185" y="530226"/>
            <a:ext cx="4233" cy="4763"/>
          </a:xfrm>
          <a:custGeom>
            <a:avLst/>
            <a:gdLst>
              <a:gd name="T0" fmla="*/ 0 w 2"/>
              <a:gd name="T1" fmla="*/ 2147483647 h 3"/>
              <a:gd name="T2" fmla="*/ 0 w 2"/>
              <a:gd name="T3" fmla="*/ 2147483647 h 3"/>
              <a:gd name="T4" fmla="*/ 2147483647 w 2"/>
              <a:gd name="T5" fmla="*/ 2147483647 h 3"/>
              <a:gd name="T6" fmla="*/ 2147483647 w 2"/>
              <a:gd name="T7" fmla="*/ 2147483647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7 h 3"/>
              <a:gd name="T16" fmla="*/ 0 w 2"/>
              <a:gd name="T17" fmla="*/ 2147483647 h 3"/>
              <a:gd name="T18" fmla="*/ 0 w 2"/>
              <a:gd name="T19" fmla="*/ 2147483647 h 3"/>
              <a:gd name="T20" fmla="*/ 0 w 2"/>
              <a:gd name="T21" fmla="*/ 2147483647 h 3"/>
              <a:gd name="T22" fmla="*/ 0 w 2"/>
              <a:gd name="T23" fmla="*/ 0 h 3"/>
              <a:gd name="T24" fmla="*/ 0 w 2"/>
              <a:gd name="T25" fmla="*/ 2147483647 h 3"/>
              <a:gd name="T26" fmla="*/ 0 w 2"/>
              <a:gd name="T27" fmla="*/ 2147483647 h 3"/>
              <a:gd name="T28" fmla="*/ 0 w 2"/>
              <a:gd name="T29" fmla="*/ 2147483647 h 3"/>
              <a:gd name="T30" fmla="*/ 0 w 2"/>
              <a:gd name="T31" fmla="*/ 2147483647 h 3"/>
              <a:gd name="T32" fmla="*/ 0 w 2"/>
              <a:gd name="T33" fmla="*/ 2147483647 h 3"/>
              <a:gd name="T34" fmla="*/ 0 w 2"/>
              <a:gd name="T35" fmla="*/ 2147483647 h 3"/>
              <a:gd name="T36" fmla="*/ 0 w 2"/>
              <a:gd name="T37" fmla="*/ 2147483647 h 3"/>
              <a:gd name="T38" fmla="*/ 0 w 2"/>
              <a:gd name="T39" fmla="*/ 2147483647 h 3"/>
              <a:gd name="T40" fmla="*/ 0 w 2"/>
              <a:gd name="T41" fmla="*/ 2147483647 h 3"/>
              <a:gd name="T42" fmla="*/ 0 w 2"/>
              <a:gd name="T43" fmla="*/ 2147483647 h 3"/>
              <a:gd name="T44" fmla="*/ 0 w 2"/>
              <a:gd name="T45" fmla="*/ 2147483647 h 3"/>
              <a:gd name="T46" fmla="*/ 0 w 2"/>
              <a:gd name="T47" fmla="*/ 2147483647 h 3"/>
              <a:gd name="T48" fmla="*/ 0 w 2"/>
              <a:gd name="T49" fmla="*/ 2147483647 h 3"/>
              <a:gd name="T50" fmla="*/ 0 w 2"/>
              <a:gd name="T51" fmla="*/ 2147483647 h 3"/>
              <a:gd name="T52" fmla="*/ 0 w 2"/>
              <a:gd name="T53" fmla="*/ 2147483647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s-Latn-BA">
              <a:solidFill>
                <a:prstClr val="black"/>
              </a:solidFill>
            </a:endParaRPr>
          </a:p>
        </p:txBody>
      </p:sp>
      <p:sp>
        <p:nvSpPr>
          <p:cNvPr id="24" name="Line 1187"/>
          <p:cNvSpPr>
            <a:spLocks noChangeShapeType="1"/>
          </p:cNvSpPr>
          <p:nvPr/>
        </p:nvSpPr>
        <p:spPr bwMode="auto">
          <a:xfrm>
            <a:off x="759885" y="52070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s-Latn-BA">
              <a:solidFill>
                <a:prstClr val="black"/>
              </a:solidFill>
            </a:endParaRPr>
          </a:p>
        </p:txBody>
      </p:sp>
      <p:sp>
        <p:nvSpPr>
          <p:cNvPr id="25" name="Line 1188"/>
          <p:cNvSpPr>
            <a:spLocks noChangeShapeType="1"/>
          </p:cNvSpPr>
          <p:nvPr/>
        </p:nvSpPr>
        <p:spPr bwMode="auto">
          <a:xfrm>
            <a:off x="759885" y="52070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s-Latn-BA">
              <a:solidFill>
                <a:prstClr val="black"/>
              </a:solidFill>
            </a:endParaRPr>
          </a:p>
        </p:txBody>
      </p:sp>
      <p:sp>
        <p:nvSpPr>
          <p:cNvPr id="26" name="Freeform 1208"/>
          <p:cNvSpPr>
            <a:spLocks/>
          </p:cNvSpPr>
          <p:nvPr/>
        </p:nvSpPr>
        <p:spPr bwMode="auto">
          <a:xfrm>
            <a:off x="793751" y="55721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s-Latn-BA">
              <a:solidFill>
                <a:prstClr val="black"/>
              </a:solidFill>
            </a:endParaRPr>
          </a:p>
        </p:txBody>
      </p:sp>
      <p:sp>
        <p:nvSpPr>
          <p:cNvPr id="27" name="Freeform 1210"/>
          <p:cNvSpPr>
            <a:spLocks/>
          </p:cNvSpPr>
          <p:nvPr/>
        </p:nvSpPr>
        <p:spPr bwMode="auto">
          <a:xfrm>
            <a:off x="793752" y="557214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0 h 2"/>
              <a:gd name="T8" fmla="*/ 2147483647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7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0 h 2"/>
              <a:gd name="T24" fmla="*/ 2147483647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147483647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s-Latn-BA">
              <a:solidFill>
                <a:prstClr val="black"/>
              </a:solidFill>
            </a:endParaRPr>
          </a:p>
        </p:txBody>
      </p:sp>
      <p:sp>
        <p:nvSpPr>
          <p:cNvPr id="28" name="Freeform 1214"/>
          <p:cNvSpPr>
            <a:spLocks/>
          </p:cNvSpPr>
          <p:nvPr/>
        </p:nvSpPr>
        <p:spPr bwMode="auto">
          <a:xfrm>
            <a:off x="793752" y="557214"/>
            <a:ext cx="4233" cy="3175"/>
          </a:xfrm>
          <a:custGeom>
            <a:avLst/>
            <a:gdLst>
              <a:gd name="T0" fmla="*/ 0 w 2"/>
              <a:gd name="T1" fmla="*/ 2147483647 h 2"/>
              <a:gd name="T2" fmla="*/ 2147483647 w 2"/>
              <a:gd name="T3" fmla="*/ 2147483647 h 2"/>
              <a:gd name="T4" fmla="*/ 0 w 2"/>
              <a:gd name="T5" fmla="*/ 0 h 2"/>
              <a:gd name="T6" fmla="*/ 0 w 2"/>
              <a:gd name="T7" fmla="*/ 2147483647 h 2"/>
              <a:gd name="T8" fmla="*/ 0 w 2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s-Latn-BA">
              <a:solidFill>
                <a:prstClr val="black"/>
              </a:solidFill>
            </a:endParaRPr>
          </a:p>
        </p:txBody>
      </p:sp>
      <p:sp>
        <p:nvSpPr>
          <p:cNvPr id="29" name="Rectangle 1215"/>
          <p:cNvSpPr>
            <a:spLocks noChangeArrowheads="1"/>
          </p:cNvSpPr>
          <p:nvPr/>
        </p:nvSpPr>
        <p:spPr bwMode="auto">
          <a:xfrm>
            <a:off x="793751" y="627064"/>
            <a:ext cx="2116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smtClean="0">
              <a:solidFill>
                <a:prstClr val="black"/>
              </a:solidFill>
            </a:endParaRPr>
          </a:p>
        </p:txBody>
      </p:sp>
      <p:sp>
        <p:nvSpPr>
          <p:cNvPr id="30" name="Freeform 1217"/>
          <p:cNvSpPr>
            <a:spLocks/>
          </p:cNvSpPr>
          <p:nvPr/>
        </p:nvSpPr>
        <p:spPr bwMode="auto">
          <a:xfrm>
            <a:off x="793751" y="62706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s-Latn-BA">
              <a:solidFill>
                <a:prstClr val="black"/>
              </a:solidFill>
            </a:endParaRPr>
          </a:p>
        </p:txBody>
      </p:sp>
      <p:sp>
        <p:nvSpPr>
          <p:cNvPr id="31" name="Freeform 1219"/>
          <p:cNvSpPr>
            <a:spLocks/>
          </p:cNvSpPr>
          <p:nvPr/>
        </p:nvSpPr>
        <p:spPr bwMode="auto">
          <a:xfrm>
            <a:off x="975785" y="541339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s-Latn-BA">
              <a:solidFill>
                <a:prstClr val="black"/>
              </a:solidFill>
            </a:endParaRPr>
          </a:p>
        </p:txBody>
      </p:sp>
      <p:sp>
        <p:nvSpPr>
          <p:cNvPr id="32" name="Freeform 1221"/>
          <p:cNvSpPr>
            <a:spLocks/>
          </p:cNvSpPr>
          <p:nvPr/>
        </p:nvSpPr>
        <p:spPr bwMode="auto">
          <a:xfrm>
            <a:off x="975785" y="541339"/>
            <a:ext cx="4233" cy="3175"/>
          </a:xfrm>
          <a:custGeom>
            <a:avLst/>
            <a:gdLst>
              <a:gd name="T0" fmla="*/ 2147483647 w 2"/>
              <a:gd name="T1" fmla="*/ 0 h 2"/>
              <a:gd name="T2" fmla="*/ 2147483647 w 2"/>
              <a:gd name="T3" fmla="*/ 0 h 2"/>
              <a:gd name="T4" fmla="*/ 2147483647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147483647 h 2"/>
              <a:gd name="T12" fmla="*/ 2147483647 w 2"/>
              <a:gd name="T13" fmla="*/ 0 h 2"/>
              <a:gd name="T14" fmla="*/ 2147483647 w 2"/>
              <a:gd name="T15" fmla="*/ 0 h 2"/>
              <a:gd name="T16" fmla="*/ 2147483647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147483647 h 2"/>
              <a:gd name="T24" fmla="*/ 2147483647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s-Latn-BA">
              <a:solidFill>
                <a:prstClr val="black"/>
              </a:solidFill>
            </a:endParaRPr>
          </a:p>
        </p:txBody>
      </p:sp>
      <p:sp>
        <p:nvSpPr>
          <p:cNvPr id="33" name="Freeform 1234"/>
          <p:cNvSpPr>
            <a:spLocks/>
          </p:cNvSpPr>
          <p:nvPr/>
        </p:nvSpPr>
        <p:spPr bwMode="auto">
          <a:xfrm>
            <a:off x="963085" y="550864"/>
            <a:ext cx="4233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2147483647 w 2"/>
              <a:gd name="T9" fmla="*/ 0 h 1587"/>
              <a:gd name="T10" fmla="*/ 2147483647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147483647 w 2"/>
              <a:gd name="T25" fmla="*/ 0 h 1587"/>
              <a:gd name="T26" fmla="*/ 2147483647 w 2"/>
              <a:gd name="T27" fmla="*/ 0 h 1587"/>
              <a:gd name="T28" fmla="*/ 2147483647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7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s-Latn-BA">
              <a:solidFill>
                <a:prstClr val="black"/>
              </a:solidFill>
            </a:endParaRPr>
          </a:p>
        </p:txBody>
      </p:sp>
      <p:sp>
        <p:nvSpPr>
          <p:cNvPr id="34" name="Line 1237"/>
          <p:cNvSpPr>
            <a:spLocks noChangeShapeType="1"/>
          </p:cNvSpPr>
          <p:nvPr/>
        </p:nvSpPr>
        <p:spPr bwMode="auto">
          <a:xfrm>
            <a:off x="971551" y="544514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s-Latn-BA">
              <a:solidFill>
                <a:prstClr val="black"/>
              </a:solidFill>
            </a:endParaRPr>
          </a:p>
        </p:txBody>
      </p:sp>
      <p:sp>
        <p:nvSpPr>
          <p:cNvPr id="35" name="Line 1238"/>
          <p:cNvSpPr>
            <a:spLocks noChangeShapeType="1"/>
          </p:cNvSpPr>
          <p:nvPr/>
        </p:nvSpPr>
        <p:spPr bwMode="auto">
          <a:xfrm>
            <a:off x="971551" y="544514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s-Latn-BA">
              <a:solidFill>
                <a:prstClr val="black"/>
              </a:solidFill>
            </a:endParaRPr>
          </a:p>
        </p:txBody>
      </p:sp>
      <p:sp>
        <p:nvSpPr>
          <p:cNvPr id="36" name="Freeform 1240"/>
          <p:cNvSpPr>
            <a:spLocks/>
          </p:cNvSpPr>
          <p:nvPr/>
        </p:nvSpPr>
        <p:spPr bwMode="auto">
          <a:xfrm>
            <a:off x="971551" y="541339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2147483647 h 2"/>
              <a:gd name="T4" fmla="*/ 0 w 1587"/>
              <a:gd name="T5" fmla="*/ 0 h 2"/>
              <a:gd name="T6" fmla="*/ 0 w 1587"/>
              <a:gd name="T7" fmla="*/ 2147483647 h 2"/>
              <a:gd name="T8" fmla="*/ 0 w 1587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s-Latn-BA">
              <a:solidFill>
                <a:prstClr val="black"/>
              </a:solidFill>
            </a:endParaRPr>
          </a:p>
        </p:txBody>
      </p:sp>
      <p:sp>
        <p:nvSpPr>
          <p:cNvPr id="37" name="Freeform 1243"/>
          <p:cNvSpPr>
            <a:spLocks/>
          </p:cNvSpPr>
          <p:nvPr/>
        </p:nvSpPr>
        <p:spPr bwMode="auto">
          <a:xfrm>
            <a:off x="971552" y="538164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0 w 2"/>
              <a:gd name="T9" fmla="*/ 2147483647 h 2"/>
              <a:gd name="T10" fmla="*/ 0 w 2"/>
              <a:gd name="T11" fmla="*/ 2147483647 h 2"/>
              <a:gd name="T12" fmla="*/ 2147483647 w 2"/>
              <a:gd name="T13" fmla="*/ 2147483647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0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2147483647 w 2"/>
              <a:gd name="T39" fmla="*/ 2147483647 h 2"/>
              <a:gd name="T40" fmla="*/ 2147483647 w 2"/>
              <a:gd name="T41" fmla="*/ 2147483647 h 2"/>
              <a:gd name="T42" fmla="*/ 2147483647 w 2"/>
              <a:gd name="T43" fmla="*/ 2147483647 h 2"/>
              <a:gd name="T44" fmla="*/ 2147483647 w 2"/>
              <a:gd name="T45" fmla="*/ 2147483647 h 2"/>
              <a:gd name="T46" fmla="*/ 2147483647 w 2"/>
              <a:gd name="T47" fmla="*/ 2147483647 h 2"/>
              <a:gd name="T48" fmla="*/ 0 w 2"/>
              <a:gd name="T49" fmla="*/ 0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2147483647 w 2"/>
              <a:gd name="T57" fmla="*/ 2147483647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s-Latn-BA">
              <a:solidFill>
                <a:prstClr val="black"/>
              </a:solidFill>
            </a:endParaRPr>
          </a:p>
        </p:txBody>
      </p:sp>
      <p:sp>
        <p:nvSpPr>
          <p:cNvPr id="38" name="Freeform 1246"/>
          <p:cNvSpPr>
            <a:spLocks/>
          </p:cNvSpPr>
          <p:nvPr/>
        </p:nvSpPr>
        <p:spPr bwMode="auto">
          <a:xfrm>
            <a:off x="967318" y="547689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0 h 2"/>
              <a:gd name="T6" fmla="*/ 2147483647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7 h 2"/>
              <a:gd name="T14" fmla="*/ 0 w 2"/>
              <a:gd name="T15" fmla="*/ 2147483647 h 2"/>
              <a:gd name="T16" fmla="*/ 2147483647 w 2"/>
              <a:gd name="T17" fmla="*/ 0 h 2"/>
              <a:gd name="T18" fmla="*/ 2147483647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147483647 h 2"/>
              <a:gd name="T48" fmla="*/ 0 w 2"/>
              <a:gd name="T49" fmla="*/ 2147483647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s-Latn-BA">
              <a:solidFill>
                <a:prstClr val="black"/>
              </a:solidFill>
            </a:endParaRPr>
          </a:p>
        </p:txBody>
      </p:sp>
      <p:sp>
        <p:nvSpPr>
          <p:cNvPr id="39" name="Freeform 1250"/>
          <p:cNvSpPr>
            <a:spLocks/>
          </p:cNvSpPr>
          <p:nvPr/>
        </p:nvSpPr>
        <p:spPr bwMode="auto">
          <a:xfrm>
            <a:off x="975785" y="530225"/>
            <a:ext cx="4233" cy="1588"/>
          </a:xfrm>
          <a:custGeom>
            <a:avLst/>
            <a:gdLst>
              <a:gd name="T0" fmla="*/ 2147483647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s-Latn-BA">
              <a:solidFill>
                <a:prstClr val="black"/>
              </a:solidFill>
            </a:endParaRPr>
          </a:p>
        </p:txBody>
      </p:sp>
      <p:sp>
        <p:nvSpPr>
          <p:cNvPr id="40" name="Freeform 1252"/>
          <p:cNvSpPr>
            <a:spLocks/>
          </p:cNvSpPr>
          <p:nvPr/>
        </p:nvSpPr>
        <p:spPr bwMode="auto">
          <a:xfrm>
            <a:off x="975785" y="527050"/>
            <a:ext cx="4233" cy="7938"/>
          </a:xfrm>
          <a:custGeom>
            <a:avLst/>
            <a:gdLst>
              <a:gd name="T0" fmla="*/ 2147483647 w 2"/>
              <a:gd name="T1" fmla="*/ 2147483647 h 5"/>
              <a:gd name="T2" fmla="*/ 2147483647 w 2"/>
              <a:gd name="T3" fmla="*/ 2147483647 h 5"/>
              <a:gd name="T4" fmla="*/ 0 w 2"/>
              <a:gd name="T5" fmla="*/ 0 h 5"/>
              <a:gd name="T6" fmla="*/ 0 w 2"/>
              <a:gd name="T7" fmla="*/ 2147483647 h 5"/>
              <a:gd name="T8" fmla="*/ 0 w 2"/>
              <a:gd name="T9" fmla="*/ 2147483647 h 5"/>
              <a:gd name="T10" fmla="*/ 2147483647 w 2"/>
              <a:gd name="T11" fmla="*/ 2147483647 h 5"/>
              <a:gd name="T12" fmla="*/ 2147483647 w 2"/>
              <a:gd name="T13" fmla="*/ 2147483647 h 5"/>
              <a:gd name="T14" fmla="*/ 2147483647 w 2"/>
              <a:gd name="T15" fmla="*/ 2147483647 h 5"/>
              <a:gd name="T16" fmla="*/ 0 w 2"/>
              <a:gd name="T17" fmla="*/ 0 h 5"/>
              <a:gd name="T18" fmla="*/ 0 w 2"/>
              <a:gd name="T19" fmla="*/ 2147483647 h 5"/>
              <a:gd name="T20" fmla="*/ 0 w 2"/>
              <a:gd name="T21" fmla="*/ 2147483647 h 5"/>
              <a:gd name="T22" fmla="*/ 2147483647 w 2"/>
              <a:gd name="T23" fmla="*/ 2147483647 h 5"/>
              <a:gd name="T24" fmla="*/ 2147483647 w 2"/>
              <a:gd name="T25" fmla="*/ 2147483647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s-Latn-BA">
              <a:solidFill>
                <a:prstClr val="black"/>
              </a:solidFill>
            </a:endParaRPr>
          </a:p>
        </p:txBody>
      </p:sp>
      <p:sp>
        <p:nvSpPr>
          <p:cNvPr id="41" name="Freeform 1255"/>
          <p:cNvSpPr>
            <a:spLocks/>
          </p:cNvSpPr>
          <p:nvPr/>
        </p:nvSpPr>
        <p:spPr bwMode="auto">
          <a:xfrm>
            <a:off x="950385" y="550864"/>
            <a:ext cx="4233" cy="1587"/>
          </a:xfrm>
          <a:custGeom>
            <a:avLst/>
            <a:gdLst>
              <a:gd name="T0" fmla="*/ 0 w 2"/>
              <a:gd name="T1" fmla="*/ 0 h 1587"/>
              <a:gd name="T2" fmla="*/ 2147483647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2147483647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147483647 w 2"/>
              <a:gd name="T19" fmla="*/ 0 h 1587"/>
              <a:gd name="T20" fmla="*/ 2147483647 w 2"/>
              <a:gd name="T21" fmla="*/ 0 h 1587"/>
              <a:gd name="T22" fmla="*/ 2147483647 w 2"/>
              <a:gd name="T23" fmla="*/ 0 h 1587"/>
              <a:gd name="T24" fmla="*/ 2147483647 w 2"/>
              <a:gd name="T25" fmla="*/ 0 h 1587"/>
              <a:gd name="T26" fmla="*/ 2147483647 w 2"/>
              <a:gd name="T27" fmla="*/ 0 h 1587"/>
              <a:gd name="T28" fmla="*/ 2147483647 w 2"/>
              <a:gd name="T29" fmla="*/ 0 h 1587"/>
              <a:gd name="T30" fmla="*/ 2147483647 w 2"/>
              <a:gd name="T31" fmla="*/ 0 h 1587"/>
              <a:gd name="T32" fmla="*/ 2147483647 w 2"/>
              <a:gd name="T33" fmla="*/ 0 h 1587"/>
              <a:gd name="T34" fmla="*/ 2147483647 w 2"/>
              <a:gd name="T35" fmla="*/ 0 h 1587"/>
              <a:gd name="T36" fmla="*/ 2147483647 w 2"/>
              <a:gd name="T37" fmla="*/ 0 h 1587"/>
              <a:gd name="T38" fmla="*/ 2147483647 w 2"/>
              <a:gd name="T39" fmla="*/ 0 h 1587"/>
              <a:gd name="T40" fmla="*/ 2147483647 w 2"/>
              <a:gd name="T41" fmla="*/ 0 h 1587"/>
              <a:gd name="T42" fmla="*/ 2147483647 w 2"/>
              <a:gd name="T43" fmla="*/ 0 h 1587"/>
              <a:gd name="T44" fmla="*/ 2147483647 w 2"/>
              <a:gd name="T45" fmla="*/ 0 h 1587"/>
              <a:gd name="T46" fmla="*/ 2147483647 w 2"/>
              <a:gd name="T47" fmla="*/ 0 h 1587"/>
              <a:gd name="T48" fmla="*/ 2147483647 w 2"/>
              <a:gd name="T49" fmla="*/ 0 h 1587"/>
              <a:gd name="T50" fmla="*/ 2147483647 w 2"/>
              <a:gd name="T51" fmla="*/ 0 h 1587"/>
              <a:gd name="T52" fmla="*/ 2147483647 w 2"/>
              <a:gd name="T53" fmla="*/ 0 h 1587"/>
              <a:gd name="T54" fmla="*/ 2147483647 w 2"/>
              <a:gd name="T55" fmla="*/ 0 h 1587"/>
              <a:gd name="T56" fmla="*/ 2147483647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s-Latn-BA">
              <a:solidFill>
                <a:prstClr val="black"/>
              </a:solidFill>
            </a:endParaRPr>
          </a:p>
        </p:txBody>
      </p:sp>
      <p:sp>
        <p:nvSpPr>
          <p:cNvPr id="42" name="Rectangle 1256"/>
          <p:cNvSpPr>
            <a:spLocks noChangeArrowheads="1"/>
          </p:cNvSpPr>
          <p:nvPr/>
        </p:nvSpPr>
        <p:spPr bwMode="auto">
          <a:xfrm>
            <a:off x="963085" y="550864"/>
            <a:ext cx="2116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smtClean="0">
              <a:solidFill>
                <a:prstClr val="black"/>
              </a:solidFill>
            </a:endParaRPr>
          </a:p>
        </p:txBody>
      </p:sp>
      <p:sp>
        <p:nvSpPr>
          <p:cNvPr id="43" name="Freeform 1258"/>
          <p:cNvSpPr>
            <a:spLocks/>
          </p:cNvSpPr>
          <p:nvPr/>
        </p:nvSpPr>
        <p:spPr bwMode="auto">
          <a:xfrm>
            <a:off x="963085" y="55086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s-Latn-BA">
              <a:solidFill>
                <a:prstClr val="black"/>
              </a:solidFill>
            </a:endParaRPr>
          </a:p>
        </p:txBody>
      </p:sp>
      <p:sp>
        <p:nvSpPr>
          <p:cNvPr id="44" name="Freeform 1266"/>
          <p:cNvSpPr>
            <a:spLocks/>
          </p:cNvSpPr>
          <p:nvPr/>
        </p:nvSpPr>
        <p:spPr bwMode="auto">
          <a:xfrm>
            <a:off x="971551" y="534989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s-Latn-BA">
              <a:solidFill>
                <a:prstClr val="black"/>
              </a:solidFill>
            </a:endParaRPr>
          </a:p>
        </p:txBody>
      </p:sp>
      <p:sp>
        <p:nvSpPr>
          <p:cNvPr id="45" name="Freeform 1269"/>
          <p:cNvSpPr>
            <a:spLocks/>
          </p:cNvSpPr>
          <p:nvPr/>
        </p:nvSpPr>
        <p:spPr bwMode="auto">
          <a:xfrm>
            <a:off x="971552" y="530226"/>
            <a:ext cx="4233" cy="4763"/>
          </a:xfrm>
          <a:custGeom>
            <a:avLst/>
            <a:gdLst>
              <a:gd name="T0" fmla="*/ 0 w 2"/>
              <a:gd name="T1" fmla="*/ 2147483647 h 3"/>
              <a:gd name="T2" fmla="*/ 2147483647 w 2"/>
              <a:gd name="T3" fmla="*/ 0 h 3"/>
              <a:gd name="T4" fmla="*/ 2147483647 w 2"/>
              <a:gd name="T5" fmla="*/ 0 h 3"/>
              <a:gd name="T6" fmla="*/ 2147483647 w 2"/>
              <a:gd name="T7" fmla="*/ 0 h 3"/>
              <a:gd name="T8" fmla="*/ 2147483647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7 h 3"/>
              <a:gd name="T16" fmla="*/ 0 w 2"/>
              <a:gd name="T17" fmla="*/ 2147483647 h 3"/>
              <a:gd name="T18" fmla="*/ 2147483647 w 2"/>
              <a:gd name="T19" fmla="*/ 0 h 3"/>
              <a:gd name="T20" fmla="*/ 2147483647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2147483647 h 3"/>
              <a:gd name="T40" fmla="*/ 0 w 2"/>
              <a:gd name="T41" fmla="*/ 2147483647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s-Latn-BA">
              <a:solidFill>
                <a:prstClr val="black"/>
              </a:solidFill>
            </a:endParaRPr>
          </a:p>
        </p:txBody>
      </p:sp>
      <p:sp>
        <p:nvSpPr>
          <p:cNvPr id="46" name="Line 1270"/>
          <p:cNvSpPr>
            <a:spLocks noChangeShapeType="1"/>
          </p:cNvSpPr>
          <p:nvPr/>
        </p:nvSpPr>
        <p:spPr bwMode="auto">
          <a:xfrm>
            <a:off x="971551" y="530225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s-Latn-BA">
              <a:solidFill>
                <a:prstClr val="black"/>
              </a:solidFill>
            </a:endParaRPr>
          </a:p>
        </p:txBody>
      </p:sp>
      <p:sp>
        <p:nvSpPr>
          <p:cNvPr id="47" name="Line 1271"/>
          <p:cNvSpPr>
            <a:spLocks noChangeShapeType="1"/>
          </p:cNvSpPr>
          <p:nvPr/>
        </p:nvSpPr>
        <p:spPr bwMode="auto">
          <a:xfrm>
            <a:off x="971551" y="530225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s-Latn-BA">
              <a:solidFill>
                <a:prstClr val="black"/>
              </a:solidFill>
            </a:endParaRPr>
          </a:p>
        </p:txBody>
      </p:sp>
      <p:sp>
        <p:nvSpPr>
          <p:cNvPr id="48" name="Rectangle 1272"/>
          <p:cNvSpPr>
            <a:spLocks noChangeArrowheads="1"/>
          </p:cNvSpPr>
          <p:nvPr/>
        </p:nvSpPr>
        <p:spPr bwMode="auto">
          <a:xfrm>
            <a:off x="971551" y="530225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smtClean="0">
              <a:solidFill>
                <a:prstClr val="black"/>
              </a:solidFill>
            </a:endParaRPr>
          </a:p>
        </p:txBody>
      </p:sp>
      <p:sp>
        <p:nvSpPr>
          <p:cNvPr id="49" name="Rectangle 1273"/>
          <p:cNvSpPr>
            <a:spLocks noChangeArrowheads="1"/>
          </p:cNvSpPr>
          <p:nvPr/>
        </p:nvSpPr>
        <p:spPr bwMode="auto">
          <a:xfrm>
            <a:off x="971551" y="530225"/>
            <a:ext cx="2116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smtClean="0">
              <a:solidFill>
                <a:prstClr val="black"/>
              </a:solidFill>
            </a:endParaRPr>
          </a:p>
        </p:txBody>
      </p:sp>
      <p:sp>
        <p:nvSpPr>
          <p:cNvPr id="50" name="Line 1274"/>
          <p:cNvSpPr>
            <a:spLocks noChangeShapeType="1"/>
          </p:cNvSpPr>
          <p:nvPr/>
        </p:nvSpPr>
        <p:spPr bwMode="auto">
          <a:xfrm>
            <a:off x="971551" y="52705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s-Latn-BA">
              <a:solidFill>
                <a:prstClr val="black"/>
              </a:solidFill>
            </a:endParaRPr>
          </a:p>
        </p:txBody>
      </p:sp>
      <p:sp>
        <p:nvSpPr>
          <p:cNvPr id="51" name="Line 1275"/>
          <p:cNvSpPr>
            <a:spLocks noChangeShapeType="1"/>
          </p:cNvSpPr>
          <p:nvPr/>
        </p:nvSpPr>
        <p:spPr bwMode="auto">
          <a:xfrm>
            <a:off x="971551" y="52705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s-Latn-BA">
              <a:solidFill>
                <a:prstClr val="black"/>
              </a:solidFill>
            </a:endParaRPr>
          </a:p>
        </p:txBody>
      </p:sp>
      <p:sp>
        <p:nvSpPr>
          <p:cNvPr id="52" name="Freeform 1277"/>
          <p:cNvSpPr>
            <a:spLocks/>
          </p:cNvSpPr>
          <p:nvPr/>
        </p:nvSpPr>
        <p:spPr bwMode="auto">
          <a:xfrm>
            <a:off x="971551" y="523876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2147483647 h 2"/>
              <a:gd name="T4" fmla="*/ 0 w 1587"/>
              <a:gd name="T5" fmla="*/ 0 h 2"/>
              <a:gd name="T6" fmla="*/ 0 w 1587"/>
              <a:gd name="T7" fmla="*/ 2147483647 h 2"/>
              <a:gd name="T8" fmla="*/ 0 w 1587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s-Latn-BA">
              <a:solidFill>
                <a:prstClr val="black"/>
              </a:solidFill>
            </a:endParaRPr>
          </a:p>
        </p:txBody>
      </p:sp>
      <p:sp>
        <p:nvSpPr>
          <p:cNvPr id="53" name="Freeform 1287"/>
          <p:cNvSpPr>
            <a:spLocks/>
          </p:cNvSpPr>
          <p:nvPr/>
        </p:nvSpPr>
        <p:spPr bwMode="auto">
          <a:xfrm>
            <a:off x="958852" y="514350"/>
            <a:ext cx="4233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2147483647 w 2"/>
              <a:gd name="T25" fmla="*/ 2147483647 h 2"/>
              <a:gd name="T26" fmla="*/ 2147483647 w 2"/>
              <a:gd name="T27" fmla="*/ 2147483647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s-Latn-BA">
              <a:solidFill>
                <a:prstClr val="black"/>
              </a:solidFill>
            </a:endParaRPr>
          </a:p>
        </p:txBody>
      </p:sp>
      <p:sp>
        <p:nvSpPr>
          <p:cNvPr id="54" name="Freeform 1290"/>
          <p:cNvSpPr>
            <a:spLocks/>
          </p:cNvSpPr>
          <p:nvPr/>
        </p:nvSpPr>
        <p:spPr bwMode="auto">
          <a:xfrm>
            <a:off x="958852" y="517526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147483647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147483647 h 2"/>
              <a:gd name="T50" fmla="*/ 2147483647 w 2"/>
              <a:gd name="T51" fmla="*/ 2147483647 h 2"/>
              <a:gd name="T52" fmla="*/ 2147483647 w 2"/>
              <a:gd name="T53" fmla="*/ 0 h 2"/>
              <a:gd name="T54" fmla="*/ 2147483647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147483647 h 2"/>
              <a:gd name="T62" fmla="*/ 0 w 2"/>
              <a:gd name="T63" fmla="*/ 2147483647 h 2"/>
              <a:gd name="T64" fmla="*/ 2147483647 w 2"/>
              <a:gd name="T65" fmla="*/ 2147483647 h 2"/>
              <a:gd name="T66" fmla="*/ 2147483647 w 2"/>
              <a:gd name="T67" fmla="*/ 2147483647 h 2"/>
              <a:gd name="T68" fmla="*/ 0 w 2"/>
              <a:gd name="T69" fmla="*/ 2147483647 h 2"/>
              <a:gd name="T70" fmla="*/ 0 w 2"/>
              <a:gd name="T71" fmla="*/ 2147483647 h 2"/>
              <a:gd name="T72" fmla="*/ 0 w 2"/>
              <a:gd name="T73" fmla="*/ 2147483647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s-Latn-BA">
              <a:solidFill>
                <a:prstClr val="black"/>
              </a:solidFill>
            </a:endParaRPr>
          </a:p>
        </p:txBody>
      </p:sp>
      <p:sp>
        <p:nvSpPr>
          <p:cNvPr id="55" name="Rectangle 1335"/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smtClean="0">
              <a:solidFill>
                <a:prstClr val="black"/>
              </a:solidFill>
            </a:endParaRPr>
          </a:p>
        </p:txBody>
      </p:sp>
      <p:sp>
        <p:nvSpPr>
          <p:cNvPr id="56" name="Rectangle 1336"/>
          <p:cNvSpPr>
            <a:spLocks noChangeArrowheads="1"/>
          </p:cNvSpPr>
          <p:nvPr/>
        </p:nvSpPr>
        <p:spPr bwMode="auto">
          <a:xfrm>
            <a:off x="632885" y="4953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smtClean="0">
              <a:solidFill>
                <a:prstClr val="black"/>
              </a:solidFill>
            </a:endParaRPr>
          </a:p>
        </p:txBody>
      </p:sp>
      <p:sp>
        <p:nvSpPr>
          <p:cNvPr id="57" name="Rectangle 1337"/>
          <p:cNvSpPr>
            <a:spLocks noChangeArrowheads="1"/>
          </p:cNvSpPr>
          <p:nvPr/>
        </p:nvSpPr>
        <p:spPr bwMode="auto">
          <a:xfrm>
            <a:off x="632885" y="4953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smtClean="0">
              <a:solidFill>
                <a:prstClr val="black"/>
              </a:solidFill>
            </a:endParaRPr>
          </a:p>
        </p:txBody>
      </p:sp>
      <p:sp>
        <p:nvSpPr>
          <p:cNvPr id="58" name="Rectangle 1340"/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smtClean="0">
              <a:solidFill>
                <a:prstClr val="black"/>
              </a:solidFill>
            </a:endParaRPr>
          </a:p>
        </p:txBody>
      </p:sp>
      <p:sp>
        <p:nvSpPr>
          <p:cNvPr id="59" name="Rectangle 1341"/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smtClean="0">
              <a:solidFill>
                <a:prstClr val="black"/>
              </a:solidFill>
            </a:endParaRPr>
          </a:p>
        </p:txBody>
      </p:sp>
      <p:sp>
        <p:nvSpPr>
          <p:cNvPr id="60" name="Rectangle 1342"/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smtClean="0">
              <a:solidFill>
                <a:prstClr val="black"/>
              </a:solidFill>
            </a:endParaRPr>
          </a:p>
        </p:txBody>
      </p:sp>
      <p:sp>
        <p:nvSpPr>
          <p:cNvPr id="61" name="Rectangle 1343"/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smtClean="0">
              <a:solidFill>
                <a:prstClr val="black"/>
              </a:solidFill>
            </a:endParaRPr>
          </a:p>
        </p:txBody>
      </p:sp>
      <p:sp>
        <p:nvSpPr>
          <p:cNvPr id="62" name="Rectangle 1344"/>
          <p:cNvSpPr>
            <a:spLocks noChangeArrowheads="1"/>
          </p:cNvSpPr>
          <p:nvPr/>
        </p:nvSpPr>
        <p:spPr bwMode="auto">
          <a:xfrm>
            <a:off x="620185" y="485776"/>
            <a:ext cx="2116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smtClean="0">
              <a:solidFill>
                <a:prstClr val="black"/>
              </a:solidFill>
            </a:endParaRPr>
          </a:p>
        </p:txBody>
      </p:sp>
      <p:pic>
        <p:nvPicPr>
          <p:cNvPr id="63" name="Picture 6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1" y="4687888"/>
            <a:ext cx="5080000" cy="95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Rectangle 63"/>
          <p:cNvSpPr>
            <a:spLocks noChangeArrowheads="1"/>
          </p:cNvSpPr>
          <p:nvPr/>
        </p:nvSpPr>
        <p:spPr bwMode="auto">
          <a:xfrm>
            <a:off x="0" y="4311651"/>
            <a:ext cx="12192000" cy="1762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smtClean="0">
              <a:solidFill>
                <a:prstClr val="white"/>
              </a:solidFill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2016831" y="1189790"/>
            <a:ext cx="9295741" cy="1822161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3600" b="1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2033564" y="3000005"/>
            <a:ext cx="9279009" cy="87588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="0" i="0" cap="all" baseline="0">
                <a:solidFill>
                  <a:srgbClr val="FFFFFF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9" name="Text Placeholder 331"/>
          <p:cNvSpPr>
            <a:spLocks noGrp="1"/>
          </p:cNvSpPr>
          <p:nvPr>
            <p:ph type="body" sz="quarter" idx="14"/>
          </p:nvPr>
        </p:nvSpPr>
        <p:spPr>
          <a:xfrm>
            <a:off x="7224889" y="4927601"/>
            <a:ext cx="4087683" cy="995705"/>
          </a:xfrm>
        </p:spPr>
        <p:txBody>
          <a:bodyPr anchor="b"/>
          <a:lstStyle>
            <a:lvl1pPr algn="r">
              <a:lnSpc>
                <a:spcPct val="100000"/>
              </a:lnSpc>
              <a:defRPr sz="1500" b="0" i="0" baseline="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65" name="Rectangle 1028"/>
          <p:cNvSpPr>
            <a:spLocks noGrp="1" noChangeArrowheads="1"/>
          </p:cNvSpPr>
          <p:nvPr>
            <p:ph type="dt" sz="half" idx="15"/>
          </p:nvPr>
        </p:nvSpPr>
        <p:spPr>
          <a:xfrm>
            <a:off x="7909984" y="5975350"/>
            <a:ext cx="3403600" cy="306388"/>
          </a:xfrm>
          <a:prstGeom prst="rect">
            <a:avLst/>
          </a:prstGeom>
        </p:spPr>
        <p:txBody>
          <a:bodyPr rIns="0"/>
          <a:lstStyle>
            <a:lvl1pPr algn="r">
              <a:defRPr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953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 bwMode="auto">
          <a:xfrm>
            <a:off x="1" y="698089"/>
            <a:ext cx="12191999" cy="906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84516" y="115406"/>
            <a:ext cx="1346988" cy="271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171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62D93A-3BA0-8848-BFA3-D7046C1B555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324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62D93A-3BA0-8848-BFA3-D7046C1B555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993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62D93A-3BA0-8848-BFA3-D7046C1B555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362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62D93A-3BA0-8848-BFA3-D7046C1B555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469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62D93A-3BA0-8848-BFA3-D7046C1B555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982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19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62D93A-3BA0-8848-BFA3-D7046C1B555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895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684" r:id="rId13"/>
    <p:sldLayoutId id="2147483732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1800" y="260351"/>
            <a:ext cx="11328400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18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This is a headline</a:t>
            </a:r>
            <a:endParaRPr lang="en-US" noProof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80084" y="6360102"/>
            <a:ext cx="6077768" cy="215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76157" y="6360102"/>
            <a:ext cx="384043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62D93A-3BA0-8848-BFA3-D7046C1B555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" name="Textplatzhalter 1"/>
          <p:cNvSpPr>
            <a:spLocks noGrp="1"/>
          </p:cNvSpPr>
          <p:nvPr>
            <p:ph type="body" idx="1"/>
          </p:nvPr>
        </p:nvSpPr>
        <p:spPr>
          <a:xfrm>
            <a:off x="431800" y="1268413"/>
            <a:ext cx="11328400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 err="1" smtClean="0"/>
              <a:t>Textmaster</a:t>
            </a:r>
            <a:endParaRPr lang="en-US" noProof="0" dirty="0" smtClean="0"/>
          </a:p>
          <a:p>
            <a:pPr lvl="1"/>
            <a:r>
              <a:rPr lang="en-US" noProof="0" dirty="0" smtClean="0"/>
              <a:t>Second Layer</a:t>
            </a:r>
          </a:p>
          <a:p>
            <a:pPr lvl="2"/>
            <a:r>
              <a:rPr lang="en-US" noProof="0" dirty="0" smtClean="0"/>
              <a:t>Third Layer</a:t>
            </a:r>
          </a:p>
          <a:p>
            <a:pPr lvl="3"/>
            <a:r>
              <a:rPr lang="en-US" noProof="0" dirty="0" smtClean="0"/>
              <a:t>Fourth Layer</a:t>
            </a:r>
          </a:p>
          <a:p>
            <a:pPr lvl="4"/>
            <a:r>
              <a:rPr lang="en-US" noProof="0" dirty="0" smtClean="0"/>
              <a:t>Fifth Layer</a:t>
            </a:r>
          </a:p>
          <a:p>
            <a:pPr lvl="5"/>
            <a:r>
              <a:rPr lang="en-US" noProof="0" dirty="0" smtClean="0"/>
              <a:t>6</a:t>
            </a:r>
            <a:endParaRPr lang="en-US" noProof="0" dirty="0"/>
          </a:p>
        </p:txBody>
      </p:sp>
      <p:pic>
        <p:nvPicPr>
          <p:cNvPr id="11" name="Picture 2" descr="U:\1405265\1405265 WBG Logo\LOGO FILES\Horizontal\WBG_Horizontal_Color\web\WBG_Horizontal-RGB-web.jp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715"/>
          <a:stretch/>
        </p:blipFill>
        <p:spPr bwMode="auto">
          <a:xfrm>
            <a:off x="431802" y="6302502"/>
            <a:ext cx="2252577" cy="329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-1057" y="1066801"/>
            <a:ext cx="12193057" cy="176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088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000" kern="1200">
          <a:solidFill>
            <a:schemeClr val="tx2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0" indent="0" algn="l" defTabSz="457200" rtl="0" eaLnBrk="1" latinLnBrk="0" hangingPunct="1">
        <a:spcBef>
          <a:spcPct val="20000"/>
        </a:spcBef>
        <a:buFont typeface="Arial"/>
        <a:buNone/>
        <a:defRPr sz="3000" kern="1200" baseline="0">
          <a:solidFill>
            <a:schemeClr val="accent2"/>
          </a:solidFill>
          <a:latin typeface="+mn-lt"/>
          <a:ea typeface="+mn-ea"/>
          <a:cs typeface="+mn-cs"/>
        </a:defRPr>
      </a:lvl2pPr>
      <a:lvl3pPr marL="361950" indent="-36195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 baseline="0">
          <a:solidFill>
            <a:schemeClr val="accent2"/>
          </a:solidFill>
          <a:latin typeface="+mn-lt"/>
          <a:ea typeface="+mn-ea"/>
          <a:cs typeface="+mn-cs"/>
        </a:defRPr>
      </a:lvl3pPr>
      <a:lvl4pPr marL="715963" indent="-354013" algn="l" defTabSz="457200" rtl="0" eaLnBrk="1" latinLnBrk="0" hangingPunct="1">
        <a:spcBef>
          <a:spcPct val="20000"/>
        </a:spcBef>
        <a:buFont typeface="Arial"/>
        <a:buChar char="–"/>
        <a:defRPr sz="2000" kern="1200" baseline="0">
          <a:solidFill>
            <a:schemeClr val="accent2"/>
          </a:solidFill>
          <a:latin typeface="+mn-lt"/>
          <a:ea typeface="+mn-ea"/>
          <a:cs typeface="+mn-cs"/>
        </a:defRPr>
      </a:lvl4pPr>
      <a:lvl5pPr marL="1077913" indent="-361950" algn="l" defTabSz="457200" rtl="0" eaLnBrk="1" latinLnBrk="0" hangingPunct="1">
        <a:spcBef>
          <a:spcPct val="20000"/>
        </a:spcBef>
        <a:buFont typeface="Arial" pitchFamily="34" charset="0"/>
        <a:buChar char="–"/>
        <a:defRPr sz="2000" kern="1200" baseline="0">
          <a:solidFill>
            <a:schemeClr val="accent2"/>
          </a:solidFill>
          <a:latin typeface="+mn-lt"/>
          <a:ea typeface="+mn-ea"/>
          <a:cs typeface="+mn-cs"/>
        </a:defRPr>
      </a:lvl5pPr>
      <a:lvl6pPr marL="1431925" indent="-354013" algn="l" defTabSz="4572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2"/>
          </a:solidFill>
          <a:latin typeface="+mn-lt"/>
          <a:ea typeface="+mn-ea"/>
          <a:cs typeface="+mn-cs"/>
        </a:defRPr>
      </a:lvl6pPr>
      <a:lvl7pPr marL="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accent2"/>
          </a:solidFill>
          <a:latin typeface="+mn-lt"/>
          <a:ea typeface="+mn-ea"/>
          <a:cs typeface="+mn-cs"/>
        </a:defRPr>
      </a:lvl7pPr>
      <a:lvl8pPr marL="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accent2"/>
          </a:solidFill>
          <a:latin typeface="+mn-lt"/>
          <a:ea typeface="+mn-ea"/>
          <a:cs typeface="+mn-cs"/>
        </a:defRPr>
      </a:lvl8pPr>
      <a:lvl9pPr marL="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accent2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1800" y="260351"/>
            <a:ext cx="11328400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18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This is a headline</a:t>
            </a:r>
            <a:endParaRPr lang="en-US" noProof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80084" y="6360102"/>
            <a:ext cx="6077768" cy="215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76157" y="6360102"/>
            <a:ext cx="384043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62D93A-3BA0-8848-BFA3-D7046C1B555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" name="Textplatzhalter 1"/>
          <p:cNvSpPr>
            <a:spLocks noGrp="1"/>
          </p:cNvSpPr>
          <p:nvPr>
            <p:ph type="body" idx="1"/>
          </p:nvPr>
        </p:nvSpPr>
        <p:spPr>
          <a:xfrm>
            <a:off x="431800" y="1268413"/>
            <a:ext cx="11328400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 err="1" smtClean="0"/>
              <a:t>Textmaster</a:t>
            </a:r>
            <a:endParaRPr lang="en-US" noProof="0" dirty="0" smtClean="0"/>
          </a:p>
          <a:p>
            <a:pPr lvl="1"/>
            <a:r>
              <a:rPr lang="en-US" noProof="0" dirty="0" smtClean="0"/>
              <a:t>Second Layer</a:t>
            </a:r>
          </a:p>
          <a:p>
            <a:pPr lvl="2"/>
            <a:r>
              <a:rPr lang="en-US" noProof="0" dirty="0" smtClean="0"/>
              <a:t>Third Layer</a:t>
            </a:r>
          </a:p>
          <a:p>
            <a:pPr lvl="3"/>
            <a:r>
              <a:rPr lang="en-US" noProof="0" dirty="0" smtClean="0"/>
              <a:t>Fourth Layer</a:t>
            </a:r>
          </a:p>
          <a:p>
            <a:pPr lvl="4"/>
            <a:r>
              <a:rPr lang="en-US" noProof="0" dirty="0" smtClean="0"/>
              <a:t>Fifth Layer</a:t>
            </a:r>
          </a:p>
          <a:p>
            <a:pPr lvl="5"/>
            <a:r>
              <a:rPr lang="en-US" noProof="0" dirty="0" smtClean="0"/>
              <a:t>6</a:t>
            </a:r>
            <a:endParaRPr lang="en-US" noProof="0" dirty="0"/>
          </a:p>
        </p:txBody>
      </p:sp>
      <p:pic>
        <p:nvPicPr>
          <p:cNvPr id="11" name="Picture 2" descr="U:\1405265\1405265 WBG Logo\LOGO FILES\Horizontal\WBG_Horizontal_Color\web\WBG_Horizontal-RGB-web.jpg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715"/>
          <a:stretch/>
        </p:blipFill>
        <p:spPr bwMode="auto">
          <a:xfrm>
            <a:off x="431802" y="6302502"/>
            <a:ext cx="2252577" cy="329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-1057" y="1066801"/>
            <a:ext cx="12193057" cy="176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233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4" r:id="rId10"/>
    <p:sldLayoutId id="2147483772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000" kern="1200">
          <a:solidFill>
            <a:schemeClr val="tx2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0" indent="0" algn="l" defTabSz="457200" rtl="0" eaLnBrk="1" latinLnBrk="0" hangingPunct="1">
        <a:spcBef>
          <a:spcPct val="20000"/>
        </a:spcBef>
        <a:buFont typeface="Arial"/>
        <a:buNone/>
        <a:defRPr sz="3000" kern="1200" baseline="0">
          <a:solidFill>
            <a:schemeClr val="accent2"/>
          </a:solidFill>
          <a:latin typeface="+mn-lt"/>
          <a:ea typeface="+mn-ea"/>
          <a:cs typeface="+mn-cs"/>
        </a:defRPr>
      </a:lvl2pPr>
      <a:lvl3pPr marL="361950" indent="-36195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 baseline="0">
          <a:solidFill>
            <a:schemeClr val="accent2"/>
          </a:solidFill>
          <a:latin typeface="+mn-lt"/>
          <a:ea typeface="+mn-ea"/>
          <a:cs typeface="+mn-cs"/>
        </a:defRPr>
      </a:lvl3pPr>
      <a:lvl4pPr marL="715963" indent="-354013" algn="l" defTabSz="457200" rtl="0" eaLnBrk="1" latinLnBrk="0" hangingPunct="1">
        <a:spcBef>
          <a:spcPct val="20000"/>
        </a:spcBef>
        <a:buFont typeface="Arial"/>
        <a:buChar char="–"/>
        <a:defRPr sz="2000" kern="1200" baseline="0">
          <a:solidFill>
            <a:schemeClr val="accent2"/>
          </a:solidFill>
          <a:latin typeface="+mn-lt"/>
          <a:ea typeface="+mn-ea"/>
          <a:cs typeface="+mn-cs"/>
        </a:defRPr>
      </a:lvl4pPr>
      <a:lvl5pPr marL="1077913" indent="-361950" algn="l" defTabSz="457200" rtl="0" eaLnBrk="1" latinLnBrk="0" hangingPunct="1">
        <a:spcBef>
          <a:spcPct val="20000"/>
        </a:spcBef>
        <a:buFont typeface="Arial" pitchFamily="34" charset="0"/>
        <a:buChar char="–"/>
        <a:defRPr sz="2000" kern="1200" baseline="0">
          <a:solidFill>
            <a:schemeClr val="accent2"/>
          </a:solidFill>
          <a:latin typeface="+mn-lt"/>
          <a:ea typeface="+mn-ea"/>
          <a:cs typeface="+mn-cs"/>
        </a:defRPr>
      </a:lvl5pPr>
      <a:lvl6pPr marL="1431925" indent="-354013" algn="l" defTabSz="4572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2"/>
          </a:solidFill>
          <a:latin typeface="+mn-lt"/>
          <a:ea typeface="+mn-ea"/>
          <a:cs typeface="+mn-cs"/>
        </a:defRPr>
      </a:lvl6pPr>
      <a:lvl7pPr marL="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accent2"/>
          </a:solidFill>
          <a:latin typeface="+mn-lt"/>
          <a:ea typeface="+mn-ea"/>
          <a:cs typeface="+mn-cs"/>
        </a:defRPr>
      </a:lvl7pPr>
      <a:lvl8pPr marL="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accent2"/>
          </a:solidFill>
          <a:latin typeface="+mn-lt"/>
          <a:ea typeface="+mn-ea"/>
          <a:cs typeface="+mn-cs"/>
        </a:defRPr>
      </a:lvl8pPr>
      <a:lvl9pPr marL="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accent2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62D93A-3BA0-8848-BFA3-D7046C1B555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651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  <p:sldLayoutId id="2147483786" r:id="rId13"/>
    <p:sldLayoutId id="2147483787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7.xml"/><Relationship Id="rId4" Type="http://schemas.openxmlformats.org/officeDocument/2006/relationships/chart" Target="../charts/char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chart" Target="../charts/chart2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jpeg"/><Relationship Id="rId5" Type="http://schemas.openxmlformats.org/officeDocument/2006/relationships/image" Target="../media/image11.emf"/><Relationship Id="rId4" Type="http://schemas.openxmlformats.org/officeDocument/2006/relationships/package" Target="../embeddings/Microsoft_PowerPoint_Slide4.sldx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7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1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chart" Target="../charts/chart15.xml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14252" y="1189038"/>
            <a:ext cx="9157061" cy="18224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sr-Latn-RS" smtClean="0">
                <a:latin typeface="+mn-lt"/>
              </a:rPr>
              <a:t>Okvir partnerstva</a:t>
            </a:r>
            <a:r>
              <a:rPr lang="en-US" smtClean="0">
                <a:latin typeface="+mn-lt"/>
              </a:rPr>
              <a:t> za Kosovo (CPF) </a:t>
            </a:r>
            <a:r>
              <a:rPr lang="en-US">
                <a:latin typeface="+mn-lt"/>
              </a:rPr>
              <a:t>FG17 - 21</a:t>
            </a:r>
            <a:r>
              <a:rPr lang="en-US" smtClean="0">
                <a:latin typeface="+mn-lt"/>
              </a:rPr>
              <a:t/>
            </a:r>
            <a:br>
              <a:rPr lang="en-US" smtClean="0">
                <a:latin typeface="+mn-lt"/>
              </a:rPr>
            </a:br>
            <a:r>
              <a:rPr lang="en-US" smtClean="0">
                <a:latin typeface="+mn-lt"/>
              </a:rPr>
              <a:t>- Sistematska dijagnoza zemlje</a:t>
            </a:r>
            <a:endParaRPr lang="en-US" dirty="0">
              <a:latin typeface="+mn-lt"/>
            </a:endParaRPr>
          </a:p>
        </p:txBody>
      </p:sp>
      <p:sp>
        <p:nvSpPr>
          <p:cNvPr id="24579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31665" y="3011488"/>
            <a:ext cx="6959600" cy="876300"/>
          </a:xfrm>
        </p:spPr>
        <p:txBody>
          <a:bodyPr>
            <a:norm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sr-Latn-RS" altLang="en-US" sz="2800" cap="none" dirty="0" smtClean="0"/>
              <a:t>Javne konsultacije</a:t>
            </a:r>
            <a:endParaRPr lang="en-US" altLang="en-US" sz="2800" cap="none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>
          <a:xfrm>
            <a:off x="4265700" y="6456613"/>
            <a:ext cx="3403600" cy="306388"/>
          </a:xfrm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sr-Latn-RS" dirty="0" smtClean="0">
                <a:solidFill>
                  <a:prstClr val="black"/>
                </a:solidFill>
              </a:rPr>
              <a:t>21. oktobar 2016.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84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35429" y="141026"/>
            <a:ext cx="11303725" cy="8430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457200"/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Cambria"/>
              </a:rPr>
              <a:t>Kosovo </a:t>
            </a:r>
            <a:r>
              <a:rPr lang="sr-Latn-RS" sz="36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Cambria"/>
              </a:rPr>
              <a:t>ima potencijal da ostvari izuzetan učinak rasta ukoliko iskoristi svoju demografsku dividendu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Cambria"/>
              </a:rPr>
              <a:t>…</a:t>
            </a:r>
            <a:endParaRPr lang="en-US" sz="3600" b="1" dirty="0">
              <a:solidFill>
                <a:schemeClr val="accent1">
                  <a:lumMod val="50000"/>
                </a:schemeClr>
              </a:solidFill>
              <a:latin typeface="+mn-lt"/>
              <a:cs typeface="Cambri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83468" y="1231032"/>
            <a:ext cx="5983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>
                <a:solidFill>
                  <a:srgbClr val="404F6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Piramida populacije</a:t>
            </a:r>
            <a:r>
              <a:rPr lang="en-US" dirty="0" smtClean="0">
                <a:solidFill>
                  <a:srgbClr val="404F6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sr-Latn-RS" dirty="0" smtClean="0">
                <a:solidFill>
                  <a:srgbClr val="404F6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poređenje Kosova i</a:t>
            </a:r>
            <a:r>
              <a:rPr lang="en-US" dirty="0" smtClean="0">
                <a:solidFill>
                  <a:srgbClr val="404F6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BiH </a:t>
            </a:r>
            <a:endParaRPr lang="en-US" dirty="0">
              <a:solidFill>
                <a:srgbClr val="404F64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152" y="1714884"/>
            <a:ext cx="4700429" cy="4811201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flipV="1">
            <a:off x="0" y="1132114"/>
            <a:ext cx="12192000" cy="17417"/>
          </a:xfrm>
          <a:prstGeom prst="line">
            <a:avLst/>
          </a:prstGeom>
          <a:noFill/>
          <a:ln w="76200" cap="flat" cmpd="sng" algn="ctr">
            <a:solidFill>
              <a:srgbClr val="0070C0"/>
            </a:solidFill>
            <a:prstDash val="solid"/>
          </a:ln>
          <a:effectLst/>
        </p:spPr>
      </p:cxnSp>
      <p:pic>
        <p:nvPicPr>
          <p:cNvPr id="11" name="Picture 2" descr="U:\1405265\1405265 WBG Logo\LOGO FILES\Horizontal\WBG_Horizontal_Color\web\WBG_Horizontal-RGB-web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715"/>
          <a:stretch/>
        </p:blipFill>
        <p:spPr bwMode="auto">
          <a:xfrm>
            <a:off x="431803" y="6302502"/>
            <a:ext cx="1911348" cy="329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9480A-085A-4063-8272-C91EC9B62F71}" type="slidenum">
              <a:rPr lang="bs-Latn-BA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10</a:t>
            </a:fld>
            <a:endParaRPr lang="bs-Latn-BA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2050" name="Picture 2" descr="Population by Age in 20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215" y="1978676"/>
            <a:ext cx="4879903" cy="4222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8382149" y="1755815"/>
            <a:ext cx="27707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Bosna i Hercegovina</a:t>
            </a:r>
            <a:endParaRPr lang="en-US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47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70263" y="136985"/>
            <a:ext cx="11495314" cy="11158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…</a:t>
            </a:r>
            <a:r>
              <a:rPr lang="sr-Latn-RS" sz="36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ali nastavlja da se suočava se visokom stopom sistemske nezaposlenosti, niskim nivoima učestvovanja radne snage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, </a:t>
            </a:r>
            <a:r>
              <a:rPr lang="sr-Latn-RS" sz="36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i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...</a:t>
            </a:r>
          </a:p>
        </p:txBody>
      </p:sp>
      <p:sp>
        <p:nvSpPr>
          <p:cNvPr id="8" name="Rectangle 7"/>
          <p:cNvSpPr/>
          <p:nvPr/>
        </p:nvSpPr>
        <p:spPr>
          <a:xfrm>
            <a:off x="1330036" y="5933170"/>
            <a:ext cx="49661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sr-Latn-RS" sz="900" i="1" dirty="0" smtClean="0">
                <a:solidFill>
                  <a:srgbClr val="000000"/>
                </a:solidFill>
                <a:latin typeface="Arial"/>
              </a:rPr>
              <a:t>Izvori</a:t>
            </a:r>
            <a:r>
              <a:rPr lang="en-US" sz="900" i="1" dirty="0" smtClean="0">
                <a:solidFill>
                  <a:srgbClr val="000000"/>
                </a:solidFill>
                <a:latin typeface="Arial"/>
              </a:rPr>
              <a:t>: </a:t>
            </a:r>
            <a:r>
              <a:rPr lang="sr-Latn-RS" sz="900" i="1" dirty="0" smtClean="0">
                <a:solidFill>
                  <a:srgbClr val="000000"/>
                </a:solidFill>
                <a:latin typeface="Arial"/>
              </a:rPr>
              <a:t>Proračuni službenika Svetske banke zasnovani na nacionalnim statističkim službama</a:t>
            </a:r>
            <a:r>
              <a:rPr lang="en-US" sz="900" dirty="0" smtClean="0">
                <a:solidFill>
                  <a:srgbClr val="000000"/>
                </a:solidFill>
                <a:latin typeface="Arial"/>
              </a:rPr>
              <a:t>.</a:t>
            </a:r>
            <a:endParaRPr lang="en-US" sz="900" dirty="0">
              <a:solidFill>
                <a:srgbClr val="000000"/>
              </a:solidFill>
              <a:latin typeface="Arial"/>
            </a:endParaRPr>
          </a:p>
          <a:p>
            <a:pPr defTabSz="457200"/>
            <a:r>
              <a:rPr lang="sr-Latn-RS" sz="900" i="1" dirty="0" smtClean="0">
                <a:solidFill>
                  <a:srgbClr val="000000"/>
                </a:solidFill>
                <a:latin typeface="Arial"/>
              </a:rPr>
              <a:t>Napomena</a:t>
            </a:r>
            <a:r>
              <a:rPr lang="en-US" sz="900" i="1" dirty="0" smtClean="0">
                <a:solidFill>
                  <a:srgbClr val="000000"/>
                </a:solidFill>
                <a:latin typeface="Arial"/>
              </a:rPr>
              <a:t>: </a:t>
            </a:r>
            <a:r>
              <a:rPr lang="sr-Latn-RS" sz="900" dirty="0">
                <a:solidFill>
                  <a:srgbClr val="000000"/>
                </a:solidFill>
                <a:latin typeface="Arial"/>
              </a:rPr>
              <a:t>U</a:t>
            </a:r>
            <a:r>
              <a:rPr lang="sr-Latn-RS" sz="900" dirty="0" smtClean="0">
                <a:solidFill>
                  <a:srgbClr val="000000"/>
                </a:solidFill>
                <a:latin typeface="Arial"/>
              </a:rPr>
              <a:t>kupno za region isključuje Kosovo</a:t>
            </a:r>
            <a:r>
              <a:rPr lang="en-US" sz="900" dirty="0" smtClean="0">
                <a:solidFill>
                  <a:srgbClr val="000000"/>
                </a:solidFill>
                <a:latin typeface="Arial"/>
              </a:rPr>
              <a:t>. </a:t>
            </a:r>
            <a:endParaRPr lang="en-US" sz="9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23407" y="1673801"/>
            <a:ext cx="48158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sr-Latn-RS" dirty="0" smtClean="0">
                <a:solidFill>
                  <a:srgbClr val="404F6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Stopa nezaposlenosti na Kosovu, procenat RS, 2015.</a:t>
            </a:r>
            <a:r>
              <a:rPr lang="en-US" dirty="0" smtClean="0">
                <a:solidFill>
                  <a:srgbClr val="404F6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dirty="0">
              <a:solidFill>
                <a:srgbClr val="404F64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637910" y="6059375"/>
            <a:ext cx="344661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900" i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Izvori</a:t>
            </a:r>
            <a:r>
              <a:rPr lang="en-US" sz="9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sr-Latn-RS" sz="9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Podaci nacionalnih statističkih službi i EUROSTAT-a 2015</a:t>
            </a:r>
            <a:r>
              <a:rPr lang="en-US" sz="9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9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sr-Latn-RS" sz="900" i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Napomena</a:t>
            </a:r>
            <a:r>
              <a:rPr lang="en-US" sz="9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sr-Latn-RS" sz="9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Podaci za </a:t>
            </a:r>
            <a:r>
              <a:rPr lang="en-US" sz="9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Kosovo</a:t>
            </a:r>
            <a:r>
              <a:rPr lang="sr-Latn-RS" sz="9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su za populaciju starosti </a:t>
            </a:r>
            <a:r>
              <a:rPr lang="en-US" sz="9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15-64</a:t>
            </a:r>
            <a:r>
              <a:rPr lang="en-US" sz="9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358518" y="1574382"/>
            <a:ext cx="43978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dirty="0" smtClean="0">
                <a:solidFill>
                  <a:srgbClr val="404F6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Stopa aktivnosti kao procenat populacije starije od 15 godina, 2015. </a:t>
            </a:r>
            <a:endParaRPr lang="en-US" dirty="0">
              <a:solidFill>
                <a:srgbClr val="404F64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1" y="1223506"/>
            <a:ext cx="12192000" cy="17417"/>
          </a:xfrm>
          <a:prstGeom prst="line">
            <a:avLst/>
          </a:prstGeom>
          <a:noFill/>
          <a:ln w="76200" cap="flat" cmpd="sng" algn="ctr">
            <a:solidFill>
              <a:srgbClr val="0070C0"/>
            </a:solidFill>
            <a:prstDash val="solid"/>
          </a:ln>
          <a:effectLst/>
        </p:spPr>
      </p:cxnSp>
      <p:pic>
        <p:nvPicPr>
          <p:cNvPr id="17" name="Picture 2" descr="U:\1405265\1405265 WBG Logo\LOGO FILES\Horizontal\WBG_Horizontal_Color\web\WBG_Horizontal-RGB-web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715"/>
          <a:stretch/>
        </p:blipFill>
        <p:spPr bwMode="auto">
          <a:xfrm>
            <a:off x="431803" y="6302502"/>
            <a:ext cx="1911348" cy="329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9480A-085A-4063-8272-C91EC9B62F71}" type="slidenum">
              <a:rPr lang="bs-Latn-BA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11</a:t>
            </a:fld>
            <a:endParaRPr lang="bs-Latn-BA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1918264"/>
              </p:ext>
            </p:extLst>
          </p:nvPr>
        </p:nvGraphicFramePr>
        <p:xfrm>
          <a:off x="6624286" y="2331453"/>
          <a:ext cx="4729513" cy="3711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Rounded Rectangle 12"/>
          <p:cNvSpPr/>
          <p:nvPr/>
        </p:nvSpPr>
        <p:spPr>
          <a:xfrm>
            <a:off x="7995168" y="2646367"/>
            <a:ext cx="295756" cy="652932"/>
          </a:xfrm>
          <a:custGeom>
            <a:avLst/>
            <a:gdLst/>
            <a:ahLst/>
            <a:cxnLst/>
            <a:rect l="l" t="t" r="r" b="b"/>
            <a:pathLst>
              <a:path w="1753858" h="4337204">
                <a:moveTo>
                  <a:pt x="546414" y="1078722"/>
                </a:moveTo>
                <a:lnTo>
                  <a:pt x="1207446" y="1078722"/>
                </a:lnTo>
                <a:lnTo>
                  <a:pt x="1207452" y="1078724"/>
                </a:lnTo>
                <a:lnTo>
                  <a:pt x="1620377" y="1078724"/>
                </a:lnTo>
                <a:cubicBezTo>
                  <a:pt x="1694096" y="1078724"/>
                  <a:pt x="1753858" y="1138486"/>
                  <a:pt x="1753858" y="1212205"/>
                </a:cubicBezTo>
                <a:lnTo>
                  <a:pt x="1753858" y="2676038"/>
                </a:lnTo>
                <a:cubicBezTo>
                  <a:pt x="1753858" y="2749757"/>
                  <a:pt x="1694096" y="2809519"/>
                  <a:pt x="1620377" y="2809519"/>
                </a:cubicBezTo>
                <a:lnTo>
                  <a:pt x="1466192" y="2809519"/>
                </a:lnTo>
                <a:lnTo>
                  <a:pt x="1466193" y="1641255"/>
                </a:lnTo>
                <a:cubicBezTo>
                  <a:pt x="1466193" y="1615770"/>
                  <a:pt x="1445534" y="1595111"/>
                  <a:pt x="1420049" y="1595111"/>
                </a:cubicBezTo>
                <a:cubicBezTo>
                  <a:pt x="1395248" y="1595111"/>
                  <a:pt x="1375017" y="1614677"/>
                  <a:pt x="1374314" y="1639231"/>
                </a:cubicBezTo>
                <a:cubicBezTo>
                  <a:pt x="1372910" y="1640263"/>
                  <a:pt x="1372709" y="1641660"/>
                  <a:pt x="1372709" y="1643104"/>
                </a:cubicBezTo>
                <a:lnTo>
                  <a:pt x="1372709" y="2692708"/>
                </a:lnTo>
                <a:lnTo>
                  <a:pt x="1373905" y="2695595"/>
                </a:lnTo>
                <a:lnTo>
                  <a:pt x="1373905" y="2809519"/>
                </a:lnTo>
                <a:lnTo>
                  <a:pt x="1372709" y="2809519"/>
                </a:lnTo>
                <a:lnTo>
                  <a:pt x="1372709" y="4171941"/>
                </a:lnTo>
                <a:cubicBezTo>
                  <a:pt x="1372709" y="4263213"/>
                  <a:pt x="1298718" y="4337204"/>
                  <a:pt x="1207446" y="4337204"/>
                </a:cubicBezTo>
                <a:lnTo>
                  <a:pt x="923072" y="4337204"/>
                </a:lnTo>
                <a:lnTo>
                  <a:pt x="923073" y="3290691"/>
                </a:lnTo>
                <a:cubicBezTo>
                  <a:pt x="923073" y="3290055"/>
                  <a:pt x="923060" y="3289421"/>
                  <a:pt x="922692" y="3288804"/>
                </a:cubicBezTo>
                <a:lnTo>
                  <a:pt x="922692" y="2828894"/>
                </a:lnTo>
                <a:cubicBezTo>
                  <a:pt x="922692" y="2803619"/>
                  <a:pt x="902203" y="2783130"/>
                  <a:pt x="876928" y="2783130"/>
                </a:cubicBezTo>
                <a:cubicBezTo>
                  <a:pt x="851654" y="2783130"/>
                  <a:pt x="831164" y="2803619"/>
                  <a:pt x="831164" y="2828894"/>
                </a:cubicBezTo>
                <a:lnTo>
                  <a:pt x="831164" y="3288814"/>
                </a:lnTo>
                <a:lnTo>
                  <a:pt x="830785" y="3290691"/>
                </a:lnTo>
                <a:lnTo>
                  <a:pt x="830785" y="4337204"/>
                </a:lnTo>
                <a:lnTo>
                  <a:pt x="546414" y="4337204"/>
                </a:lnTo>
                <a:cubicBezTo>
                  <a:pt x="455142" y="4337204"/>
                  <a:pt x="381151" y="4263213"/>
                  <a:pt x="381151" y="4171941"/>
                </a:cubicBezTo>
                <a:lnTo>
                  <a:pt x="381151" y="2809519"/>
                </a:lnTo>
                <a:lnTo>
                  <a:pt x="377961" y="2809519"/>
                </a:lnTo>
                <a:lnTo>
                  <a:pt x="377962" y="1641255"/>
                </a:lnTo>
                <a:cubicBezTo>
                  <a:pt x="377962" y="1615770"/>
                  <a:pt x="357303" y="1595111"/>
                  <a:pt x="331818" y="1595111"/>
                </a:cubicBezTo>
                <a:cubicBezTo>
                  <a:pt x="307600" y="1595111"/>
                  <a:pt x="287741" y="1613767"/>
                  <a:pt x="286424" y="1637539"/>
                </a:cubicBezTo>
                <a:cubicBezTo>
                  <a:pt x="284560" y="1638928"/>
                  <a:pt x="284119" y="1640965"/>
                  <a:pt x="284119" y="1643104"/>
                </a:cubicBezTo>
                <a:lnTo>
                  <a:pt x="284119" y="2692708"/>
                </a:lnTo>
                <a:lnTo>
                  <a:pt x="285674" y="2696462"/>
                </a:lnTo>
                <a:lnTo>
                  <a:pt x="285674" y="2809519"/>
                </a:lnTo>
                <a:lnTo>
                  <a:pt x="133481" y="2809519"/>
                </a:lnTo>
                <a:cubicBezTo>
                  <a:pt x="59762" y="2809519"/>
                  <a:pt x="0" y="2749757"/>
                  <a:pt x="0" y="2676038"/>
                </a:cubicBezTo>
                <a:lnTo>
                  <a:pt x="0" y="1212205"/>
                </a:lnTo>
                <a:cubicBezTo>
                  <a:pt x="0" y="1138486"/>
                  <a:pt x="59762" y="1078724"/>
                  <a:pt x="133481" y="1078724"/>
                </a:cubicBezTo>
                <a:close/>
                <a:moveTo>
                  <a:pt x="876928" y="0"/>
                </a:moveTo>
                <a:cubicBezTo>
                  <a:pt x="1155934" y="0"/>
                  <a:pt x="1382113" y="226178"/>
                  <a:pt x="1382113" y="505183"/>
                </a:cubicBezTo>
                <a:cubicBezTo>
                  <a:pt x="1382113" y="784188"/>
                  <a:pt x="1155934" y="1010366"/>
                  <a:pt x="876928" y="1010366"/>
                </a:cubicBezTo>
                <a:cubicBezTo>
                  <a:pt x="597922" y="1010366"/>
                  <a:pt x="371743" y="784188"/>
                  <a:pt x="371743" y="505183"/>
                </a:cubicBezTo>
                <a:cubicBezTo>
                  <a:pt x="371743" y="226178"/>
                  <a:pt x="597922" y="0"/>
                  <a:pt x="876928" y="0"/>
                </a:cubicBezTo>
                <a:close/>
              </a:path>
            </a:pathLst>
          </a:custGeom>
          <a:solidFill>
            <a:schemeClr val="accent1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2" name="Rounded Rectangle 12"/>
          <p:cNvSpPr/>
          <p:nvPr/>
        </p:nvSpPr>
        <p:spPr>
          <a:xfrm>
            <a:off x="7958746" y="5166210"/>
            <a:ext cx="368600" cy="600397"/>
          </a:xfrm>
          <a:custGeom>
            <a:avLst/>
            <a:gdLst/>
            <a:ahLst/>
            <a:cxnLst/>
            <a:rect l="l" t="t" r="r" b="b"/>
            <a:pathLst>
              <a:path w="5068401" h="10050997">
                <a:moveTo>
                  <a:pt x="1722623" y="2586956"/>
                </a:moveTo>
                <a:lnTo>
                  <a:pt x="3307893" y="2586956"/>
                </a:lnTo>
                <a:lnTo>
                  <a:pt x="3307908" y="2586961"/>
                </a:lnTo>
                <a:lnTo>
                  <a:pt x="3702994" y="2586961"/>
                </a:lnTo>
                <a:lnTo>
                  <a:pt x="3702994" y="2589410"/>
                </a:lnTo>
                <a:cubicBezTo>
                  <a:pt x="3872204" y="2579879"/>
                  <a:pt x="4035015" y="2679442"/>
                  <a:pt x="4099955" y="2846106"/>
                </a:cubicBezTo>
                <a:lnTo>
                  <a:pt x="5040562" y="5260128"/>
                </a:lnTo>
                <a:cubicBezTo>
                  <a:pt x="5122050" y="5469262"/>
                  <a:pt x="5018572" y="5704857"/>
                  <a:pt x="4809438" y="5786344"/>
                </a:cubicBezTo>
                <a:cubicBezTo>
                  <a:pt x="4600304" y="5867832"/>
                  <a:pt x="4364709" y="5764354"/>
                  <a:pt x="4283222" y="5555220"/>
                </a:cubicBezTo>
                <a:lnTo>
                  <a:pt x="3702994" y="4066095"/>
                </a:lnTo>
                <a:lnTo>
                  <a:pt x="3702994" y="5129831"/>
                </a:lnTo>
                <a:lnTo>
                  <a:pt x="4791024" y="7388756"/>
                </a:lnTo>
                <a:lnTo>
                  <a:pt x="3545369" y="7388756"/>
                </a:lnTo>
                <a:lnTo>
                  <a:pt x="3545369" y="9717868"/>
                </a:lnTo>
                <a:cubicBezTo>
                  <a:pt x="3540674" y="9902812"/>
                  <a:pt x="3389009" y="10050997"/>
                  <a:pt x="3202735" y="10050997"/>
                </a:cubicBezTo>
                <a:lnTo>
                  <a:pt x="2611320" y="10050997"/>
                </a:lnTo>
                <a:lnTo>
                  <a:pt x="2611322" y="7874559"/>
                </a:lnTo>
                <a:cubicBezTo>
                  <a:pt x="2611322" y="7873237"/>
                  <a:pt x="2611295" y="7871918"/>
                  <a:pt x="2610529" y="7870634"/>
                </a:cubicBezTo>
                <a:lnTo>
                  <a:pt x="2610529" y="7388756"/>
                </a:lnTo>
                <a:lnTo>
                  <a:pt x="2420178" y="7388756"/>
                </a:lnTo>
                <a:lnTo>
                  <a:pt x="2420178" y="7870655"/>
                </a:lnTo>
                <a:lnTo>
                  <a:pt x="2419389" y="7874559"/>
                </a:lnTo>
                <a:lnTo>
                  <a:pt x="2419389" y="10050997"/>
                </a:lnTo>
                <a:lnTo>
                  <a:pt x="1827980" y="10050997"/>
                </a:lnTo>
                <a:cubicBezTo>
                  <a:pt x="1646087" y="10050997"/>
                  <a:pt x="1497195" y="9909700"/>
                  <a:pt x="1486647" y="9730776"/>
                </a:cubicBezTo>
                <a:lnTo>
                  <a:pt x="1486647" y="7388756"/>
                </a:lnTo>
                <a:lnTo>
                  <a:pt x="280094" y="7388756"/>
                </a:lnTo>
                <a:lnTo>
                  <a:pt x="1329022" y="5182340"/>
                </a:lnTo>
                <a:lnTo>
                  <a:pt x="1329022" y="4159476"/>
                </a:lnTo>
                <a:lnTo>
                  <a:pt x="785180" y="5555220"/>
                </a:lnTo>
                <a:cubicBezTo>
                  <a:pt x="703692" y="5764354"/>
                  <a:pt x="468097" y="5867832"/>
                  <a:pt x="258963" y="5786344"/>
                </a:cubicBezTo>
                <a:cubicBezTo>
                  <a:pt x="49829" y="5704857"/>
                  <a:pt x="-53649" y="5469262"/>
                  <a:pt x="27839" y="5260128"/>
                </a:cubicBezTo>
                <a:lnTo>
                  <a:pt x="968446" y="2846106"/>
                </a:lnTo>
                <a:cubicBezTo>
                  <a:pt x="1028702" y="2691463"/>
                  <a:pt x="1173220" y="2594590"/>
                  <a:pt x="1329022" y="2588149"/>
                </a:cubicBezTo>
                <a:lnTo>
                  <a:pt x="1329022" y="2586958"/>
                </a:lnTo>
                <a:close/>
                <a:moveTo>
                  <a:pt x="2515253" y="0"/>
                </a:moveTo>
                <a:cubicBezTo>
                  <a:pt x="3184358" y="0"/>
                  <a:pt x="3726775" y="542413"/>
                  <a:pt x="3726775" y="1211513"/>
                </a:cubicBezTo>
                <a:cubicBezTo>
                  <a:pt x="3726775" y="1880614"/>
                  <a:pt x="3184358" y="2423027"/>
                  <a:pt x="2515253" y="2423027"/>
                </a:cubicBezTo>
                <a:cubicBezTo>
                  <a:pt x="1846148" y="2423027"/>
                  <a:pt x="1303731" y="1880614"/>
                  <a:pt x="1303731" y="1211513"/>
                </a:cubicBezTo>
                <a:cubicBezTo>
                  <a:pt x="1303731" y="542413"/>
                  <a:pt x="1846148" y="0"/>
                  <a:pt x="2515253" y="0"/>
                </a:cubicBezTo>
                <a:close/>
              </a:path>
            </a:pathLst>
          </a:custGeom>
          <a:solidFill>
            <a:srgbClr val="D07C7A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3" name="Left Arrow Callout 22"/>
          <p:cNvSpPr/>
          <p:nvPr/>
        </p:nvSpPr>
        <p:spPr>
          <a:xfrm>
            <a:off x="8426057" y="4818158"/>
            <a:ext cx="1291404" cy="914425"/>
          </a:xfrm>
          <a:prstGeom prst="leftArrowCallou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RS" dirty="0" smtClean="0"/>
              <a:t>Najveći jaz između polova na zapadnom Balkanu</a:t>
            </a:r>
            <a:endParaRPr lang="en-US" dirty="0"/>
          </a:p>
        </p:txBody>
      </p:sp>
      <p:graphicFrame>
        <p:nvGraphicFramePr>
          <p:cNvPr id="26" name="Chart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41823"/>
              </p:ext>
            </p:extLst>
          </p:nvPr>
        </p:nvGraphicFramePr>
        <p:xfrm>
          <a:off x="1101077" y="2214554"/>
          <a:ext cx="4867024" cy="3761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7" name="Oval 26"/>
          <p:cNvSpPr/>
          <p:nvPr/>
        </p:nvSpPr>
        <p:spPr>
          <a:xfrm>
            <a:off x="1449227" y="2282943"/>
            <a:ext cx="846029" cy="35389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5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78971" y="324011"/>
            <a:ext cx="10972800" cy="8629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9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... </a:t>
            </a:r>
            <a:r>
              <a:rPr lang="sr-Latn-RS" sz="39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velikim oslanjanjem na prihode domaćinstva koji ne dolaze od plate</a:t>
            </a:r>
            <a:r>
              <a:rPr lang="en-US" sz="39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…</a:t>
            </a:r>
            <a:endParaRPr lang="en-US" sz="39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algn="ctr"/>
            <a:endParaRPr lang="en-US" sz="3200" dirty="0">
              <a:solidFill>
                <a:srgbClr val="FFE9AB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15820" y="1408225"/>
            <a:ext cx="6194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Kosovo: </a:t>
            </a:r>
            <a:r>
              <a:rPr lang="sr-Latn-RS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Udeo prihoda prema izvoru i potrošnji (po deseticama)</a:t>
            </a:r>
            <a:endParaRPr lang="en-US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20636" y="6206557"/>
            <a:ext cx="4835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Izvor</a:t>
            </a:r>
            <a:r>
              <a:rPr lang="en-US" dirty="0" smtClean="0"/>
              <a:t>: HBS, </a:t>
            </a:r>
            <a:r>
              <a:rPr lang="sr-Latn-RS" dirty="0" smtClean="0"/>
              <a:t>Kosovska agencija za statistiku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0" y="1132114"/>
            <a:ext cx="12192000" cy="17417"/>
          </a:xfrm>
          <a:prstGeom prst="line">
            <a:avLst/>
          </a:prstGeom>
          <a:noFill/>
          <a:ln w="76200" cap="flat" cmpd="sng" algn="ctr">
            <a:solidFill>
              <a:srgbClr val="0070C0"/>
            </a:solidFill>
            <a:prstDash val="solid"/>
          </a:ln>
          <a:effectLst/>
        </p:spPr>
      </p:cxnSp>
      <p:pic>
        <p:nvPicPr>
          <p:cNvPr id="11" name="Picture 2" descr="U:\1405265\1405265 WBG Logo\LOGO FILES\Horizontal\WBG_Horizontal_Color\web\WBG_Horizontal-RGB-web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715"/>
          <a:stretch/>
        </p:blipFill>
        <p:spPr bwMode="auto">
          <a:xfrm>
            <a:off x="431803" y="6302502"/>
            <a:ext cx="1911348" cy="329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9480A-085A-4063-8272-C91EC9B62F71}" type="slidenum">
              <a:rPr lang="bs-Latn-BA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12</a:t>
            </a:fld>
            <a:endParaRPr lang="bs-Latn-BA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graphicFrame>
        <p:nvGraphicFramePr>
          <p:cNvPr id="12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2767501"/>
              </p:ext>
            </p:extLst>
          </p:nvPr>
        </p:nvGraphicFramePr>
        <p:xfrm>
          <a:off x="1545996" y="1825625"/>
          <a:ext cx="8974317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4545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524001" y="141026"/>
            <a:ext cx="8871857" cy="8781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457200"/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…</a:t>
            </a:r>
            <a:r>
              <a:rPr lang="sr-Latn-RS" sz="36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koji vodi do opadanja produktivnosti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 </a:t>
            </a:r>
            <a:endParaRPr lang="en-US" sz="36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911337232"/>
              </p:ext>
            </p:extLst>
          </p:nvPr>
        </p:nvGraphicFramePr>
        <p:xfrm>
          <a:off x="1915886" y="1837509"/>
          <a:ext cx="8098971" cy="42025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angle 2"/>
          <p:cNvSpPr/>
          <p:nvPr/>
        </p:nvSpPr>
        <p:spPr>
          <a:xfrm>
            <a:off x="3835454" y="1375954"/>
            <a:ext cx="36974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sr-Latn-RS" dirty="0" smtClean="0">
                <a:solidFill>
                  <a:srgbClr val="404F64"/>
                </a:solidFill>
                <a:latin typeface="Arial"/>
              </a:rPr>
              <a:t>Zarade i produktivnost na Kosovu</a:t>
            </a:r>
            <a:endParaRPr lang="en-US" dirty="0">
              <a:solidFill>
                <a:srgbClr val="404F64"/>
              </a:solidFill>
              <a:latin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75170" y="6152933"/>
            <a:ext cx="4572000" cy="410882"/>
          </a:xfrm>
          <a:prstGeom prst="rect">
            <a:avLst/>
          </a:prstGeom>
        </p:spPr>
        <p:txBody>
          <a:bodyPr>
            <a:spAutoFit/>
          </a:bodyPr>
          <a:lstStyle/>
          <a:p>
            <a:pPr marL="628650">
              <a:lnSpc>
                <a:spcPct val="115000"/>
              </a:lnSpc>
            </a:pPr>
            <a:r>
              <a:rPr lang="sr-Latn-RS" sz="900" i="1" dirty="0" smtClean="0">
                <a:solidFill>
                  <a:srgbClr val="000000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Izvor</a:t>
            </a:r>
            <a:r>
              <a:rPr lang="en-US" sz="900" dirty="0" smtClean="0">
                <a:solidFill>
                  <a:srgbClr val="000000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sr-Latn-RS" sz="900" dirty="0" smtClean="0">
                <a:solidFill>
                  <a:srgbClr val="000000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Podaci Ministarstva finansija</a:t>
            </a:r>
            <a:r>
              <a:rPr lang="en-US" sz="900" dirty="0" smtClean="0">
                <a:solidFill>
                  <a:srgbClr val="000000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9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>
              <a:lnSpc>
                <a:spcPct val="115000"/>
              </a:lnSpc>
              <a:spcAft>
                <a:spcPts val="1000"/>
              </a:spcAft>
            </a:pPr>
            <a:r>
              <a:rPr lang="sr-Latn-RS" sz="900" dirty="0" smtClean="0">
                <a:solidFill>
                  <a:srgbClr val="000000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Napomena </a:t>
            </a:r>
            <a:r>
              <a:rPr lang="en-US" sz="900" dirty="0" smtClean="0">
                <a:solidFill>
                  <a:srgbClr val="000000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en-US" sz="900" dirty="0">
                <a:solidFill>
                  <a:srgbClr val="000000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2003Q4 </a:t>
            </a:r>
            <a:endParaRPr lang="en-US" sz="9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0" y="1132114"/>
            <a:ext cx="12192000" cy="17417"/>
          </a:xfrm>
          <a:prstGeom prst="line">
            <a:avLst/>
          </a:prstGeom>
          <a:noFill/>
          <a:ln w="76200" cap="flat" cmpd="sng" algn="ctr">
            <a:solidFill>
              <a:srgbClr val="0070C0"/>
            </a:solidFill>
            <a:prstDash val="solid"/>
          </a:ln>
          <a:effectLst/>
        </p:spPr>
      </p:cxnSp>
      <p:pic>
        <p:nvPicPr>
          <p:cNvPr id="12" name="Picture 2" descr="U:\1405265\1405265 WBG Logo\LOGO FILES\Horizontal\WBG_Horizontal_Color\web\WBG_Horizontal-RGB-web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715"/>
          <a:stretch/>
        </p:blipFill>
        <p:spPr bwMode="auto">
          <a:xfrm>
            <a:off x="431803" y="6302502"/>
            <a:ext cx="1911348" cy="329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9480A-085A-4063-8272-C91EC9B62F71}" type="slidenum">
              <a:rPr lang="bs-Latn-BA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13</a:t>
            </a:fld>
            <a:endParaRPr lang="bs-Latn-BA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98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45233" y="171789"/>
            <a:ext cx="101542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600" dirty="0">
              <a:solidFill>
                <a:srgbClr val="FFE9AB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86714" y="6354230"/>
            <a:ext cx="442395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sr-Latn-RS" sz="900" i="1" dirty="0" smtClean="0">
                <a:solidFill>
                  <a:srgbClr val="000000"/>
                </a:solidFill>
                <a:latin typeface="Arial"/>
              </a:rPr>
              <a:t>Izvori</a:t>
            </a:r>
            <a:r>
              <a:rPr lang="en-US" sz="900" i="1" dirty="0" smtClean="0">
                <a:solidFill>
                  <a:srgbClr val="000000"/>
                </a:solidFill>
                <a:latin typeface="Arial"/>
              </a:rPr>
              <a:t>: </a:t>
            </a:r>
            <a:r>
              <a:rPr lang="sr-Latn-RS" sz="900" dirty="0" smtClean="0">
                <a:solidFill>
                  <a:srgbClr val="000000"/>
                </a:solidFill>
                <a:latin typeface="Arial"/>
              </a:rPr>
              <a:t>Proračuni službenika Svetske banke zasnovani na nacionalnim statističkim službama</a:t>
            </a:r>
            <a:r>
              <a:rPr lang="en-US" sz="900" dirty="0" smtClean="0">
                <a:solidFill>
                  <a:srgbClr val="000000"/>
                </a:solidFill>
                <a:latin typeface="Arial"/>
              </a:rPr>
              <a:t>.</a:t>
            </a:r>
            <a:endParaRPr lang="en-US" sz="900" dirty="0">
              <a:solidFill>
                <a:srgbClr val="000000"/>
              </a:solidFill>
              <a:latin typeface="Arial"/>
            </a:endParaRPr>
          </a:p>
          <a:p>
            <a:pPr defTabSz="457200"/>
            <a:r>
              <a:rPr lang="sr-Latn-RS" sz="900" i="1" dirty="0" smtClean="0">
                <a:solidFill>
                  <a:srgbClr val="000000"/>
                </a:solidFill>
                <a:latin typeface="Arial"/>
              </a:rPr>
              <a:t>Napomena</a:t>
            </a:r>
            <a:r>
              <a:rPr lang="en-US" sz="900" i="1" dirty="0" smtClean="0">
                <a:solidFill>
                  <a:srgbClr val="000000"/>
                </a:solidFill>
                <a:latin typeface="Arial"/>
              </a:rPr>
              <a:t>: </a:t>
            </a:r>
            <a:r>
              <a:rPr lang="sr-Latn-RS" sz="900" dirty="0" smtClean="0">
                <a:solidFill>
                  <a:srgbClr val="000000"/>
                </a:solidFill>
                <a:latin typeface="Arial"/>
              </a:rPr>
              <a:t>Ukupna vrednost za region isključuje Kosovo</a:t>
            </a:r>
            <a:r>
              <a:rPr lang="en-US" sz="900" dirty="0" smtClean="0">
                <a:solidFill>
                  <a:srgbClr val="000000"/>
                </a:solidFill>
                <a:latin typeface="Arial"/>
              </a:rPr>
              <a:t>. </a:t>
            </a:r>
            <a:endParaRPr lang="en-US" sz="9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53943" y="1764941"/>
            <a:ext cx="35642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sr-Latn-RS" sz="1600" dirty="0" smtClean="0">
                <a:solidFill>
                  <a:srgbClr val="404F64"/>
                </a:solidFill>
                <a:latin typeface="Arial"/>
              </a:rPr>
              <a:t>Prebrojano siromaštvo na Kosovu</a:t>
            </a:r>
            <a:r>
              <a:rPr lang="en-US" sz="1600" dirty="0" smtClean="0">
                <a:solidFill>
                  <a:srgbClr val="404F64"/>
                </a:solidFill>
                <a:latin typeface="Arial"/>
              </a:rPr>
              <a:t>, 2000-2013</a:t>
            </a:r>
            <a:r>
              <a:rPr lang="sr-Latn-RS" sz="1600" dirty="0" smtClean="0">
                <a:solidFill>
                  <a:srgbClr val="404F64"/>
                </a:solidFill>
                <a:latin typeface="Arial"/>
              </a:rPr>
              <a:t>.</a:t>
            </a:r>
            <a:endParaRPr lang="en-US" sz="1600" dirty="0">
              <a:solidFill>
                <a:srgbClr val="404F64"/>
              </a:solidFill>
              <a:latin typeface="Arial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408035" y="169919"/>
            <a:ext cx="11290041" cy="9603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r-Latn-RS" sz="4000" b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Uprkos napredovanju, </a:t>
            </a:r>
            <a:r>
              <a:rPr lang="sr-Latn-RS" sz="40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Kosovo </a:t>
            </a:r>
            <a:r>
              <a:rPr lang="sr-Latn-RS" sz="4000" b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ostaje jedna </a:t>
            </a:r>
            <a:r>
              <a:rPr lang="sr-Latn-RS" sz="40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od najsiromašnijih zemalja u Evropi</a:t>
            </a:r>
            <a:endParaRPr lang="en-US" sz="40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18" name="Chart 17"/>
          <p:cNvGraphicFramePr/>
          <p:nvPr>
            <p:extLst/>
          </p:nvPr>
        </p:nvGraphicFramePr>
        <p:xfrm>
          <a:off x="6419461" y="2454346"/>
          <a:ext cx="5206481" cy="33312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Rectangle 19"/>
          <p:cNvSpPr/>
          <p:nvPr/>
        </p:nvSpPr>
        <p:spPr>
          <a:xfrm>
            <a:off x="1511560" y="1748060"/>
            <a:ext cx="43294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sz="1600" dirty="0" smtClean="0">
                <a:solidFill>
                  <a:srgbClr val="404F6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Realni BDP po glavi stanovnika, procenat od prosečnog prihoda po glavi stanovnika u EU</a:t>
            </a:r>
            <a:endParaRPr lang="en-US" sz="1600" dirty="0">
              <a:solidFill>
                <a:srgbClr val="404F64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1" name="Chart 20"/>
          <p:cNvGraphicFramePr/>
          <p:nvPr>
            <p:extLst/>
          </p:nvPr>
        </p:nvGraphicFramePr>
        <p:xfrm>
          <a:off x="671805" y="2361082"/>
          <a:ext cx="5391145" cy="38704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731001" y="6096000"/>
            <a:ext cx="3062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900" i="1" dirty="0" smtClean="0">
                <a:latin typeface="Arial"/>
                <a:cs typeface="Arial"/>
              </a:rPr>
              <a:t>Izvor</a:t>
            </a:r>
            <a:r>
              <a:rPr lang="en-US" sz="900" dirty="0" smtClean="0">
                <a:latin typeface="Arial"/>
                <a:cs typeface="Arial"/>
              </a:rPr>
              <a:t>: </a:t>
            </a:r>
            <a:r>
              <a:rPr lang="sr-Latn-RS" sz="900" dirty="0" smtClean="0">
                <a:latin typeface="Arial"/>
                <a:cs typeface="Arial"/>
              </a:rPr>
              <a:t>Analiza Svetske banke, Istraživanja budžeta domaćinstava na Kosovu</a:t>
            </a:r>
            <a:endParaRPr lang="en-US" sz="900" dirty="0">
              <a:latin typeface="Arial"/>
              <a:cs typeface="Arial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0" y="1360715"/>
            <a:ext cx="12192000" cy="17417"/>
          </a:xfrm>
          <a:prstGeom prst="line">
            <a:avLst/>
          </a:prstGeom>
          <a:noFill/>
          <a:ln w="76200" cap="flat" cmpd="sng" algn="ctr">
            <a:solidFill>
              <a:srgbClr val="0070C0"/>
            </a:solidFill>
            <a:prstDash val="solid"/>
          </a:ln>
          <a:effectLst/>
        </p:spPr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9480A-085A-4063-8272-C91EC9B62F71}" type="slidenum">
              <a:rPr lang="bs-Latn-BA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14</a:t>
            </a:fld>
            <a:endParaRPr lang="bs-Latn-BA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13" name="Picture 2" descr="U:\1405265\1405265 WBG Logo\LOGO FILES\Horizontal\WBG_Horizontal_Color\web\WBG_Horizontal-RGB-web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715"/>
          <a:stretch/>
        </p:blipFill>
        <p:spPr bwMode="auto">
          <a:xfrm>
            <a:off x="168035" y="6381630"/>
            <a:ext cx="1911348" cy="329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816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39959" y="225694"/>
            <a:ext cx="11700587" cy="8791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solidFill>
                  <a:prstClr val="black"/>
                </a:solidFill>
                <a:latin typeface="Calibri" panose="020F0502020204030204"/>
              </a:rPr>
              <a:t>Kosovo </a:t>
            </a:r>
            <a:r>
              <a:rPr lang="sr-Latn-RS" sz="3600" dirty="0" smtClean="0">
                <a:solidFill>
                  <a:prstClr val="black"/>
                </a:solidFill>
                <a:latin typeface="Calibri" panose="020F0502020204030204"/>
              </a:rPr>
              <a:t>u ciklusu koji sam sebe održava</a:t>
            </a:r>
            <a:r>
              <a:rPr lang="en-US" sz="3600" dirty="0" smtClean="0">
                <a:solidFill>
                  <a:prstClr val="black"/>
                </a:solidFill>
                <a:latin typeface="Calibri" panose="020F0502020204030204"/>
              </a:rPr>
              <a:t>…</a:t>
            </a:r>
            <a:endParaRPr lang="en-US" sz="36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002465" y="1810310"/>
            <a:ext cx="8420202" cy="452759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0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361950" indent="-36195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715963" indent="-354013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077913" indent="-361950" algn="l" defTabSz="457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431925" indent="-354013" algn="l" defTabSz="457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7pPr>
            <a:lvl8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8pPr>
            <a:lvl9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Ø"/>
              <a:defRPr/>
            </a:pPr>
            <a:endParaRPr lang="en-US" sz="2000" dirty="0">
              <a:solidFill>
                <a:srgbClr val="394659"/>
              </a:solidFill>
              <a:latin typeface="Cambria" panose="02040503050406030204" pitchFamily="18" charset="0"/>
              <a:cs typeface="Arial"/>
            </a:endParaRP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3069265" y="1615139"/>
            <a:ext cx="1333619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4810486"/>
              </p:ext>
            </p:extLst>
          </p:nvPr>
        </p:nvGraphicFramePr>
        <p:xfrm>
          <a:off x="1535113" y="1344613"/>
          <a:ext cx="8772525" cy="487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Slide" r:id="rId4" imgW="1577509" imgH="1182493" progId="PowerPoint.Slide.12">
                  <p:embed/>
                </p:oleObj>
              </mc:Choice>
              <mc:Fallback>
                <p:oleObj name="Slide" r:id="rId4" imgW="1577509" imgH="1182493" progId="PowerPoint.Slide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5113" y="1344613"/>
                        <a:ext cx="8772525" cy="48736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Connector 9"/>
          <p:cNvCxnSpPr/>
          <p:nvPr/>
        </p:nvCxnSpPr>
        <p:spPr>
          <a:xfrm flipV="1">
            <a:off x="0" y="1132114"/>
            <a:ext cx="12192000" cy="17417"/>
          </a:xfrm>
          <a:prstGeom prst="line">
            <a:avLst/>
          </a:prstGeom>
          <a:noFill/>
          <a:ln w="76200" cap="flat" cmpd="sng" algn="ctr">
            <a:solidFill>
              <a:srgbClr val="0070C0"/>
            </a:solidFill>
            <a:prstDash val="solid"/>
          </a:ln>
          <a:effectLst/>
        </p:spPr>
      </p:cxnSp>
      <p:pic>
        <p:nvPicPr>
          <p:cNvPr id="18" name="Picture 2" descr="U:\1405265\1405265 WBG Logo\LOGO FILES\Horizontal\WBG_Horizontal_Color\web\WBG_Horizontal-RGB-web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715"/>
          <a:stretch/>
        </p:blipFill>
        <p:spPr bwMode="auto">
          <a:xfrm>
            <a:off x="431803" y="6302502"/>
            <a:ext cx="1911348" cy="329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9480A-085A-4063-8272-C91EC9B62F71}" type="slidenum">
              <a:rPr lang="bs-Latn-BA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15</a:t>
            </a:fld>
            <a:endParaRPr lang="bs-Latn-BA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46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977720" y="225694"/>
            <a:ext cx="8340728" cy="8791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r-Latn-RS" sz="2800" dirty="0" smtClean="0">
                <a:solidFill>
                  <a:srgbClr val="FF0000"/>
                </a:solidFill>
                <a:latin typeface="Calibri" panose="020F0502020204030204"/>
              </a:rPr>
              <a:t>Potreba za rebalansom rasta u pravcu veće produktivnosti i jače konkurentnosti</a:t>
            </a:r>
            <a:endParaRPr lang="en-US" sz="2800" dirty="0">
              <a:solidFill>
                <a:srgbClr val="FF0000"/>
              </a:solidFill>
              <a:latin typeface="Calibri" panose="020F0502020204030204"/>
            </a:endParaRP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3069265" y="1615139"/>
            <a:ext cx="1333619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0" y="1132114"/>
            <a:ext cx="12192000" cy="17417"/>
          </a:xfrm>
          <a:prstGeom prst="line">
            <a:avLst/>
          </a:prstGeom>
          <a:noFill/>
          <a:ln w="76200" cap="flat" cmpd="sng" algn="ctr">
            <a:solidFill>
              <a:srgbClr val="0070C0"/>
            </a:solidFill>
            <a:prstDash val="solid"/>
          </a:ln>
          <a:effectLst/>
        </p:spPr>
      </p:cxnSp>
      <p:pic>
        <p:nvPicPr>
          <p:cNvPr id="18" name="Picture 2" descr="U:\1405265\1405265 WBG Logo\LOGO FILES\Horizontal\WBG_Horizontal_Color\web\WBG_Horizontal-RGB-web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715"/>
          <a:stretch/>
        </p:blipFill>
        <p:spPr bwMode="auto">
          <a:xfrm>
            <a:off x="431803" y="6302502"/>
            <a:ext cx="1911348" cy="329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139959" y="2238310"/>
            <a:ext cx="5368707" cy="411804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0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361950" indent="-36195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715963" indent="-354013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077913" indent="-361950" algn="l" defTabSz="457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431925" indent="-354013" algn="l" defTabSz="457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7pPr>
            <a:lvl8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8pPr>
            <a:lvl9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Ø"/>
            </a:pPr>
            <a:r>
              <a:rPr lang="sr-Latn-RS" sz="1800" b="1" dirty="0" smtClean="0">
                <a:solidFill>
                  <a:srgbClr val="394659"/>
                </a:solidFill>
                <a:latin typeface="Calibri"/>
                <a:cs typeface="Calibri"/>
              </a:rPr>
              <a:t>Opadanje marginalnih koristi</a:t>
            </a:r>
            <a:r>
              <a:rPr lang="en-US" sz="1800" b="1" dirty="0" smtClean="0">
                <a:solidFill>
                  <a:srgbClr val="394659"/>
                </a:solidFill>
                <a:latin typeface="Calibri"/>
                <a:cs typeface="Calibri"/>
              </a:rPr>
              <a:t>: </a:t>
            </a:r>
            <a:r>
              <a:rPr lang="sr-Latn-RS" sz="1800" dirty="0" smtClean="0">
                <a:solidFill>
                  <a:srgbClr val="394659"/>
                </a:solidFill>
                <a:latin typeface="Calibri"/>
                <a:cs typeface="Calibri"/>
              </a:rPr>
              <a:t>smanjenje ODA po umanjenim bezbednosnim pitanjima; usporavanje ritma javnih investicija preko ranijih napora u obnovi</a:t>
            </a:r>
            <a:r>
              <a:rPr lang="en-US" sz="1800" dirty="0" smtClean="0">
                <a:solidFill>
                  <a:srgbClr val="394659"/>
                </a:solidFill>
                <a:latin typeface="Calibri"/>
                <a:cs typeface="Calibri"/>
              </a:rPr>
              <a:t>; </a:t>
            </a:r>
            <a:r>
              <a:rPr lang="sr-Latn-RS" sz="1800" dirty="0" smtClean="0">
                <a:solidFill>
                  <a:srgbClr val="394659"/>
                </a:solidFill>
                <a:latin typeface="Calibri"/>
                <a:cs typeface="Calibri"/>
              </a:rPr>
              <a:t>dinamika sektora koji nisu komercijalni i ograničenost zbog toga što je unutrašnje tržište malih dimenzija</a:t>
            </a:r>
            <a:r>
              <a:rPr lang="en-US" sz="1800" dirty="0" smtClean="0">
                <a:solidFill>
                  <a:srgbClr val="394659"/>
                </a:solidFill>
                <a:latin typeface="Calibri"/>
                <a:cs typeface="Calibri"/>
              </a:rPr>
              <a:t>. </a:t>
            </a:r>
            <a:endParaRPr lang="en-US" sz="1800" dirty="0">
              <a:solidFill>
                <a:srgbClr val="394659"/>
              </a:solidFill>
              <a:latin typeface="Calibri"/>
              <a:cs typeface="Calibri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1800" dirty="0">
              <a:solidFill>
                <a:srgbClr val="394659"/>
              </a:solidFill>
              <a:latin typeface="Calibri"/>
              <a:cs typeface="Calibri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r-Latn-RS" sz="1800" b="1" dirty="0" smtClean="0">
                <a:solidFill>
                  <a:srgbClr val="394659"/>
                </a:solidFill>
                <a:latin typeface="Calibri"/>
                <a:cs typeface="Calibri"/>
              </a:rPr>
              <a:t>Gomilanje socijalnog pritiska</a:t>
            </a:r>
            <a:r>
              <a:rPr lang="en-US" sz="1800" b="1" dirty="0" smtClean="0">
                <a:solidFill>
                  <a:srgbClr val="394659"/>
                </a:solidFill>
                <a:latin typeface="Calibri"/>
                <a:cs typeface="Calibri"/>
              </a:rPr>
              <a:t>: </a:t>
            </a:r>
            <a:r>
              <a:rPr lang="sr-Latn-RS" sz="1800" dirty="0" smtClean="0">
                <a:solidFill>
                  <a:srgbClr val="394659"/>
                </a:solidFill>
                <a:latin typeface="Calibri"/>
                <a:cs typeface="Calibri"/>
              </a:rPr>
              <a:t>produženo trajanje perioda vremena za stvaranje novih radnih mesta</a:t>
            </a:r>
            <a:r>
              <a:rPr lang="en-US" sz="1800" dirty="0" smtClean="0">
                <a:solidFill>
                  <a:srgbClr val="394659"/>
                </a:solidFill>
                <a:latin typeface="Calibri"/>
                <a:cs typeface="Calibri"/>
              </a:rPr>
              <a:t>, </a:t>
            </a:r>
            <a:r>
              <a:rPr lang="sr-Latn-RS" sz="1800" dirty="0" smtClean="0">
                <a:solidFill>
                  <a:srgbClr val="394659"/>
                </a:solidFill>
                <a:latin typeface="Calibri"/>
                <a:cs typeface="Calibri"/>
              </a:rPr>
              <a:t>demografski pritisci</a:t>
            </a:r>
            <a:r>
              <a:rPr lang="sr-Latn-RS" sz="1800" dirty="0">
                <a:solidFill>
                  <a:srgbClr val="394659"/>
                </a:solidFill>
                <a:latin typeface="Calibri"/>
                <a:cs typeface="Calibri"/>
              </a:rPr>
              <a:t> </a:t>
            </a:r>
            <a:r>
              <a:rPr lang="sr-Latn-RS" sz="1800" dirty="0" smtClean="0">
                <a:solidFill>
                  <a:srgbClr val="394659"/>
                </a:solidFill>
                <a:latin typeface="Calibri"/>
                <a:cs typeface="Calibri"/>
              </a:rPr>
              <a:t>i</a:t>
            </a:r>
            <a:r>
              <a:rPr lang="en-US" sz="1800" dirty="0" smtClean="0">
                <a:solidFill>
                  <a:srgbClr val="394659"/>
                </a:solidFill>
                <a:latin typeface="Calibri"/>
                <a:cs typeface="Calibri"/>
              </a:rPr>
              <a:t> </a:t>
            </a:r>
            <a:r>
              <a:rPr lang="sr-Latn-RS" sz="1800" dirty="0" smtClean="0">
                <a:solidFill>
                  <a:srgbClr val="394659"/>
                </a:solidFill>
                <a:latin typeface="Calibri"/>
                <a:cs typeface="Calibri"/>
              </a:rPr>
              <a:t>emigracija</a:t>
            </a:r>
            <a:r>
              <a:rPr lang="en-US" sz="1800" dirty="0" smtClean="0">
                <a:solidFill>
                  <a:srgbClr val="394659"/>
                </a:solidFill>
                <a:latin typeface="Calibri"/>
                <a:cs typeface="Calibri"/>
              </a:rPr>
              <a:t>. </a:t>
            </a:r>
            <a:endParaRPr lang="en-US" sz="1800" dirty="0">
              <a:solidFill>
                <a:srgbClr val="394659"/>
              </a:solidFill>
              <a:latin typeface="Calibri"/>
              <a:cs typeface="Calibri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1800" dirty="0">
              <a:solidFill>
                <a:srgbClr val="394659"/>
              </a:solidFill>
              <a:latin typeface="Calibri"/>
              <a:cs typeface="Calibri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r-Latn-RS" sz="1800" b="1" dirty="0" smtClean="0">
                <a:solidFill>
                  <a:srgbClr val="394659"/>
                </a:solidFill>
                <a:latin typeface="Calibri"/>
                <a:cs typeface="Calibri"/>
              </a:rPr>
              <a:t>Pristupanje </a:t>
            </a:r>
            <a:r>
              <a:rPr lang="en-US" sz="1800" b="1" dirty="0" smtClean="0">
                <a:solidFill>
                  <a:srgbClr val="394659"/>
                </a:solidFill>
                <a:latin typeface="Calibri"/>
                <a:cs typeface="Calibri"/>
              </a:rPr>
              <a:t>EU: </a:t>
            </a:r>
            <a:r>
              <a:rPr lang="sr-Latn-RS" sz="1800" dirty="0" smtClean="0">
                <a:solidFill>
                  <a:srgbClr val="394659"/>
                </a:solidFill>
                <a:latin typeface="Calibri"/>
                <a:cs typeface="Calibri"/>
              </a:rPr>
              <a:t>sistemska transformacija i povećana produktivnost kako bi se borili s konkurentnim tržišnim silama i obezbeđivanje mogućnosti i prilika da se napreduje sa prihodom</a:t>
            </a:r>
            <a:r>
              <a:rPr lang="en-US" sz="1800" dirty="0" smtClean="0">
                <a:solidFill>
                  <a:srgbClr val="394659"/>
                </a:solidFill>
                <a:latin typeface="Calibri"/>
                <a:cs typeface="Calibri"/>
              </a:rPr>
              <a:t>.</a:t>
            </a:r>
            <a:endParaRPr lang="en-US" sz="1800" dirty="0">
              <a:solidFill>
                <a:srgbClr val="394659"/>
              </a:solidFill>
              <a:latin typeface="Calibri"/>
              <a:cs typeface="Calibri"/>
            </a:endParaRPr>
          </a:p>
          <a:p>
            <a:endParaRPr lang="en-US" sz="2000" dirty="0"/>
          </a:p>
        </p:txBody>
      </p:sp>
      <p:sp>
        <p:nvSpPr>
          <p:cNvPr id="2" name="Rounded Rectangle 1"/>
          <p:cNvSpPr/>
          <p:nvPr/>
        </p:nvSpPr>
        <p:spPr>
          <a:xfrm>
            <a:off x="0" y="2108752"/>
            <a:ext cx="5449330" cy="409436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6384561" y="1869754"/>
            <a:ext cx="5792437" cy="498824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0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361950" indent="-36195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715963" indent="-354013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077913" indent="-361950" algn="l" defTabSz="457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431925" indent="-354013" algn="l" defTabSz="457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7pPr>
            <a:lvl8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8pPr>
            <a:lvl9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lang="sr-Latn-RS" sz="1800" dirty="0" smtClean="0">
                <a:solidFill>
                  <a:srgbClr val="394659"/>
                </a:solidFill>
                <a:latin typeface="Calibri"/>
                <a:cs typeface="Calibri"/>
              </a:rPr>
              <a:t>Reforme radi podrške rebalansiranju rasta u pravcu višeg nivoa </a:t>
            </a:r>
            <a:r>
              <a:rPr lang="sr-Latn-RS" sz="1800" b="1" dirty="0" smtClean="0">
                <a:solidFill>
                  <a:srgbClr val="394659"/>
                </a:solidFill>
                <a:latin typeface="Calibri"/>
                <a:cs typeface="Calibri"/>
              </a:rPr>
              <a:t>produktivnosti </a:t>
            </a:r>
            <a:r>
              <a:rPr lang="sr-Latn-RS" sz="1800" dirty="0" smtClean="0">
                <a:solidFill>
                  <a:srgbClr val="394659"/>
                </a:solidFill>
                <a:latin typeface="Calibri"/>
                <a:cs typeface="Calibri"/>
              </a:rPr>
              <a:t>i veće </a:t>
            </a:r>
            <a:r>
              <a:rPr lang="sr-Latn-RS" sz="1800" b="1" dirty="0" smtClean="0">
                <a:solidFill>
                  <a:srgbClr val="394659"/>
                </a:solidFill>
                <a:latin typeface="Calibri"/>
                <a:cs typeface="Calibri"/>
              </a:rPr>
              <a:t>konkurentnosti</a:t>
            </a:r>
            <a:r>
              <a:rPr lang="en-US" sz="1800" dirty="0" smtClean="0">
                <a:solidFill>
                  <a:srgbClr val="394659"/>
                </a:solidFill>
                <a:latin typeface="Calibri"/>
                <a:cs typeface="Calibri"/>
              </a:rPr>
              <a:t>:</a:t>
            </a:r>
            <a:endParaRPr lang="en-US" sz="1800" dirty="0">
              <a:solidFill>
                <a:srgbClr val="394659"/>
              </a:solidFill>
              <a:latin typeface="Calibri"/>
              <a:cs typeface="Calibri"/>
            </a:endParaRP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r>
              <a:rPr lang="sr-Latn-RS" sz="1800" dirty="0" smtClean="0">
                <a:solidFill>
                  <a:srgbClr val="394659"/>
                </a:solidFill>
                <a:latin typeface="Calibri"/>
                <a:cs typeface="Calibri"/>
              </a:rPr>
              <a:t>Uz očuvanje fiskalne discipline, ponovi postaviti prioritet na </a:t>
            </a:r>
            <a:r>
              <a:rPr lang="sr-Latn-RS" sz="1800" b="1" dirty="0" smtClean="0">
                <a:solidFill>
                  <a:srgbClr val="394659"/>
                </a:solidFill>
                <a:latin typeface="Calibri"/>
                <a:cs typeface="Calibri"/>
              </a:rPr>
              <a:t>javnoj potrošnji </a:t>
            </a:r>
            <a:r>
              <a:rPr lang="sr-Latn-RS" sz="1800" dirty="0" smtClean="0">
                <a:solidFill>
                  <a:srgbClr val="394659"/>
                </a:solidFill>
                <a:latin typeface="Calibri"/>
                <a:cs typeface="Calibri"/>
              </a:rPr>
              <a:t> i </a:t>
            </a:r>
            <a:r>
              <a:rPr lang="sr-Latn-RS" sz="1800" b="1" dirty="0" smtClean="0">
                <a:solidFill>
                  <a:srgbClr val="394659"/>
                </a:solidFill>
                <a:latin typeface="Calibri"/>
                <a:cs typeface="Calibri"/>
              </a:rPr>
              <a:t>preorijentisanom oporezivanju </a:t>
            </a:r>
            <a:endParaRPr lang="en-US" sz="1800" b="1" dirty="0">
              <a:solidFill>
                <a:srgbClr val="394659"/>
              </a:solidFill>
              <a:latin typeface="Calibri"/>
              <a:cs typeface="Calibri"/>
            </a:endParaRP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r>
              <a:rPr lang="sr-Latn-RS" sz="1800" dirty="0" smtClean="0">
                <a:solidFill>
                  <a:srgbClr val="394659"/>
                </a:solidFill>
                <a:latin typeface="Calibri"/>
                <a:cs typeface="Calibri"/>
              </a:rPr>
              <a:t>Poboljšanje </a:t>
            </a:r>
            <a:r>
              <a:rPr lang="sr-Latn-RS" sz="1800" b="1" dirty="0" smtClean="0">
                <a:solidFill>
                  <a:srgbClr val="394659"/>
                </a:solidFill>
                <a:latin typeface="Calibri"/>
                <a:cs typeface="Calibri"/>
              </a:rPr>
              <a:t>energetske sigurnosti </a:t>
            </a:r>
            <a:r>
              <a:rPr lang="sr-Latn-RS" sz="1800" dirty="0" smtClean="0">
                <a:solidFill>
                  <a:srgbClr val="394659"/>
                </a:solidFill>
                <a:latin typeface="Calibri"/>
                <a:cs typeface="Calibri"/>
              </a:rPr>
              <a:t>preko strategije za priuštivu i sveobuhvatnu energiju</a:t>
            </a:r>
            <a:endParaRPr lang="en-US" sz="1800" dirty="0">
              <a:solidFill>
                <a:srgbClr val="394659"/>
              </a:solidFill>
              <a:latin typeface="Calibri"/>
              <a:cs typeface="Calibri"/>
            </a:endParaRP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r>
              <a:rPr lang="sr-Latn-RS" sz="1800" dirty="0" smtClean="0">
                <a:solidFill>
                  <a:srgbClr val="394659"/>
                </a:solidFill>
                <a:latin typeface="Calibri"/>
                <a:cs typeface="Calibri"/>
              </a:rPr>
              <a:t>Jačanje </a:t>
            </a:r>
            <a:r>
              <a:rPr lang="sr-Latn-RS" sz="1800" b="1" dirty="0" smtClean="0">
                <a:solidFill>
                  <a:srgbClr val="394659"/>
                </a:solidFill>
                <a:latin typeface="Calibri"/>
                <a:cs typeface="Calibri"/>
              </a:rPr>
              <a:t>infrastrukturnih mreža </a:t>
            </a:r>
            <a:r>
              <a:rPr lang="sr-Latn-RS" sz="1800" dirty="0" smtClean="0">
                <a:solidFill>
                  <a:srgbClr val="394659"/>
                </a:solidFill>
                <a:latin typeface="Calibri"/>
                <a:cs typeface="Calibri"/>
              </a:rPr>
              <a:t>i </a:t>
            </a:r>
            <a:r>
              <a:rPr lang="sr-Latn-RS" sz="1800" b="1" dirty="0" smtClean="0">
                <a:solidFill>
                  <a:srgbClr val="394659"/>
                </a:solidFill>
                <a:latin typeface="Calibri"/>
                <a:cs typeface="Calibri"/>
              </a:rPr>
              <a:t>okruženja za širenje biznisa </a:t>
            </a:r>
            <a:r>
              <a:rPr lang="sr-Latn-RS" sz="1800" dirty="0" smtClean="0">
                <a:solidFill>
                  <a:srgbClr val="394659"/>
                </a:solidFill>
                <a:latin typeface="Calibri"/>
                <a:cs typeface="Calibri"/>
              </a:rPr>
              <a:t>u komercijalnim sektorima, kako bi se ubrali plodovi od koristi koju donose evropske integracije</a:t>
            </a:r>
            <a:r>
              <a:rPr lang="en-US" sz="1800" dirty="0" smtClean="0">
                <a:solidFill>
                  <a:srgbClr val="394659"/>
                </a:solidFill>
                <a:latin typeface="Calibri"/>
                <a:cs typeface="Calibri"/>
              </a:rPr>
              <a:t>.</a:t>
            </a:r>
            <a:endParaRPr lang="en-US" sz="1800" dirty="0">
              <a:solidFill>
                <a:srgbClr val="394659"/>
              </a:solidFill>
              <a:latin typeface="Calibri"/>
              <a:cs typeface="Calibri"/>
            </a:endParaRP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r>
              <a:rPr lang="sr-Latn-RS" sz="1800" dirty="0" smtClean="0">
                <a:solidFill>
                  <a:srgbClr val="394659"/>
                </a:solidFill>
                <a:latin typeface="Calibri"/>
                <a:cs typeface="Calibri"/>
              </a:rPr>
              <a:t>Jačanje inkluzije putem izgradnje i razvoja </a:t>
            </a:r>
            <a:r>
              <a:rPr lang="sr-Latn-RS" sz="1800" b="1" dirty="0" smtClean="0">
                <a:solidFill>
                  <a:srgbClr val="394659"/>
                </a:solidFill>
                <a:latin typeface="Calibri"/>
                <a:cs typeface="Calibri"/>
              </a:rPr>
              <a:t>ljudskog kapitala </a:t>
            </a:r>
            <a:r>
              <a:rPr lang="sr-Latn-RS" sz="1800" dirty="0" smtClean="0">
                <a:solidFill>
                  <a:srgbClr val="394659"/>
                </a:solidFill>
                <a:latin typeface="Calibri"/>
                <a:cs typeface="Calibri"/>
              </a:rPr>
              <a:t>i pružanje ravnopravnih prilika u cilju iskorišćenja nezaposlenih ili nedovoljno zaposlenih resursa</a:t>
            </a:r>
            <a:r>
              <a:rPr lang="en-US" sz="1800" dirty="0" smtClean="0">
                <a:solidFill>
                  <a:srgbClr val="394659"/>
                </a:solidFill>
                <a:latin typeface="Calibri"/>
                <a:cs typeface="Calibri"/>
              </a:rPr>
              <a:t>.</a:t>
            </a:r>
            <a:endParaRPr lang="en-US" sz="1800" dirty="0">
              <a:solidFill>
                <a:srgbClr val="394659"/>
              </a:solidFill>
              <a:latin typeface="Calibri"/>
              <a:cs typeface="Calibri"/>
            </a:endParaRP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r>
              <a:rPr lang="sr-Latn-RS" sz="1800" dirty="0" smtClean="0">
                <a:solidFill>
                  <a:srgbClr val="394659"/>
                </a:solidFill>
                <a:latin typeface="Calibri"/>
                <a:cs typeface="Calibri"/>
              </a:rPr>
              <a:t>Poboljšanje </a:t>
            </a:r>
            <a:r>
              <a:rPr lang="sr-Latn-RS" sz="1800" b="1" dirty="0" smtClean="0">
                <a:solidFill>
                  <a:srgbClr val="394659"/>
                </a:solidFill>
                <a:latin typeface="Calibri"/>
                <a:cs typeface="Calibri"/>
              </a:rPr>
              <a:t>upravljanja i vođenja </a:t>
            </a:r>
            <a:r>
              <a:rPr lang="sr-Latn-RS" sz="1800" dirty="0" smtClean="0">
                <a:solidFill>
                  <a:srgbClr val="394659"/>
                </a:solidFill>
                <a:latin typeface="Calibri"/>
                <a:cs typeface="Calibri"/>
              </a:rPr>
              <a:t>ekoloških i prirodnih resursa Kosova. </a:t>
            </a:r>
            <a:r>
              <a:rPr lang="en-US" sz="1800" dirty="0" smtClean="0">
                <a:solidFill>
                  <a:srgbClr val="394659"/>
                </a:solidFill>
                <a:latin typeface="Calibri"/>
                <a:cs typeface="Calibri"/>
              </a:rPr>
              <a:t> </a:t>
            </a:r>
            <a:endParaRPr lang="en-US" sz="1800" dirty="0">
              <a:solidFill>
                <a:srgbClr val="394659"/>
              </a:solidFill>
              <a:latin typeface="Calibri"/>
              <a:cs typeface="Calibri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993026" y="1869755"/>
            <a:ext cx="6198973" cy="498824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5449330" y="3970978"/>
            <a:ext cx="778475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8025"/>
            <a:ext cx="1977720" cy="203952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13976" y="48025"/>
            <a:ext cx="1793815" cy="1915618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9480A-085A-4063-8272-C91EC9B62F71}" type="slidenum">
              <a:rPr lang="bs-Latn-BA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16</a:t>
            </a:fld>
            <a:endParaRPr lang="bs-Latn-BA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37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346945111"/>
              </p:ext>
            </p:extLst>
          </p:nvPr>
        </p:nvGraphicFramePr>
        <p:xfrm>
          <a:off x="2187675" y="1206596"/>
          <a:ext cx="7492180" cy="41594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055920" y="4881484"/>
            <a:ext cx="76868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1600" b="1" dirty="0" smtClean="0">
                <a:solidFill>
                  <a:srgbClr val="FF0000"/>
                </a:solidFill>
              </a:rPr>
              <a:t>Rebalans rasta u pravcu višeg nivoa produktivnosti i veće konkurentnosti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41935" y="59628"/>
            <a:ext cx="11383661" cy="712106"/>
          </a:xfrm>
        </p:spPr>
        <p:txBody>
          <a:bodyPr>
            <a:normAutofit/>
          </a:bodyPr>
          <a:lstStyle/>
          <a:p>
            <a:pPr algn="ctr"/>
            <a:r>
              <a:rPr lang="sr-Latn-RS" sz="4000" dirty="0" smtClean="0">
                <a:latin typeface="+mn-lt"/>
              </a:rPr>
              <a:t>Ključni prioriteti</a:t>
            </a:r>
            <a:endParaRPr lang="en-US" sz="4000" dirty="0">
              <a:latin typeface="+mn-l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549" y="1429164"/>
            <a:ext cx="1677807" cy="148467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147" y="1438949"/>
            <a:ext cx="1653933" cy="148467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825" y="1438949"/>
            <a:ext cx="1561217" cy="1415844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 flipV="1">
            <a:off x="0" y="1132114"/>
            <a:ext cx="12192000" cy="17417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87086" y="5288590"/>
            <a:ext cx="11898085" cy="156966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sr-Latn-RS" sz="1600" dirty="0" smtClean="0">
                <a:solidFill>
                  <a:prstClr val="black"/>
                </a:solidFill>
              </a:rPr>
              <a:t>Ponovno fokusiranje kosovskog plana (agende) za rast zahteva zadržavanje nekoliko osobina svoje privrede kao temelja, dok se sve više posvećuju napori oko faktora proizvodnje – tu su prirodni i ljudski resursi – koji su ili hronično nedovoljno iskorišćeni ili se ne koriste uopšte. Ovo će pomoći da se proširi krug prilika i mogućnosti za siromašne da značajno poboljšaju svoju situaciju u pravcu dobrobiti i blagostanja, smanje siromaštvo, uz promovisanje zajedničkog prosperiteta</a:t>
            </a:r>
            <a:r>
              <a:rPr lang="en-US" sz="1600" dirty="0" smtClean="0">
                <a:solidFill>
                  <a:prstClr val="black"/>
                </a:solidFill>
              </a:rPr>
              <a:t>. </a:t>
            </a:r>
            <a:r>
              <a:rPr lang="sr-Latn-RS" sz="1600" dirty="0" smtClean="0">
                <a:solidFill>
                  <a:prstClr val="black"/>
                </a:solidFill>
              </a:rPr>
              <a:t>Da bi se proširila uska ekonomska osnova proizvodnje, pojačalo stvaranje novih poslova i radnih mesta i smanjila velika zavisnost od uvoza, strategija rasta Kosova treba da bude naširoko menjana, preko novih politika upravljanja, kao i makroekonomskih, sistemskih i socijalnih politika. 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9480A-085A-4063-8272-C91EC9B62F71}" type="slidenum">
              <a:rPr lang="bs-Latn-BA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17</a:t>
            </a:fld>
            <a:endParaRPr lang="bs-Latn-BA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43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519567" y="-88319"/>
            <a:ext cx="4245310" cy="741454"/>
          </a:xfrm>
        </p:spPr>
        <p:txBody>
          <a:bodyPr>
            <a:normAutofit/>
          </a:bodyPr>
          <a:lstStyle/>
          <a:p>
            <a:r>
              <a:rPr lang="sr-Latn-RS" sz="4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Detaljni prioriteti</a:t>
            </a:r>
            <a:endParaRPr lang="en-US" sz="4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20720" y="2774920"/>
            <a:ext cx="2859096" cy="800991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42222" y="3703217"/>
            <a:ext cx="2859096" cy="662071"/>
          </a:xfrm>
          <a:prstGeom prst="roundRect">
            <a:avLst/>
          </a:prstGeom>
          <a:noFill/>
          <a:ln w="1905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7283" y="2986940"/>
            <a:ext cx="2705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1200" spc="-10" dirty="0" smtClean="0">
                <a:solidFill>
                  <a:srgbClr val="006600"/>
                </a:solidFill>
              </a:rPr>
              <a:t>Poboljšanje raspodele i efikasnosti javne potrošnje</a:t>
            </a:r>
            <a:endParaRPr lang="en-US" sz="1200" spc="-10" dirty="0">
              <a:solidFill>
                <a:srgbClr val="0066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3812" y="3909658"/>
            <a:ext cx="2428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1200" spc="-10" dirty="0" smtClean="0">
                <a:solidFill>
                  <a:srgbClr val="006600"/>
                </a:solidFill>
              </a:rPr>
              <a:t>Jačanje poreske politike i administracije</a:t>
            </a:r>
            <a:endParaRPr lang="en-US" sz="1200" spc="-10" dirty="0">
              <a:solidFill>
                <a:srgbClr val="00660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42222" y="4567362"/>
            <a:ext cx="2826976" cy="737995"/>
          </a:xfrm>
          <a:prstGeom prst="roundRect">
            <a:avLst/>
          </a:prstGeom>
          <a:noFill/>
          <a:ln w="1905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1997" y="4757617"/>
            <a:ext cx="26603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1200" dirty="0" smtClean="0">
                <a:solidFill>
                  <a:srgbClr val="006600"/>
                </a:solidFill>
              </a:rPr>
              <a:t>Produbljivanje i proširenje finansijskog posredovanja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342968" y="2731380"/>
            <a:ext cx="2859096" cy="891477"/>
          </a:xfrm>
          <a:prstGeom prst="roundRect">
            <a:avLst/>
          </a:prstGeom>
          <a:noFill/>
          <a:ln w="1905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3351987" y="3786161"/>
            <a:ext cx="2859096" cy="831676"/>
          </a:xfrm>
          <a:prstGeom prst="roundRect">
            <a:avLst/>
          </a:prstGeom>
          <a:noFill/>
          <a:ln w="1905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325624" y="2918453"/>
            <a:ext cx="28438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1200" spc="-10" dirty="0" smtClean="0">
                <a:solidFill>
                  <a:srgbClr val="7030A0"/>
                </a:solidFill>
              </a:rPr>
              <a:t>Poboljšanje upravljanja, vladavine zakona i klime za poslovanje</a:t>
            </a:r>
            <a:endParaRPr lang="en-US" sz="1200" spc="-10" dirty="0">
              <a:solidFill>
                <a:srgbClr val="7030A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443526" y="4072754"/>
            <a:ext cx="26429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1200" spc="-10" dirty="0" smtClean="0">
                <a:solidFill>
                  <a:srgbClr val="7030A0"/>
                </a:solidFill>
              </a:rPr>
              <a:t>Smanjenje energetskih uskih grla</a:t>
            </a:r>
            <a:endParaRPr lang="en-US" sz="1200" spc="-10" dirty="0">
              <a:solidFill>
                <a:srgbClr val="7030A0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6318609" y="2730735"/>
            <a:ext cx="2859096" cy="876321"/>
          </a:xfrm>
          <a:prstGeom prst="roundRect">
            <a:avLst/>
          </a:prstGeom>
          <a:noFill/>
          <a:ln w="1905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6322957" y="3771403"/>
            <a:ext cx="2859096" cy="831676"/>
          </a:xfrm>
          <a:prstGeom prst="roundRect">
            <a:avLst/>
          </a:prstGeom>
          <a:noFill/>
          <a:ln w="1905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411165" y="2986940"/>
            <a:ext cx="26644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sr-Latn-RS" sz="1200" spc="-10" dirty="0" smtClean="0">
                <a:solidFill>
                  <a:srgbClr val="0070C0"/>
                </a:solidFill>
              </a:rPr>
              <a:t>Povećanje produktivnosti u poljoprivredi</a:t>
            </a:r>
            <a:endParaRPr lang="en-US" sz="1200" spc="-10" dirty="0">
              <a:solidFill>
                <a:srgbClr val="0070C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431826" y="3943717"/>
            <a:ext cx="2601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1200" dirty="0" smtClean="0">
                <a:solidFill>
                  <a:srgbClr val="0070C0"/>
                </a:solidFill>
              </a:rPr>
              <a:t>Obezbeđivanje održivog upravljanja kod prirodnih resursa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3374809" y="4800455"/>
            <a:ext cx="2859096" cy="868150"/>
          </a:xfrm>
          <a:prstGeom prst="roundRect">
            <a:avLst/>
          </a:prstGeom>
          <a:noFill/>
          <a:ln w="1905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519567" y="5014945"/>
            <a:ext cx="2649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1200" spc="-10" dirty="0" smtClean="0">
                <a:solidFill>
                  <a:srgbClr val="7030A0"/>
                </a:solidFill>
              </a:rPr>
              <a:t>Smanjenje uskih grla u transportu</a:t>
            </a:r>
            <a:endParaRPr lang="en-US" sz="1200" spc="-10" dirty="0">
              <a:solidFill>
                <a:srgbClr val="7030A0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18456" y="1999788"/>
            <a:ext cx="26603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sz="1600" b="1" dirty="0" smtClean="0">
                <a:solidFill>
                  <a:srgbClr val="006600"/>
                </a:solidFill>
              </a:rPr>
              <a:t>Održavanje makroekonomske stabilnosti</a:t>
            </a:r>
            <a:endParaRPr lang="en-US" sz="1600" b="1" dirty="0">
              <a:solidFill>
                <a:srgbClr val="00660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342968" y="2048357"/>
            <a:ext cx="287457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sz="1400" dirty="0" smtClean="0">
                <a:solidFill>
                  <a:srgbClr val="7030A0"/>
                </a:solidFill>
              </a:rPr>
              <a:t>Smanjenje uskih grla u infrastrukturi i stvaranje privlačnijeg poslovnog okruženja</a:t>
            </a:r>
            <a:endParaRPr lang="en-US" sz="1400" dirty="0">
              <a:solidFill>
                <a:srgbClr val="7030A0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25867" y="2041887"/>
            <a:ext cx="30000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sz="1400" dirty="0" smtClean="0">
                <a:solidFill>
                  <a:srgbClr val="0070C0"/>
                </a:solidFill>
              </a:rPr>
              <a:t>Bolje upravljanje i veća produktivnost prirodnih resursa</a:t>
            </a:r>
            <a:endParaRPr lang="en-US" sz="1400" dirty="0">
              <a:solidFill>
                <a:srgbClr val="0070C0"/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 flipV="1">
            <a:off x="0" y="653135"/>
            <a:ext cx="12192000" cy="17417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Rounded Rectangle 42"/>
          <p:cNvSpPr/>
          <p:nvPr/>
        </p:nvSpPr>
        <p:spPr>
          <a:xfrm>
            <a:off x="9340857" y="2726925"/>
            <a:ext cx="2520712" cy="876321"/>
          </a:xfrm>
          <a:prstGeom prst="roundRect">
            <a:avLst/>
          </a:prstGeom>
          <a:noFill/>
          <a:ln w="1905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9331202" y="3748381"/>
            <a:ext cx="2501312" cy="831676"/>
          </a:xfrm>
          <a:prstGeom prst="roundRect">
            <a:avLst/>
          </a:prstGeom>
          <a:noFill/>
          <a:ln w="1905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9340857" y="2934254"/>
            <a:ext cx="2440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sr-Latn-RS" sz="1200" spc="-10" dirty="0" smtClean="0">
                <a:solidFill>
                  <a:srgbClr val="ED7D31">
                    <a:lumMod val="75000"/>
                  </a:srgbClr>
                </a:solidFill>
              </a:rPr>
              <a:t>Povećanje zaposlenosti i produktivnosti radne snage putem obrazovanja</a:t>
            </a:r>
            <a:endParaRPr lang="en-US" sz="1200" spc="-10" dirty="0">
              <a:solidFill>
                <a:srgbClr val="ED7D31">
                  <a:lumMod val="75000"/>
                </a:srgbClr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9340857" y="3959518"/>
            <a:ext cx="2478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sr-Latn-RS" sz="1200" spc="-10" dirty="0" smtClean="0">
                <a:solidFill>
                  <a:srgbClr val="ED7D31">
                    <a:lumMod val="75000"/>
                  </a:srgbClr>
                </a:solidFill>
              </a:rPr>
              <a:t>Podizanje kvaliteta i jednakih mogućnosti preko politika koje se odnose na radnu snagu  i rad</a:t>
            </a:r>
            <a:endParaRPr lang="en-US" sz="1200" dirty="0">
              <a:solidFill>
                <a:srgbClr val="ED7D31">
                  <a:lumMod val="75000"/>
                </a:srgbClr>
              </a:solidFill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344416" y="4732653"/>
            <a:ext cx="2474884" cy="822006"/>
          </a:xfrm>
          <a:prstGeom prst="roundRect">
            <a:avLst/>
          </a:prstGeom>
          <a:noFill/>
          <a:ln w="1905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9442341" y="4872016"/>
            <a:ext cx="23390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sr-Latn-RS" sz="1200" spc="-5" dirty="0" smtClean="0">
                <a:solidFill>
                  <a:srgbClr val="ED7D31">
                    <a:lumMod val="75000"/>
                  </a:srgbClr>
                </a:solidFill>
              </a:rPr>
              <a:t>Podizanje kvaliteta i jednakost šansi i mogućnosti kroz socijalnu zaštitu</a:t>
            </a:r>
            <a:endParaRPr lang="en-US" sz="1200" spc="-5" dirty="0">
              <a:solidFill>
                <a:srgbClr val="ED7D31">
                  <a:lumMod val="75000"/>
                </a:srgbClr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9166022" y="2057688"/>
            <a:ext cx="267855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sz="1400" dirty="0" smtClean="0">
                <a:solidFill>
                  <a:srgbClr val="ED7D31">
                    <a:lumMod val="75000"/>
                  </a:srgbClr>
                </a:solidFill>
              </a:rPr>
              <a:t>Izgradnja i razvoj ljudskog kapitala i pružanje jednakih prilika i mogućnosti</a:t>
            </a:r>
            <a:endParaRPr lang="en-US" sz="1400" dirty="0">
              <a:solidFill>
                <a:srgbClr val="ED7D31">
                  <a:lumMod val="75000"/>
                </a:srgbClr>
              </a:solidFill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3381268" y="5699518"/>
            <a:ext cx="2859096" cy="799605"/>
          </a:xfrm>
          <a:prstGeom prst="roundRect">
            <a:avLst/>
          </a:prstGeom>
          <a:noFill/>
          <a:ln w="1905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07954" y="6064883"/>
            <a:ext cx="18791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r-Latn-RS" sz="1200" spc="-10" dirty="0" smtClean="0">
                <a:solidFill>
                  <a:srgbClr val="7030A0"/>
                </a:solidFill>
              </a:rPr>
              <a:t>Smanjenje uskih grla u </a:t>
            </a:r>
            <a:r>
              <a:rPr lang="en-US" sz="1200" spc="-10" dirty="0" smtClean="0">
                <a:solidFill>
                  <a:srgbClr val="7030A0"/>
                </a:solidFill>
              </a:rPr>
              <a:t>ICT </a:t>
            </a:r>
            <a:endParaRPr lang="en-US" sz="1200" spc="-10" dirty="0">
              <a:solidFill>
                <a:srgbClr val="7030A0"/>
              </a:solidFill>
            </a:endParaRPr>
          </a:p>
        </p:txBody>
      </p:sp>
      <p:sp>
        <p:nvSpPr>
          <p:cNvPr id="51" name="Rounded Rectangle 50"/>
          <p:cNvSpPr/>
          <p:nvPr/>
        </p:nvSpPr>
        <p:spPr>
          <a:xfrm flipV="1">
            <a:off x="9340858" y="5707059"/>
            <a:ext cx="2520712" cy="787616"/>
          </a:xfrm>
          <a:prstGeom prst="roundRect">
            <a:avLst/>
          </a:prstGeom>
          <a:noFill/>
          <a:ln w="1905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579469" y="5777701"/>
            <a:ext cx="20647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sz="1200" spc="-5" dirty="0">
                <a:solidFill>
                  <a:srgbClr val="ED7D31">
                    <a:lumMod val="75000"/>
                  </a:srgbClr>
                </a:solidFill>
              </a:rPr>
              <a:t>Podizanje kvaliteta i jednakost šansi i mogućnosti </a:t>
            </a:r>
            <a:r>
              <a:rPr lang="sr-Latn-RS" sz="1200" spc="-5" dirty="0" smtClean="0">
                <a:solidFill>
                  <a:srgbClr val="ED7D31">
                    <a:lumMod val="75000"/>
                  </a:srgbClr>
                </a:solidFill>
              </a:rPr>
              <a:t>preko   zdravstva</a:t>
            </a:r>
            <a:r>
              <a:rPr lang="en-US" sz="1200" dirty="0" smtClean="0">
                <a:solidFill>
                  <a:srgbClr val="ED7D31">
                    <a:lumMod val="75000"/>
                  </a:srgbClr>
                </a:solidFill>
              </a:rPr>
              <a:t> </a:t>
            </a:r>
            <a:endParaRPr lang="en-US" sz="1200" dirty="0">
              <a:solidFill>
                <a:srgbClr val="ED7D31">
                  <a:lumMod val="75000"/>
                </a:srgbClr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0632" y="689565"/>
            <a:ext cx="1639033" cy="136461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9031" y="712808"/>
            <a:ext cx="1560711" cy="134006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18486" y="682314"/>
            <a:ext cx="1548518" cy="144487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0962" y="712808"/>
            <a:ext cx="1592648" cy="1338646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9480A-085A-4063-8272-C91EC9B62F71}" type="slidenum">
              <a:rPr lang="bs-Latn-BA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18</a:t>
            </a:fld>
            <a:endParaRPr lang="bs-Latn-BA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03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9389" y="1509225"/>
            <a:ext cx="11369843" cy="809432"/>
          </a:xfrm>
        </p:spPr>
        <p:txBody>
          <a:bodyPr/>
          <a:lstStyle/>
          <a:p>
            <a:pPr algn="r"/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smtClean="0"/>
              <a:t/>
            </a:r>
            <a:br>
              <a:rPr lang="en-US" sz="3200" smtClean="0"/>
            </a:br>
            <a:r>
              <a:rPr lang="en-US" sz="3200" b="1" smtClean="0"/>
              <a:t>Aneks:  Detaljni Prioriteti</a:t>
            </a:r>
            <a:endParaRPr lang="bs-Latn-BA" sz="3200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9480A-085A-4063-8272-C91EC9B62F71}" type="slidenum">
              <a:rPr lang="bs-Latn-BA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19</a:t>
            </a:fld>
            <a:endParaRPr lang="bs-Latn-BA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71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9389" y="1509225"/>
            <a:ext cx="11369843" cy="2387600"/>
          </a:xfrm>
        </p:spPr>
        <p:txBody>
          <a:bodyPr/>
          <a:lstStyle/>
          <a:p>
            <a:pPr algn="l"/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/>
              <a:t/>
            </a:r>
            <a:br>
              <a:rPr lang="en-US" sz="3200"/>
            </a:br>
            <a:r>
              <a:rPr lang="sr-Latn-RS" sz="3200" b="1" smtClean="0">
                <a:solidFill>
                  <a:srgbClr val="002345">
                    <a:lumMod val="90000"/>
                    <a:lumOff val="10000"/>
                  </a:srgbClr>
                </a:solidFill>
                <a:latin typeface="Calibri" panose="020F0502020204030204" pitchFamily="34" charset="0"/>
              </a:rPr>
              <a:t>KONTEKST </a:t>
            </a:r>
            <a:r>
              <a:rPr lang="en-US" sz="3200" b="1" smtClean="0">
                <a:solidFill>
                  <a:srgbClr val="002345">
                    <a:lumMod val="90000"/>
                    <a:lumOff val="10000"/>
                  </a:srgbClr>
                </a:solidFill>
                <a:latin typeface="Calibri" panose="020F0502020204030204" pitchFamily="34" charset="0"/>
              </a:rPr>
              <a:t>U ZEMLJI </a:t>
            </a:r>
            <a:r>
              <a:rPr lang="sr-Latn-RS" sz="3200" b="1" smtClean="0">
                <a:solidFill>
                  <a:srgbClr val="002345">
                    <a:lumMod val="90000"/>
                    <a:lumOff val="10000"/>
                  </a:srgbClr>
                </a:solidFill>
                <a:latin typeface="Calibri" panose="020F0502020204030204" pitchFamily="34" charset="0"/>
              </a:rPr>
              <a:t> </a:t>
            </a:r>
            <a:r>
              <a:rPr lang="sr-Latn-RS" sz="3200" b="1" dirty="0" smtClean="0">
                <a:solidFill>
                  <a:srgbClr val="002345">
                    <a:lumMod val="90000"/>
                    <a:lumOff val="10000"/>
                  </a:srgbClr>
                </a:solidFill>
                <a:latin typeface="Calibri" panose="020F0502020204030204" pitchFamily="34" charset="0"/>
              </a:rPr>
              <a:t/>
            </a:r>
            <a:br>
              <a:rPr lang="sr-Latn-RS" sz="3200" b="1" dirty="0" smtClean="0">
                <a:solidFill>
                  <a:srgbClr val="002345">
                    <a:lumMod val="90000"/>
                    <a:lumOff val="10000"/>
                  </a:srgbClr>
                </a:solidFill>
                <a:latin typeface="Calibri" panose="020F0502020204030204" pitchFamily="34" charset="0"/>
              </a:rPr>
            </a:br>
            <a:r>
              <a:rPr lang="sr-Latn-RS" sz="3200" b="1" dirty="0" smtClean="0">
                <a:solidFill>
                  <a:srgbClr val="002345">
                    <a:lumMod val="90000"/>
                    <a:lumOff val="10000"/>
                  </a:srgbClr>
                </a:solidFill>
                <a:latin typeface="Calibri" panose="020F0502020204030204" pitchFamily="34" charset="0"/>
              </a:rPr>
              <a:t>IZAZOVI U VEZI SA RAZVOJEM</a:t>
            </a:r>
            <a:endParaRPr lang="bs-Latn-BA" sz="32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9480A-085A-4063-8272-C91EC9B62F71}" type="slidenum">
              <a:rPr lang="bs-Latn-BA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</a:t>
            </a:fld>
            <a:endParaRPr lang="bs-Latn-BA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81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Detaljni prioriteti</a:t>
            </a:r>
            <a:endParaRPr lang="sr-Latn-R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62D93A-3BA0-8848-BFA3-D7046C1B555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>
                <a:defRPr/>
              </a:pPr>
              <a:t>20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414708" y="2578157"/>
            <a:ext cx="11328400" cy="3889895"/>
          </a:xfrm>
        </p:spPr>
        <p:txBody>
          <a:bodyPr/>
          <a:lstStyle/>
          <a:p>
            <a:pPr algn="l"/>
            <a:r>
              <a:rPr lang="sr-Latn-RS" sz="1200" b="1" u="sng" dirty="0"/>
              <a:t>Dovesti budžet blisko u liniju sa razvojnim potrebama i poboljšati raspodelu i efikasnost javne potrošnje</a:t>
            </a:r>
            <a:r>
              <a:rPr lang="en-US" sz="1200" dirty="0"/>
              <a:t>: </a:t>
            </a:r>
            <a:r>
              <a:rPr lang="sr-Latn-RS" sz="1200" dirty="0"/>
              <a:t>Dok privreda postaje po prirodi </a:t>
            </a:r>
            <a:r>
              <a:rPr lang="sr-Latn-RS" sz="1200" dirty="0" smtClean="0"/>
              <a:t>evropska, kapacitet za održavanje zdravih javnih finansija kroz uspešno sprovođenje fiskalnih pravila, izbegavanje pritisaka na potrošnju iz ne-prioritetnih oblasti, kao i generisanje alternativnih prihoda, od vitalnog su značaja za stvaranje resursa koji su dovoljni da javne investicije poboljšaju konkurentnost i obim u privatnom sektoru, uz zaštitu siromašnih i ranjivih od nepredviđenih šokova</a:t>
            </a:r>
            <a:r>
              <a:rPr lang="en-US" sz="1200" dirty="0" smtClean="0"/>
              <a:t>. </a:t>
            </a:r>
            <a:r>
              <a:rPr lang="sr-Latn-RS" sz="1200" dirty="0" smtClean="0"/>
              <a:t>U ovom kontekstu, ključ za probijanje uskih grla i stvaranje dobitaka na produktivnosti jeste znanje koje javne investicije su potrebne u </a:t>
            </a:r>
            <a:r>
              <a:rPr lang="sr-Latn-RS" sz="1200" dirty="0"/>
              <a:t>kojim oblastima </a:t>
            </a:r>
            <a:r>
              <a:rPr lang="sr-Latn-RS" sz="1200" dirty="0" smtClean="0"/>
              <a:t>da bi </a:t>
            </a:r>
            <a:r>
              <a:rPr lang="sr-Latn-RS" sz="1200" dirty="0"/>
              <a:t>se </a:t>
            </a:r>
            <a:r>
              <a:rPr lang="sr-Latn-RS" sz="1200" dirty="0" smtClean="0"/>
              <a:t>ostvarila prikladna </a:t>
            </a:r>
            <a:r>
              <a:rPr lang="sr-Latn-RS" sz="1200" dirty="0"/>
              <a:t>ravnoteža između stabilizacije i razvojnih </a:t>
            </a:r>
            <a:r>
              <a:rPr lang="sr-Latn-RS" sz="1200" dirty="0" smtClean="0"/>
              <a:t>ciljeva</a:t>
            </a:r>
            <a:r>
              <a:rPr lang="en-US" sz="1200" dirty="0" smtClean="0"/>
              <a:t>.</a:t>
            </a:r>
          </a:p>
          <a:p>
            <a:pPr algn="l"/>
            <a:endParaRPr lang="en-US" sz="1200" dirty="0"/>
          </a:p>
          <a:p>
            <a:pPr algn="l"/>
            <a:r>
              <a:rPr lang="sr-Latn-RS" sz="1200" b="1" u="sng" dirty="0" smtClean="0"/>
              <a:t>Jačanje poreske politike i administracije</a:t>
            </a:r>
            <a:r>
              <a:rPr lang="en-US" sz="1200" dirty="0" smtClean="0"/>
              <a:t>: </a:t>
            </a:r>
            <a:r>
              <a:rPr lang="sr-Latn-RS" sz="1200" dirty="0"/>
              <a:t>Ispunjenje svih fiskalnih potreba </a:t>
            </a:r>
            <a:r>
              <a:rPr lang="sr-Latn-RS" sz="1200" dirty="0" smtClean="0"/>
              <a:t>u budućnosti biće </a:t>
            </a:r>
            <a:r>
              <a:rPr lang="sr-Latn-RS" sz="1200" dirty="0"/>
              <a:t>teže ako, kako se očekuje, prihodi sa </a:t>
            </a:r>
            <a:r>
              <a:rPr lang="sr-Latn-RS" sz="1200" dirty="0" smtClean="0"/>
              <a:t>granice opadnu </a:t>
            </a:r>
            <a:r>
              <a:rPr lang="sr-Latn-RS" sz="1200" dirty="0"/>
              <a:t>tokom EU integracija i kako budu napredovali sporazumi o slobodnoj trgovini. Postepeni prelazak na domaće prihode i direktno oporezivanje su neophodni i izvodljivi. Poreska politika takođe treba da odražava stepen usklađenosti, veličinu sive ekonomije (koja se procenjuje na </a:t>
            </a:r>
            <a:r>
              <a:rPr lang="en-US" sz="1200" dirty="0"/>
              <a:t>27–35 </a:t>
            </a:r>
            <a:r>
              <a:rPr lang="sr-Latn-RS" sz="1200" dirty="0"/>
              <a:t>procenata od bruto domaćeg proizvoda</a:t>
            </a:r>
            <a:r>
              <a:rPr lang="sr-Latn-RS" sz="1200" dirty="0" smtClean="0"/>
              <a:t>), kao </a:t>
            </a:r>
            <a:r>
              <a:rPr lang="sr-Latn-RS" sz="1200" dirty="0"/>
              <a:t>i kapacitet poreske administracije da usvoji prikladne najbolje međunarodne </a:t>
            </a:r>
            <a:r>
              <a:rPr lang="sr-Latn-RS" sz="1200" dirty="0" smtClean="0"/>
              <a:t>prakse</a:t>
            </a:r>
            <a:r>
              <a:rPr lang="en-US" sz="1200" dirty="0" smtClean="0"/>
              <a:t>.</a:t>
            </a:r>
          </a:p>
          <a:p>
            <a:pPr algn="l"/>
            <a:endParaRPr lang="en-US" sz="1200" dirty="0"/>
          </a:p>
          <a:p>
            <a:pPr algn="l"/>
            <a:r>
              <a:rPr lang="sr-Latn-RS" sz="1200" b="1" u="sng" dirty="0" smtClean="0"/>
              <a:t>Produbljivanje i širenje finansijskog posredovanja</a:t>
            </a:r>
            <a:r>
              <a:rPr lang="sr-Latn-RS" sz="1200" b="1" dirty="0" smtClean="0"/>
              <a:t> </a:t>
            </a:r>
            <a:r>
              <a:rPr lang="sr-Latn-RS" sz="1200" dirty="0" smtClean="0"/>
              <a:t>su ključni za kanalisanje štednje, uključujući i doznake iz inostranstva, kroz formalni finansijski sistem i u pravcu proizvodnih investicija i stvaranja novih radnih mesta</a:t>
            </a:r>
            <a:r>
              <a:rPr lang="en-US" sz="1200" dirty="0" smtClean="0"/>
              <a:t>. </a:t>
            </a:r>
            <a:r>
              <a:rPr lang="sr-Latn-RS" sz="1200" dirty="0" smtClean="0"/>
              <a:t>Ovo je naročito važno zato što su preko </a:t>
            </a:r>
            <a:r>
              <a:rPr lang="en-US" sz="1200" dirty="0" smtClean="0"/>
              <a:t>98 </a:t>
            </a:r>
            <a:r>
              <a:rPr lang="sr-Latn-RS" sz="1200" dirty="0" smtClean="0"/>
              <a:t>procenata biznisa porodični mikro-biznisi i MSP</a:t>
            </a:r>
            <a:r>
              <a:rPr lang="en-US" sz="1200" dirty="0" smtClean="0"/>
              <a:t>.</a:t>
            </a:r>
            <a:endParaRPr lang="en-US" sz="1200" dirty="0"/>
          </a:p>
        </p:txBody>
      </p:sp>
      <p:pic>
        <p:nvPicPr>
          <p:cNvPr id="8" name="Content Placeholder 6"/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8453" r="8453"/>
          <a:stretch>
            <a:fillRect/>
          </a:stretch>
        </p:blipFill>
        <p:spPr>
          <a:xfrm>
            <a:off x="431800" y="1401341"/>
            <a:ext cx="1456821" cy="146467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07312" y="1439880"/>
            <a:ext cx="5177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b="1" dirty="0" smtClean="0">
                <a:solidFill>
                  <a:srgbClr val="006600"/>
                </a:solidFill>
              </a:rPr>
              <a:t>Održavanje makroekonomske stabilnosti uz istovremeno ponovno postavljanje javne potrošnje kao prioriteta </a:t>
            </a:r>
            <a:endParaRPr lang="en-US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49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Detaljni prioriteti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62D93A-3BA0-8848-BFA3-D7046C1B555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>
                <a:defRPr/>
              </a:pPr>
              <a:t>21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431800" y="2222619"/>
            <a:ext cx="11666482" cy="4041704"/>
          </a:xfrm>
        </p:spPr>
        <p:txBody>
          <a:bodyPr/>
          <a:lstStyle/>
          <a:p>
            <a:pPr algn="l"/>
            <a:r>
              <a:rPr lang="sr-Latn-RS" sz="1200" b="1" dirty="0" smtClean="0"/>
              <a:t>Poboljšanje upravljanja i vladavine </a:t>
            </a:r>
            <a:r>
              <a:rPr lang="sr-Latn-RS" sz="1200" b="1" dirty="0"/>
              <a:t>zakona: </a:t>
            </a:r>
            <a:r>
              <a:rPr lang="sr-Latn-RS" sz="1200" dirty="0"/>
              <a:t>Dobro upravljanje je element meke infrastrukture koji je neophodan za dobro funkcionišuću, konkurentnu i inovativnu tržišnu privredu koja je odbacila socijalističko nasleđe. Neadekvatan razvitak i učinak vladinih institucija, naročito nedostaci pravosudnog sistema, velika su prepreka za uspeh biznisa</a:t>
            </a:r>
            <a:r>
              <a:rPr lang="en-US" sz="1200" dirty="0"/>
              <a:t>. </a:t>
            </a:r>
            <a:r>
              <a:rPr lang="sr-Latn-RS" sz="1200" dirty="0"/>
              <a:t>Zbog toga što podižu troškove i rizike povezane sa poslovanjem, ohrabruju nuđenje, davanje, primanje i podsticanje mita. Rešavanje jazova u mekoj infrastrukturi bi takođe pomoglo jačanju socijalne </a:t>
            </a:r>
            <a:r>
              <a:rPr lang="sr-Latn-RS" sz="1200" dirty="0" smtClean="0"/>
              <a:t>kohezije</a:t>
            </a:r>
            <a:r>
              <a:rPr lang="en-US" sz="1200" dirty="0" smtClean="0"/>
              <a:t>. </a:t>
            </a:r>
          </a:p>
          <a:p>
            <a:pPr algn="l"/>
            <a:r>
              <a:rPr lang="sr-Latn-RS" sz="1200" b="1" u="sng" dirty="0"/>
              <a:t>Jačanje poslovnog okruženja</a:t>
            </a:r>
            <a:r>
              <a:rPr lang="en-US" sz="1200" dirty="0"/>
              <a:t>. </a:t>
            </a:r>
            <a:r>
              <a:rPr lang="sr-Latn-RS" sz="1200" dirty="0"/>
              <a:t>Uspostavljanje delotvornog zakonskog, regulatornog i administrativnog okvira za uređenje </a:t>
            </a:r>
            <a:r>
              <a:rPr lang="sr-Latn-RS" sz="1200" dirty="0" smtClean="0"/>
              <a:t>trgovine </a:t>
            </a:r>
            <a:r>
              <a:rPr lang="sr-Latn-RS" sz="1200" dirty="0"/>
              <a:t>i investicija bi pomoglo da se ojača kapacitet biznisa da izdrže konkurentske pritiske i povežu se sa globalnim lancima vrednosti</a:t>
            </a:r>
            <a:r>
              <a:rPr lang="en-US" sz="1200" dirty="0"/>
              <a:t>, </a:t>
            </a:r>
            <a:r>
              <a:rPr lang="sr-Latn-RS" sz="1200" dirty="0"/>
              <a:t>generišući na taj način nove poslove i radna mesta i konkurentnost, inovacije i porast produktivnosti. Potrebno je još rada na jednom broju politika koje podržavaju trgovinu i investicije, ubrajajući ovde i jačanje imovinskih prava, reforme i usklađivanje po pitanju izdavanja licenci, reforme inspekcija, implementaciju carinskih i trgovinskih uredaba, kanalisanje i usklađivanje sistema za standardizaciju, akreditacije i izdavanje sertifikata, jačanje direktnih stranih investicija i promovisanje izvoza, razjašnjenja oko nadležnosti po pitanju konkurencije, kao i učvršćivanje aranžmana za korporativno upravljanje, finansijsko izveštavanje i revizije</a:t>
            </a:r>
            <a:r>
              <a:rPr lang="en-US" sz="1200" dirty="0"/>
              <a:t>. </a:t>
            </a:r>
            <a:r>
              <a:rPr lang="sr-Latn-RS" sz="1200" dirty="0"/>
              <a:t>Obezbeđivanje imovinskih prava: razvoj tržišta zemljišta i koordinacija u upotrebi nacionalnih geografskih </a:t>
            </a:r>
            <a:r>
              <a:rPr lang="sr-Latn-RS" sz="1200" dirty="0" smtClean="0"/>
              <a:t>podataka</a:t>
            </a:r>
            <a:r>
              <a:rPr lang="en-US" sz="1200" dirty="0" smtClean="0"/>
              <a:t>.</a:t>
            </a:r>
            <a:r>
              <a:rPr lang="sr-Latn-RS" sz="1200" dirty="0" smtClean="0"/>
              <a:t> Dalje,</a:t>
            </a:r>
            <a:r>
              <a:rPr lang="en-US" sz="1200" dirty="0" smtClean="0"/>
              <a:t> </a:t>
            </a:r>
            <a:r>
              <a:rPr lang="en-US" sz="1200" dirty="0"/>
              <a:t>Kosovo </a:t>
            </a:r>
            <a:r>
              <a:rPr lang="sr-Latn-RS" sz="1200" dirty="0"/>
              <a:t>već ima uporedne prednosti kod više vrsta robe (odeća, tekstil i hrana) i usluga (putovanja i komunikacije). Proizvodnja ima potencijal ne samo da poboljša prihode i izvoz, već takođe i da generiše zaposlenost među kvalifikovanim i nekvalifikovanim radnicima</a:t>
            </a:r>
            <a:r>
              <a:rPr lang="en-US" sz="1200" dirty="0"/>
              <a:t>. </a:t>
            </a:r>
            <a:r>
              <a:rPr lang="sr-Latn-RS" sz="1200" dirty="0"/>
              <a:t>S obzirom na direktan uticaj na druge sektore i na formiranje ljudskog kapitala, moderne usluge, koje su već jedan od glavnih izvora prihoda, imaju potencijal da transformišu kosovsku ekonomiju</a:t>
            </a:r>
            <a:r>
              <a:rPr lang="en-US" sz="1200" dirty="0"/>
              <a:t>. </a:t>
            </a:r>
            <a:r>
              <a:rPr lang="sr-Latn-RS" sz="1200" dirty="0"/>
              <a:t>Međutim, proizvodnja i moderne usluge su zadržane u napredovanju zbog velikih regulatornih i infrastrukturnih </a:t>
            </a:r>
            <a:r>
              <a:rPr lang="sr-Latn-RS" sz="1200" dirty="0" smtClean="0"/>
              <a:t>jazova</a:t>
            </a:r>
            <a:r>
              <a:rPr lang="en-US" sz="1200" dirty="0" smtClean="0"/>
              <a:t>.</a:t>
            </a:r>
            <a:endParaRPr lang="en-US" sz="1200" dirty="0"/>
          </a:p>
          <a:p>
            <a:pPr algn="l"/>
            <a:r>
              <a:rPr lang="sr-Latn-RS" sz="1200" b="1" u="sng" dirty="0"/>
              <a:t>Obezbeđivanje pouzdane energije koja nije skupa</a:t>
            </a:r>
            <a:r>
              <a:rPr lang="en-US" sz="1200" dirty="0"/>
              <a:t>: </a:t>
            </a:r>
            <a:r>
              <a:rPr lang="sr-Latn-RS" sz="1200" dirty="0"/>
              <a:t>Energetska nesigurnost stvara velike troškove za biznise i predstavlja najveću prepreku za privlačenje kvalitetnih DSI na Kosovo</a:t>
            </a:r>
            <a:r>
              <a:rPr lang="en-US" sz="1200" dirty="0"/>
              <a:t>. </a:t>
            </a:r>
            <a:r>
              <a:rPr lang="sr-Latn-RS" sz="1200" dirty="0"/>
              <a:t>Oslanjanje na spoljne snabdevače nije realistično, ni zbog sigurnosti snabdevanja, niti iz perspektive cene. Kratkoročni problemi energetskog deficita mogu se delimično rešavati</a:t>
            </a:r>
            <a:r>
              <a:rPr lang="en-US" sz="1200" dirty="0"/>
              <a:t> </a:t>
            </a:r>
            <a:r>
              <a:rPr lang="sr-Latn-RS" sz="1200" dirty="0"/>
              <a:t>regionalnom povezanošću. Na duge staze, međutim, čak i uzimajući u obzir cenu upravljanja spoljnim ekološkim i socijalnim faktorima, najisplativija opcija jeste energetska strategija koja obuhvata </a:t>
            </a:r>
            <a:r>
              <a:rPr lang="sr-Latn-RS" sz="1200" dirty="0" smtClean="0"/>
              <a:t>mešavinu obnovljivih izvora </a:t>
            </a:r>
            <a:r>
              <a:rPr lang="sr-Latn-RS" sz="1200" dirty="0"/>
              <a:t>energije, mere energetske efikasnosti, kao i novu </a:t>
            </a:r>
            <a:r>
              <a:rPr lang="sr-Latn-RS" sz="1200" dirty="0" smtClean="0"/>
              <a:t>elektranu koja bi nadomestila zastarelu termoelektranu na ugalj Kosovo</a:t>
            </a:r>
            <a:r>
              <a:rPr lang="en-US" sz="1200" dirty="0" smtClean="0"/>
              <a:t> </a:t>
            </a:r>
            <a:r>
              <a:rPr lang="en-US" sz="1200" dirty="0"/>
              <a:t>A</a:t>
            </a:r>
            <a:r>
              <a:rPr lang="en-US" sz="1200" dirty="0" smtClean="0"/>
              <a:t>.</a:t>
            </a:r>
            <a:r>
              <a:rPr lang="sr-Latn-RS" sz="1200" dirty="0" smtClean="0"/>
              <a:t> Ažuriranje studije Svetske banke koje je u toku i koja ocenjuje opcije snabdevanja za Kosovo daće ocenu ovakvih energetskih alternativa</a:t>
            </a:r>
            <a:r>
              <a:rPr lang="en-US" sz="1200" dirty="0" smtClean="0"/>
              <a:t>. </a:t>
            </a:r>
          </a:p>
          <a:p>
            <a:pPr algn="l"/>
            <a:r>
              <a:rPr lang="sr-Latn-RS" sz="1200" b="1" u="sng" dirty="0" smtClean="0"/>
              <a:t>Smanjivanje uskih grla u transportu i u ICT</a:t>
            </a:r>
            <a:r>
              <a:rPr lang="en-US" sz="1200" dirty="0" smtClean="0"/>
              <a:t>. </a:t>
            </a:r>
            <a:r>
              <a:rPr lang="sr-Latn-RS" sz="1200" dirty="0"/>
              <a:t>U maloj ekonomiji, u zemlji bez izlaza na more, povezanost je od kritične važnosti za uspešnu integraciju sa regionalnim i globalnim tržištima</a:t>
            </a:r>
            <a:r>
              <a:rPr lang="en-US" sz="1200" dirty="0"/>
              <a:t>. Kosovo </a:t>
            </a:r>
            <a:r>
              <a:rPr lang="sr-Latn-RS" sz="1200" dirty="0"/>
              <a:t>je mnogo investiralo u novi fizički kapital, ali investiranje u nove auto-puteve rizikuje istiskivanje drugih javnih investicija. Takođe, strateški važno za konkurentnost Kosova je rešavanje infrastrukturnih uskih grla u širokopojasnim digitalnim komunikacijama, koje mogu da utabaju put za rast prihoda i stvaranje novih poslova i radnih </a:t>
            </a:r>
            <a:r>
              <a:rPr lang="sr-Latn-RS" sz="1200" dirty="0" smtClean="0"/>
              <a:t>mesta</a:t>
            </a:r>
            <a:r>
              <a:rPr lang="en-US" sz="1200" dirty="0" smtClean="0"/>
              <a:t>.</a:t>
            </a:r>
            <a:endParaRPr lang="en-US" sz="1200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6" r="2026"/>
          <a:stretch>
            <a:fillRect/>
          </a:stretch>
        </p:blipFill>
        <p:spPr>
          <a:xfrm>
            <a:off x="431800" y="1117417"/>
            <a:ext cx="909889" cy="94832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631461" y="1419410"/>
            <a:ext cx="69290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b="1" dirty="0" smtClean="0">
                <a:solidFill>
                  <a:srgbClr val="7030A0"/>
                </a:solidFill>
              </a:rPr>
              <a:t>Smanjenje infrastrukturnih uskih grla i stvaranje privlačnijeg poslovnog okruženja</a:t>
            </a:r>
            <a:endParaRPr lang="en-US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15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Detaljni prioriteti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62D93A-3BA0-8848-BFA3-D7046C1B555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>
                <a:defRPr/>
              </a:pPr>
              <a:t>22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431800" y="2397095"/>
            <a:ext cx="11328400" cy="3807762"/>
          </a:xfrm>
        </p:spPr>
        <p:txBody>
          <a:bodyPr/>
          <a:lstStyle/>
          <a:p>
            <a:pPr algn="l"/>
            <a:endParaRPr lang="en-US" sz="1200" dirty="0"/>
          </a:p>
          <a:p>
            <a:pPr algn="l"/>
            <a:r>
              <a:rPr lang="sr-Latn-RS" sz="1200" b="1" u="sng" dirty="0"/>
              <a:t>Podizanje produktivnosti u poljoprivredi</a:t>
            </a:r>
            <a:r>
              <a:rPr lang="en-US" sz="1200" b="1" dirty="0"/>
              <a:t>. </a:t>
            </a:r>
            <a:r>
              <a:rPr lang="sr-Latn-RS" sz="1200" dirty="0"/>
              <a:t>Poljoprivreda nosi oko 12 procenata BDP-a i </a:t>
            </a:r>
            <a:r>
              <a:rPr lang="en-US" sz="1200" dirty="0"/>
              <a:t>25–35 </a:t>
            </a:r>
            <a:r>
              <a:rPr lang="sr-Latn-RS" sz="1200" dirty="0"/>
              <a:t>procenata od ukupne zaposlenosti. Na Kosovu, to je takođe i zaštitna mreža. Oko 60 procenata stanovništva poseduje obradivu zemlju, a 30 posto ima živu stoku. Oko 60 procenata siromašnih žive u ruralnim oblastima i, u velikoj meri, direktno ili  indirektno zavise od poljoprivrede za svoj životni standard. Međutim, postoje sistemski i uzajamno povezani izazovi za konkurentnost i potencijal za rast poljoprivrede, uključujući </a:t>
            </a:r>
            <a:r>
              <a:rPr lang="sr-Latn-RS" sz="1200" dirty="0" smtClean="0"/>
              <a:t>ovde </a:t>
            </a:r>
            <a:r>
              <a:rPr lang="sr-Latn-RS" sz="1200" dirty="0"/>
              <a:t>dovoljnu veličinu, finansiranje, integraciju i tržišne veze. </a:t>
            </a:r>
            <a:r>
              <a:rPr lang="sr-Latn-RS" sz="1200" dirty="0" smtClean="0"/>
              <a:t>Potrebno je da se obezbedi usklađivanje </a:t>
            </a:r>
            <a:r>
              <a:rPr lang="sr-Latn-RS" sz="1200" dirty="0"/>
              <a:t>i dovođenje u liniju sa međunarodnim i EU standardima i tehničkim uredbama. Biće potrebno da se sektor prilagodi pretnjama od suše i poplava zbog klimatskih promena koje će uticati na ograničene vodne resurse </a:t>
            </a:r>
            <a:r>
              <a:rPr lang="sr-Latn-RS" sz="1200" dirty="0" smtClean="0"/>
              <a:t>Kosova</a:t>
            </a:r>
            <a:r>
              <a:rPr lang="en-US" sz="1200" dirty="0" smtClean="0"/>
              <a:t>.</a:t>
            </a:r>
          </a:p>
          <a:p>
            <a:pPr algn="l"/>
            <a:endParaRPr lang="en-US" sz="1200" dirty="0"/>
          </a:p>
          <a:p>
            <a:pPr algn="l"/>
            <a:r>
              <a:rPr lang="sr-Latn-RS" sz="1200" b="1" u="sng" dirty="0"/>
              <a:t>Održivo upravljanje prirodnim resursima</a:t>
            </a:r>
            <a:r>
              <a:rPr lang="en-US" sz="1200" b="1" dirty="0"/>
              <a:t>. </a:t>
            </a:r>
            <a:r>
              <a:rPr lang="sr-Latn-RS" sz="1200" dirty="0" smtClean="0"/>
              <a:t>Bolje upravljanje životnom sredinom i prirodnim resursima su ključni za brza poboljšanja u socijalnom blagostanju i dugoročnu održivost inkluzivnog rasta</a:t>
            </a:r>
            <a:r>
              <a:rPr lang="en-US" sz="1200" dirty="0" smtClean="0"/>
              <a:t>. </a:t>
            </a:r>
            <a:r>
              <a:rPr lang="sr-Latn-RS" sz="1200" dirty="0" smtClean="0"/>
              <a:t>S obzirom na obilje prirodnih resursa i plodnog zemljišta, veća produktivnost u poljoprivredi i rudarstvu, gde Kosovo pokazuje jake uporedne prednosti</a:t>
            </a:r>
            <a:r>
              <a:rPr lang="en-US" sz="1200" dirty="0" smtClean="0"/>
              <a:t>, </a:t>
            </a:r>
            <a:r>
              <a:rPr lang="sr-Latn-RS" sz="1200" dirty="0" smtClean="0"/>
              <a:t>presudno su važni za bolji učinak izvoza i nadomeštanje uvoza i generisanje resursa za razvoj</a:t>
            </a:r>
            <a:r>
              <a:rPr lang="en-US" sz="1200" dirty="0" smtClean="0"/>
              <a:t>. </a:t>
            </a:r>
            <a:r>
              <a:rPr lang="sr-Latn-RS" sz="1200" dirty="0" smtClean="0"/>
              <a:t>Modernizovanje ovih sektora, jačanje institucija i politika i primena pametnih tehničkih standarda, dobrih praksi i uredaba, neophodni su radi istraživanja potencijala ovih sektora, uz smanjivanje rizika povezanih sa životnom sredinom, preseljenjem i zdravljem i uz ostvarivanje usklađenosti sa normama EU. Ovo će takođe zahtevati akcije radi ublažavanja i prilagođavanja klimatskim promenama. Rešavanje pitanja iz oblasti upravljanja u uspostavljanje okvira za ravnopravnu raspodelu dobitaka od prirodnih resursa su takođe suštinski važni za zajednički prosperitet. </a:t>
            </a:r>
            <a:endParaRPr lang="en-US" sz="12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3" r="6763"/>
          <a:stretch>
            <a:fillRect/>
          </a:stretch>
        </p:blipFill>
        <p:spPr bwMode="auto">
          <a:xfrm>
            <a:off x="431800" y="1391243"/>
            <a:ext cx="1516063" cy="130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3048000" y="159691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sr-Latn-RS" b="1" dirty="0">
                <a:solidFill>
                  <a:srgbClr val="002345">
                    <a:lumMod val="90000"/>
                    <a:lumOff val="10000"/>
                  </a:srgbClr>
                </a:solidFill>
              </a:rPr>
              <a:t>Bolje upravljanje i veća produktivnost po pitanju prirodnih </a:t>
            </a:r>
            <a:r>
              <a:rPr lang="sr-Latn-RS" b="1" dirty="0" smtClean="0">
                <a:solidFill>
                  <a:srgbClr val="002345">
                    <a:lumMod val="90000"/>
                    <a:lumOff val="10000"/>
                  </a:srgbClr>
                </a:solidFill>
              </a:rPr>
              <a:t>resursa</a:t>
            </a:r>
            <a:endParaRPr lang="en-US" b="1" dirty="0">
              <a:solidFill>
                <a:srgbClr val="002345">
                  <a:lumMod val="90000"/>
                  <a:lumOff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82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Detaljni prioriteti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62D93A-3BA0-8848-BFA3-D7046C1B555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>
                <a:defRPr/>
              </a:pPr>
              <a:t>23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431800" y="2555193"/>
            <a:ext cx="11328400" cy="3640508"/>
          </a:xfrm>
        </p:spPr>
        <p:txBody>
          <a:bodyPr/>
          <a:lstStyle/>
          <a:p>
            <a:pPr algn="l"/>
            <a:endParaRPr lang="en-US" sz="1200" dirty="0" smtClean="0"/>
          </a:p>
          <a:p>
            <a:pPr algn="l"/>
            <a:endParaRPr lang="en-US" sz="1200" dirty="0"/>
          </a:p>
          <a:p>
            <a:pPr algn="l"/>
            <a:r>
              <a:rPr lang="sr-Latn-RS" sz="1200" b="1" u="sng" dirty="0" smtClean="0"/>
              <a:t>Povećanje zaposlenosti i produktivnosti radne snage kroz obrazovanje</a:t>
            </a:r>
            <a:r>
              <a:rPr lang="en-US" sz="1200" b="1" dirty="0" smtClean="0"/>
              <a:t>: </a:t>
            </a:r>
            <a:r>
              <a:rPr lang="sr-Latn-RS" sz="1200" dirty="0" smtClean="0"/>
              <a:t>Više radnih mesta i poslova i produktivniji radnici su od vitalne važnosti za izgradnju kritičnog ljudskog kapitala koji je neophodan da se obezbedi da domaćinstva sa niskim prihodima učestvuju i imaju koristi od privrednog rasta</a:t>
            </a:r>
            <a:r>
              <a:rPr lang="en-US" sz="1200" dirty="0" smtClean="0"/>
              <a:t>. </a:t>
            </a:r>
            <a:r>
              <a:rPr lang="en-US" sz="1200" dirty="0"/>
              <a:t>Kosovo </a:t>
            </a:r>
            <a:r>
              <a:rPr lang="sr-Latn-RS" sz="1200" dirty="0"/>
              <a:t>ima mladu populaciju i potencijalno veliku demografsku dividendu, što čini plan za radna mesta još više važnim. Poboljšanje kvaliteta i relevantnosti obrazovanja na svim nivoima i obezbeđivanje ravnopravne i pravične dostupnosti mogućnostima za obrazovanje u ranim godinama jeste prvi korak koji je potrebno da bude dopunjen većim brojem prilika i mogućnosti da se steknu veštine koje privatni poslodavci traže. Razvoj ovih veština otvara mogućnosti zaposlenja za platu, ali ovo takođe može stimulisati i veće samozapošljavanje i preduzetništvo u oblastima kao što su agrobiznis, zatim poslovi koje donose informatičke i komunikacione tehnologije (ICT), kao i drugi sektori koji se tek pojavljuju. S obzirom na ekstremno nizak nivo učestvovanja u radnoj snazi na Kosovu, poboljšane mogućnosti su potrebne za žene i </a:t>
            </a:r>
            <a:r>
              <a:rPr lang="sr-Latn-RS" sz="1200" dirty="0" smtClean="0"/>
              <a:t>manjine</a:t>
            </a:r>
            <a:r>
              <a:rPr lang="en-US" sz="1200" dirty="0" smtClean="0"/>
              <a:t>.</a:t>
            </a:r>
          </a:p>
          <a:p>
            <a:pPr algn="l"/>
            <a:endParaRPr lang="en-US" sz="1200" dirty="0" smtClean="0"/>
          </a:p>
          <a:p>
            <a:pPr algn="l"/>
            <a:r>
              <a:rPr lang="sr-Latn-RS" sz="1200" b="1" u="sng" dirty="0" smtClean="0"/>
              <a:t>Povećanje kvaliteta i jednakih šansi i mogućnosti  kroz politike radnih odnosa, socijalne zaštite i zdravstva</a:t>
            </a:r>
            <a:r>
              <a:rPr lang="en-US" sz="1200" b="1" u="sng" dirty="0" smtClean="0"/>
              <a:t>:</a:t>
            </a:r>
            <a:r>
              <a:rPr lang="en-US" sz="1200" u="sng" dirty="0" smtClean="0"/>
              <a:t> </a:t>
            </a:r>
            <a:r>
              <a:rPr lang="sr-Latn-RS" sz="1200" dirty="0"/>
              <a:t>Za veću socijalnu uključenost (inkluziju) i koheziju</a:t>
            </a:r>
            <a:r>
              <a:rPr lang="en-US" sz="1200" dirty="0"/>
              <a:t>, </a:t>
            </a:r>
            <a:r>
              <a:rPr lang="sr-Latn-RS" sz="1200" dirty="0"/>
              <a:t>potrebne su politike koje bi ojačale mogućnosti svih različito imućnih slojeva, etničkih grupa i regiona u pristupu zdravstvenoj nezi, obrazovanju i pravičnoj socijalnoj zaštiti. Veliki deo populacije je ranjiv u odnosu na šokove u vezi sa prihodima i </a:t>
            </a:r>
            <a:r>
              <a:rPr lang="sr-Latn-RS" sz="1200" dirty="0" smtClean="0"/>
              <a:t>padanje </a:t>
            </a:r>
            <a:r>
              <a:rPr lang="sr-Latn-RS" sz="1200" dirty="0"/>
              <a:t>nazad u siromaštvo, a socijalna zaštitna mreža ima velike nedostatke. Izgradnja institucija, poboljšano ciljanje, kao i napori da javna potrošnja bude efikasnija u zdravstvenoj zaštiti, </a:t>
            </a:r>
            <a:r>
              <a:rPr lang="sr-Latn-RS" sz="1200" dirty="0" smtClean="0"/>
              <a:t>obrazovanju</a:t>
            </a:r>
            <a:r>
              <a:rPr lang="sr-Latn-RS" sz="1200" dirty="0"/>
              <a:t>, službama za zapošljavanje i  kod socijalne pomoći kao poslednje opcije, pomogli bi da se promovišu jednake mogućnosti i kratkoročna zaštita S obzirom na istoriju Kosova, bolje ciljanje i pokrivenost kod socijalne zaštite su od vrhunske važnosti, a budžetska podrška treba da bude usmerena prema siromašnima, pre nego grupama od specijalnog interesa</a:t>
            </a:r>
            <a:r>
              <a:rPr lang="en-US" sz="1200" dirty="0"/>
              <a:t>.</a:t>
            </a:r>
            <a:r>
              <a:rPr lang="sr-Latn-RS" sz="1200" dirty="0"/>
              <a:t> Nedostaci u uključivanju i učestvovanju žena na svim nivoima društva predstavljaju veliki razlog za zabrinutost. Zdravstveni rezultati bi mogli da budu poboljšani prebacivanjem fokusa sa bolnica na primarnu zdravstvenu zaštitu, vodu i sanitarna pitanja radi zadovoljenja osnovnih </a:t>
            </a:r>
            <a:r>
              <a:rPr lang="sr-Latn-RS" sz="1200" dirty="0" smtClean="0"/>
              <a:t>potreba</a:t>
            </a:r>
            <a:r>
              <a:rPr lang="en-US" sz="1200" dirty="0" smtClean="0"/>
              <a:t>. </a:t>
            </a:r>
            <a:endParaRPr lang="en-US" sz="1200" dirty="0"/>
          </a:p>
          <a:p>
            <a:endParaRPr lang="en-US" sz="1200" dirty="0"/>
          </a:p>
        </p:txBody>
      </p:sp>
      <p:sp>
        <p:nvSpPr>
          <p:cNvPr id="11" name="Oval 10"/>
          <p:cNvSpPr/>
          <p:nvPr/>
        </p:nvSpPr>
        <p:spPr>
          <a:xfrm>
            <a:off x="431800" y="1413753"/>
            <a:ext cx="1406230" cy="1336890"/>
          </a:xfrm>
          <a:prstGeom prst="ellipse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7000" r="-37000"/>
            </a:stretch>
          </a:blipFill>
        </p:spPr>
        <p:style>
          <a:lnRef idx="2">
            <a:schemeClr val="accent4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Rectangle 8"/>
          <p:cNvSpPr/>
          <p:nvPr/>
        </p:nvSpPr>
        <p:spPr>
          <a:xfrm>
            <a:off x="3048000" y="156358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r-Latn-RS" b="1" dirty="0">
                <a:solidFill>
                  <a:srgbClr val="EB6C15"/>
                </a:solidFill>
              </a:rPr>
              <a:t>Veća uključenost kroz izgradnju ljudskog kapitala i omogućavanje jednakih prilika i mogućnosti</a:t>
            </a:r>
            <a:endParaRPr lang="en-US" b="1" dirty="0">
              <a:solidFill>
                <a:srgbClr val="EB6C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85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Pitanja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9480A-085A-4063-8272-C91EC9B62F71}" type="slidenum">
              <a:rPr lang="bs-Latn-BA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24</a:t>
            </a:fld>
            <a:endParaRPr lang="bs-Latn-BA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29543" y="1458685"/>
            <a:ext cx="7075714" cy="3888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000">
                <a:latin typeface="Calibri"/>
                <a:ea typeface="Calibri"/>
                <a:cs typeface="Times New Roman"/>
              </a:rPr>
              <a:t>Da li biste se složili da su identifikovani prioriteti baš oni pravi za Kosovo?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000">
                <a:latin typeface="Calibri"/>
                <a:ea typeface="Calibri"/>
                <a:cs typeface="Times New Roman"/>
              </a:rPr>
              <a:t>Koja su po vašem mišljenju tri glavna izazova/prepreke za razvoj Kosova, koje je potrebno prevazići kako bi se stvorilo više novih poslova i povećao prosperitet?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000">
                <a:latin typeface="Calibri"/>
                <a:ea typeface="Calibri"/>
                <a:cs typeface="Times New Roman"/>
              </a:rPr>
              <a:t>Ciljevi Grupe Svetske banke su da se ukine ekstremno siromaštvo i promoviše zajednički prosperitet. Da bi se pružio doprinos u korist ovih ciljeva na Kosovu, na koje tri prioritetne oblasti bi Grupa Svetske Banke trebalo da usmeri svoju pažnju i resurse u narednih pet godina?</a:t>
            </a:r>
            <a:endParaRPr lang="en-US" sz="200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8752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2054578"/>
            <a:ext cx="11328400" cy="1332089"/>
          </a:xfrm>
        </p:spPr>
        <p:txBody>
          <a:bodyPr/>
          <a:lstStyle/>
          <a:p>
            <a:pPr algn="ctr"/>
            <a:r>
              <a:rPr lang="sr-Latn-RS" sz="54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H V A L A </a:t>
            </a:r>
            <a:r>
              <a:rPr lang="en-US" sz="54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!</a:t>
            </a:r>
            <a:endParaRPr lang="en-US" sz="54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9480A-085A-4063-8272-C91EC9B62F71}" type="slidenum">
              <a:rPr lang="bs-Latn-BA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25</a:t>
            </a:fld>
            <a:endParaRPr lang="bs-Latn-BA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28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089" y="-46813"/>
            <a:ext cx="11477978" cy="1157156"/>
          </a:xfrm>
        </p:spPr>
        <p:txBody>
          <a:bodyPr>
            <a:normAutofit fontScale="90000"/>
          </a:bodyPr>
          <a:lstStyle/>
          <a:p>
            <a:pPr algn="ctr" defTabSz="457200"/>
            <a:r>
              <a:rPr lang="en-US" sz="40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rPr>
              <a:t>Kosovo: </a:t>
            </a:r>
            <a:r>
              <a:rPr lang="sr-Latn-RS" sz="40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rPr>
              <a:t>Krhka </a:t>
            </a:r>
            <a:r>
              <a:rPr lang="sr-Latn-RS" sz="4000" b="1" smtClean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rPr>
              <a:t>post-konfliktna </a:t>
            </a:r>
            <a:r>
              <a:rPr lang="en-US" sz="4000" b="1" smtClean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rPr>
              <a:t>ekonomija</a:t>
            </a:r>
            <a:r>
              <a:rPr lang="sr-Latn-RS" sz="4000" b="1" smtClean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sr-Latn-RS" sz="40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rPr>
              <a:t>sa težnjom u pravcu EU</a:t>
            </a:r>
            <a:endParaRPr lang="en-US" sz="4000" b="1" dirty="0">
              <a:solidFill>
                <a:schemeClr val="tx2">
                  <a:lumMod val="90000"/>
                  <a:lumOff val="1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Content Placeholder 2"/>
          <p:cNvSpPr txBox="1">
            <a:spLocks noGrp="1"/>
          </p:cNvSpPr>
          <p:nvPr>
            <p:ph idx="1"/>
          </p:nvPr>
        </p:nvSpPr>
        <p:spPr>
          <a:xfrm>
            <a:off x="443089" y="1055914"/>
            <a:ext cx="11037711" cy="566077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0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361950" indent="-36195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715963" indent="-354013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077913" indent="-361950" algn="l" defTabSz="457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431925" indent="-354013" algn="l" defTabSz="457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7pPr>
            <a:lvl8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8pPr>
            <a:lvl9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defRPr/>
            </a:pPr>
            <a:endParaRPr lang="en-US" sz="1000" b="1" dirty="0" smtClean="0">
              <a:solidFill>
                <a:srgbClr val="0070C0"/>
              </a:solidFill>
              <a:cs typeface="Calibri"/>
            </a:endParaRPr>
          </a:p>
          <a:p>
            <a:pPr marL="285750" indent="-285750" defTabSz="9144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Kosovo </a:t>
            </a:r>
            <a:r>
              <a:rPr lang="sr-Latn-RS" sz="2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je proglasilo nezavisnost u februaru </a:t>
            </a:r>
            <a:r>
              <a:rPr lang="en-US" sz="2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2008</a:t>
            </a:r>
            <a:r>
              <a:rPr lang="en-US" sz="20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, </a:t>
            </a:r>
            <a:r>
              <a:rPr lang="sr-Latn-RS" sz="20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nakon što je bilo pod protektoratom UN od 1999. godine</a:t>
            </a:r>
            <a:r>
              <a:rPr lang="en-US" sz="200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. Od tad Kosovo je napredovalo kako u ekonomskom smislu tako i u procesu integracije u EU. Ali nastavlja da se suocava sa nekoliko izazova. </a:t>
            </a:r>
            <a:endParaRPr lang="en-US" sz="2000" dirty="0" smtClean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defTabSz="914400">
              <a:spcBef>
                <a:spcPts val="0"/>
              </a:spcBef>
            </a:pPr>
            <a:endParaRPr lang="en-US" sz="20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marL="285750" indent="-285750" defTabSz="9144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r-Latn-RS" sz="2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Nepotpuno diplomatsko priznanje ostaje da bude ključna prepreka</a:t>
            </a:r>
            <a:r>
              <a:rPr lang="en-US" sz="20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. Kosovo </a:t>
            </a:r>
            <a:r>
              <a:rPr lang="sr-Latn-RS" sz="20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je priznato kao nezavisno od 109 od ukupno </a:t>
            </a:r>
            <a:r>
              <a:rPr lang="en-US" sz="20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193 </a:t>
            </a:r>
            <a:r>
              <a:rPr lang="sr-Latn-RS" sz="20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zemalja članica </a:t>
            </a:r>
            <a:r>
              <a:rPr lang="en-US" sz="20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UN, </a:t>
            </a:r>
            <a:r>
              <a:rPr lang="sr-Latn-RS" sz="20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i od 23 od ukupno </a:t>
            </a:r>
            <a:r>
              <a:rPr lang="en-US" sz="20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28 </a:t>
            </a:r>
            <a:r>
              <a:rPr lang="sr-Latn-RS" sz="20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zemalja članica EU</a:t>
            </a:r>
            <a:r>
              <a:rPr lang="en-US" sz="20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.</a:t>
            </a:r>
            <a:r>
              <a:rPr lang="sr-Latn-RS" sz="20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endParaRPr lang="en-US" sz="2000" dirty="0" smtClean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defTabSz="914400">
              <a:spcBef>
                <a:spcPts val="0"/>
              </a:spcBef>
            </a:pPr>
            <a:r>
              <a:rPr lang="en-US" sz="20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</a:p>
          <a:p>
            <a:pPr marL="285750" indent="-285750" defTabSz="9144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r-Latn-RS" sz="20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Ostali </a:t>
            </a:r>
            <a:r>
              <a:rPr lang="sr-Latn-RS" sz="2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razlozi za krhkost</a:t>
            </a:r>
            <a:r>
              <a:rPr lang="en-US" sz="2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: </a:t>
            </a:r>
            <a:r>
              <a:rPr lang="sr-Latn-RS" sz="20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slaba vladavina zakona</a:t>
            </a:r>
            <a:r>
              <a:rPr lang="en-US" sz="20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; </a:t>
            </a:r>
            <a:r>
              <a:rPr lang="sr-Latn-RS" sz="20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nedostaje međuetnička kohezija</a:t>
            </a:r>
            <a:r>
              <a:rPr lang="en-US" sz="20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; </a:t>
            </a:r>
            <a:r>
              <a:rPr lang="sr-Latn-RS" sz="20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tradicionalno zatvorena mreža ličnih veza i lojalnosti je dominantna u poslovnim odnosima</a:t>
            </a:r>
            <a:r>
              <a:rPr lang="en-US" sz="20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; </a:t>
            </a:r>
            <a:r>
              <a:rPr lang="sr-Latn-RS" sz="20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visoka stopa nezaposlenosti omladine i rizici od radikalizacije</a:t>
            </a:r>
            <a:r>
              <a:rPr lang="en-US" sz="20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; </a:t>
            </a:r>
            <a:r>
              <a:rPr lang="sr-Latn-RS" sz="20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slaba uprava i odgovornost</a:t>
            </a:r>
            <a:r>
              <a:rPr lang="en-US" sz="20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;</a:t>
            </a:r>
            <a:r>
              <a:rPr lang="sr-Latn-RS" sz="20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 izazovi u vezi </a:t>
            </a:r>
            <a:r>
              <a:rPr lang="sr-Latn-RS" sz="200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sa uključenošću manjina </a:t>
            </a:r>
            <a:r>
              <a:rPr lang="sr-Latn-RS" sz="20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i integracijom povratnika i IRL</a:t>
            </a:r>
            <a:r>
              <a:rPr lang="en-US" sz="20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; </a:t>
            </a:r>
            <a:r>
              <a:rPr lang="sr-Latn-RS" sz="20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i regioni koji zaostaju</a:t>
            </a:r>
            <a:r>
              <a:rPr lang="en-US" sz="20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.</a:t>
            </a:r>
          </a:p>
          <a:p>
            <a:pPr defTabSz="914400">
              <a:spcBef>
                <a:spcPts val="0"/>
              </a:spcBef>
            </a:pPr>
            <a:endParaRPr lang="en-US" sz="2000" b="1" dirty="0" smtClean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marL="285750" lvl="0" indent="-285750" defTabSz="9144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Kosovo </a:t>
            </a:r>
            <a:r>
              <a:rPr lang="sr-Latn-RS" sz="2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je potencijalni kandidat za članstvo u </a:t>
            </a:r>
            <a:r>
              <a:rPr lang="en-US" sz="2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EU</a:t>
            </a:r>
            <a:r>
              <a:rPr lang="en-US" sz="20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. </a:t>
            </a:r>
            <a:r>
              <a:rPr lang="sr-Latn-RS" sz="20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Poslednjih godina, država je ubrzala svoj proces EU integracija</a:t>
            </a:r>
            <a:r>
              <a:rPr lang="en-US" sz="20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, </a:t>
            </a:r>
            <a:r>
              <a:rPr lang="sr-Latn-RS" sz="20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uključujući ovde i</a:t>
            </a:r>
            <a:r>
              <a:rPr lang="en-US" sz="20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: (i) </a:t>
            </a:r>
            <a:r>
              <a:rPr lang="sr-Latn-RS" sz="20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potpisivanje Sporazuma  stabilizaciji i pridruživanju (SSP)</a:t>
            </a:r>
            <a:r>
              <a:rPr lang="en-US" sz="20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sr-Latn-RS" sz="20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sa</a:t>
            </a:r>
            <a:r>
              <a:rPr lang="en-US" sz="20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 EU </a:t>
            </a:r>
            <a:r>
              <a:rPr lang="sr-Latn-RS" sz="20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u oktobru 2015, koji je stupio na snagu 1. aprila 2016. godine</a:t>
            </a:r>
            <a:r>
              <a:rPr lang="en-US" sz="20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; </a:t>
            </a:r>
            <a:r>
              <a:rPr lang="sr-Latn-RS" sz="20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i </a:t>
            </a:r>
            <a:r>
              <a:rPr lang="en-US" sz="20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(ii) </a:t>
            </a:r>
            <a:r>
              <a:rPr lang="sr-Latn-RS" sz="20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produbljivanje koordinacije sa EK u vezi sa ekonomskim politikama i pitanjima upravljanja</a:t>
            </a:r>
            <a:r>
              <a:rPr lang="en-US" sz="20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.</a:t>
            </a:r>
            <a:endParaRPr lang="en-US" sz="2000" b="1" dirty="0" smtClean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lvl="0" defTabSz="914400">
              <a:spcBef>
                <a:spcPts val="0"/>
              </a:spcBef>
            </a:pPr>
            <a:endParaRPr lang="en-US" sz="22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285750" lvl="0" indent="-285750" defTabSz="9144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2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9480A-085A-4063-8272-C91EC9B62F71}" type="slidenum">
              <a:rPr lang="bs-Latn-BA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3</a:t>
            </a:fld>
            <a:endParaRPr lang="bs-Latn-BA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70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75" y="-38537"/>
            <a:ext cx="11601450" cy="1325563"/>
          </a:xfrm>
        </p:spPr>
        <p:txBody>
          <a:bodyPr>
            <a:normAutofit/>
          </a:bodyPr>
          <a:lstStyle/>
          <a:p>
            <a:pPr algn="ctr" defTabSz="457200"/>
            <a:r>
              <a:rPr lang="sr-Latn-RS" sz="3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Rast na Kosovu je pozitivan i iznad proseka za zapadni Balkan</a:t>
            </a:r>
            <a:endParaRPr lang="bs-Latn-BA" sz="3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97875" y="1417617"/>
            <a:ext cx="7071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sr-Latn-RS" dirty="0" smtClean="0">
                <a:solidFill>
                  <a:srgbClr val="404F64"/>
                </a:solidFill>
                <a:latin typeface="Arial"/>
              </a:rPr>
              <a:t>Realni rast BDP,</a:t>
            </a:r>
            <a:r>
              <a:rPr lang="en-US" dirty="0" smtClean="0">
                <a:solidFill>
                  <a:srgbClr val="404F64"/>
                </a:solidFill>
                <a:latin typeface="Arial"/>
              </a:rPr>
              <a:t> 2008-2016</a:t>
            </a:r>
            <a:r>
              <a:rPr lang="sr-Latn-RS" dirty="0" smtClean="0">
                <a:solidFill>
                  <a:srgbClr val="404F64"/>
                </a:solidFill>
                <a:latin typeface="Arial"/>
              </a:rPr>
              <a:t>.</a:t>
            </a:r>
            <a:endParaRPr lang="en-US" dirty="0">
              <a:solidFill>
                <a:srgbClr val="404F64"/>
              </a:solidFill>
              <a:latin typeface="Arial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0" y="1132114"/>
            <a:ext cx="12192000" cy="17417"/>
          </a:xfrm>
          <a:prstGeom prst="line">
            <a:avLst/>
          </a:prstGeom>
          <a:noFill/>
          <a:ln w="76200" cap="flat" cmpd="sng" algn="ctr">
            <a:solidFill>
              <a:srgbClr val="0070C0"/>
            </a:solidFill>
            <a:prstDash val="solid"/>
          </a:ln>
          <a:effectLst/>
        </p:spPr>
      </p:cxnSp>
      <p:pic>
        <p:nvPicPr>
          <p:cNvPr id="17" name="Picture 2" descr="U:\1405265\1405265 WBG Logo\LOGO FILES\Horizontal\WBG_Horizontal_Color\web\WBG_Horizontal-RGB-we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715"/>
          <a:stretch/>
        </p:blipFill>
        <p:spPr bwMode="auto">
          <a:xfrm>
            <a:off x="431803" y="6302502"/>
            <a:ext cx="1911348" cy="329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2743201" y="5857272"/>
            <a:ext cx="58260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sr-Latn-RS" sz="1200" i="1" dirty="0" smtClean="0">
                <a:solidFill>
                  <a:srgbClr val="000000"/>
                </a:solidFill>
                <a:latin typeface="Arial"/>
              </a:rPr>
              <a:t>Izvor: Proračuni službenika Svetske banke zasnovani na podacima nacionalnih statističkih službi. </a:t>
            </a:r>
            <a:endParaRPr lang="en-US" sz="12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99358" y="6252894"/>
            <a:ext cx="2743200" cy="365125"/>
          </a:xfrm>
        </p:spPr>
        <p:txBody>
          <a:bodyPr/>
          <a:lstStyle/>
          <a:p>
            <a:fld id="{0519480A-085A-4063-8272-C91EC9B62F71}" type="slidenum">
              <a:rPr lang="bs-Latn-BA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4</a:t>
            </a:fld>
            <a:endParaRPr lang="bs-Latn-BA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539662" y="4584031"/>
            <a:ext cx="4764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(Est.)</a:t>
            </a:r>
            <a:endParaRPr lang="en-US" sz="1100" dirty="0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9106074"/>
              </p:ext>
            </p:extLst>
          </p:nvPr>
        </p:nvGraphicFramePr>
        <p:xfrm>
          <a:off x="1539608" y="1647909"/>
          <a:ext cx="9476466" cy="40156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4779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33004" y="90312"/>
            <a:ext cx="11853949" cy="9468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457200"/>
            <a:r>
              <a:rPr lang="sr-Latn-RS" sz="36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Rast pokreće uglavnom potrošnja i održavaju ga novčane doznake iz inostranstva i 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ODA</a:t>
            </a:r>
            <a:endParaRPr lang="en-US" sz="36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/>
          </p:nvPr>
        </p:nvGraphicFramePr>
        <p:xfrm>
          <a:off x="6328158" y="2666083"/>
          <a:ext cx="4231624" cy="4058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676400" y="1838206"/>
            <a:ext cx="4131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sr-Latn-RS" dirty="0" smtClean="0">
                <a:solidFill>
                  <a:srgbClr val="404F64"/>
                </a:solidFill>
                <a:latin typeface="Arial"/>
              </a:rPr>
              <a:t>Razlaganje realnog rasta BDP-a Kosova</a:t>
            </a:r>
            <a:r>
              <a:rPr lang="en-US" dirty="0" smtClean="0">
                <a:solidFill>
                  <a:srgbClr val="404F64"/>
                </a:solidFill>
                <a:latin typeface="Arial"/>
              </a:rPr>
              <a:t>, 2011-2016</a:t>
            </a:r>
            <a:r>
              <a:rPr lang="sr-Latn-RS" dirty="0" smtClean="0">
                <a:solidFill>
                  <a:srgbClr val="404F64"/>
                </a:solidFill>
                <a:latin typeface="Arial"/>
              </a:rPr>
              <a:t>.</a:t>
            </a:r>
            <a:endParaRPr lang="en-US" dirty="0">
              <a:solidFill>
                <a:srgbClr val="404F64"/>
              </a:solidFill>
              <a:latin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28458" y="1906863"/>
            <a:ext cx="41313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sr-Latn-RS" dirty="0" smtClean="0">
                <a:solidFill>
                  <a:srgbClr val="404F64"/>
                </a:solidFill>
                <a:latin typeface="Arial"/>
              </a:rPr>
              <a:t>Novčane doznake iz inostranstva i ODA na Kosovu, u procentima BDP-a</a:t>
            </a:r>
            <a:r>
              <a:rPr lang="en-US" dirty="0" smtClean="0">
                <a:solidFill>
                  <a:srgbClr val="404F64"/>
                </a:solidFill>
                <a:latin typeface="Arial"/>
              </a:rPr>
              <a:t>, 2009-2012</a:t>
            </a:r>
            <a:r>
              <a:rPr lang="sr-Latn-RS" dirty="0" smtClean="0">
                <a:solidFill>
                  <a:srgbClr val="404F64"/>
                </a:solidFill>
                <a:latin typeface="Arial"/>
              </a:rPr>
              <a:t>.</a:t>
            </a:r>
            <a:endParaRPr lang="en-US" dirty="0">
              <a:solidFill>
                <a:srgbClr val="404F64"/>
              </a:solidFill>
              <a:latin typeface="Arial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0" y="1132114"/>
            <a:ext cx="12192000" cy="17417"/>
          </a:xfrm>
          <a:prstGeom prst="line">
            <a:avLst/>
          </a:prstGeom>
          <a:noFill/>
          <a:ln w="76200" cap="flat" cmpd="sng" algn="ctr">
            <a:solidFill>
              <a:srgbClr val="0070C0"/>
            </a:solidFill>
            <a:prstDash val="solid"/>
          </a:ln>
          <a:effectLst/>
        </p:spPr>
      </p:cxnSp>
      <p:pic>
        <p:nvPicPr>
          <p:cNvPr id="15" name="Picture 2" descr="U:\1405265\1405265 WBG Logo\LOGO FILES\Horizontal\WBG_Horizontal_Color\web\WBG_Horizontal-RGB-web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715"/>
          <a:stretch/>
        </p:blipFill>
        <p:spPr bwMode="auto">
          <a:xfrm>
            <a:off x="431803" y="6302502"/>
            <a:ext cx="1911348" cy="329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9480A-085A-4063-8272-C91EC9B62F71}" type="slidenum">
              <a:rPr lang="bs-Latn-BA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5</a:t>
            </a:fld>
            <a:endParaRPr lang="bs-Latn-BA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31313" y="5077326"/>
            <a:ext cx="50847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 (Est.)</a:t>
            </a:r>
            <a:endParaRPr lang="en-US" sz="1100" dirty="0"/>
          </a:p>
        </p:txBody>
      </p:sp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7274784"/>
              </p:ext>
            </p:extLst>
          </p:nvPr>
        </p:nvGraphicFramePr>
        <p:xfrm>
          <a:off x="885301" y="2484537"/>
          <a:ext cx="5081745" cy="3669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82227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-26376" y="99823"/>
            <a:ext cx="12252960" cy="8435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457200"/>
            <a:r>
              <a:rPr lang="sr-Latn-RS" sz="36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Ograničena uloga izvoza koji ostaje nedovoljno uređen i slabo razgranat</a:t>
            </a:r>
            <a:endParaRPr lang="en-US" sz="36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7499142"/>
              </p:ext>
            </p:extLst>
          </p:nvPr>
        </p:nvGraphicFramePr>
        <p:xfrm>
          <a:off x="2343151" y="1371599"/>
          <a:ext cx="6856833" cy="18969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892731" y="1128037"/>
            <a:ext cx="3963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sr-Latn-RS" sz="1400" dirty="0" smtClean="0">
                <a:solidFill>
                  <a:srgbClr val="404F64"/>
                </a:solidFill>
                <a:cs typeface="Times New Roman" panose="02020603050405020304" pitchFamily="18" charset="0"/>
              </a:rPr>
              <a:t>Izvoz, u procentima BDP-a</a:t>
            </a:r>
            <a:r>
              <a:rPr lang="en-US" sz="1400" dirty="0" smtClean="0">
                <a:solidFill>
                  <a:srgbClr val="404F64"/>
                </a:solidFill>
                <a:cs typeface="Times New Roman" panose="02020603050405020304" pitchFamily="18" charset="0"/>
              </a:rPr>
              <a:t>, 2009-</a:t>
            </a:r>
            <a:r>
              <a:rPr lang="sr-Latn-RS" sz="1400" dirty="0" smtClean="0">
                <a:solidFill>
                  <a:srgbClr val="404F64"/>
                </a:solidFill>
                <a:cs typeface="Times New Roman" panose="02020603050405020304" pitchFamily="18" charset="0"/>
              </a:rPr>
              <a:t>20</a:t>
            </a:r>
            <a:r>
              <a:rPr lang="en-US" sz="1400" dirty="0" smtClean="0">
                <a:solidFill>
                  <a:srgbClr val="404F64"/>
                </a:solidFill>
                <a:cs typeface="Times New Roman" panose="02020603050405020304" pitchFamily="18" charset="0"/>
              </a:rPr>
              <a:t>13</a:t>
            </a:r>
            <a:r>
              <a:rPr lang="sr-Latn-RS" sz="1400" dirty="0" smtClean="0">
                <a:solidFill>
                  <a:srgbClr val="404F64"/>
                </a:solidFill>
                <a:cs typeface="Times New Roman" panose="02020603050405020304" pitchFamily="18" charset="0"/>
              </a:rPr>
              <a:t>.</a:t>
            </a:r>
            <a:endParaRPr lang="en-US" sz="1400" dirty="0">
              <a:solidFill>
                <a:srgbClr val="404F64"/>
              </a:solidFill>
              <a:cs typeface="Times New Roman" panose="02020603050405020304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60960" y="1022846"/>
            <a:ext cx="12192000" cy="17417"/>
          </a:xfrm>
          <a:prstGeom prst="line">
            <a:avLst/>
          </a:prstGeom>
          <a:noFill/>
          <a:ln w="76200" cap="flat" cmpd="sng" algn="ctr">
            <a:solidFill>
              <a:srgbClr val="0070C0"/>
            </a:solidFill>
            <a:prstDash val="solid"/>
          </a:ln>
          <a:effectLst/>
        </p:spPr>
      </p:cxnSp>
      <p:pic>
        <p:nvPicPr>
          <p:cNvPr id="13" name="Picture 2" descr="U:\1405265\1405265 WBG Logo\LOGO FILES\Horizontal\WBG_Horizontal_Color\web\WBG_Horizontal-RGB-web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715"/>
          <a:stretch/>
        </p:blipFill>
        <p:spPr bwMode="auto">
          <a:xfrm>
            <a:off x="431803" y="6302502"/>
            <a:ext cx="1911348" cy="329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2455900" y="1832206"/>
            <a:ext cx="1010194" cy="125030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1839544"/>
              </p:ext>
            </p:extLst>
          </p:nvPr>
        </p:nvGraphicFramePr>
        <p:xfrm>
          <a:off x="60960" y="3405051"/>
          <a:ext cx="5817326" cy="34420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6748636"/>
              </p:ext>
            </p:extLst>
          </p:nvPr>
        </p:nvGraphicFramePr>
        <p:xfrm>
          <a:off x="6052458" y="3422470"/>
          <a:ext cx="5974080" cy="34355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" name="Rectangle 3"/>
          <p:cNvSpPr/>
          <p:nvPr/>
        </p:nvSpPr>
        <p:spPr>
          <a:xfrm>
            <a:off x="5874553" y="3937714"/>
            <a:ext cx="244710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sr-Latn-RS" sz="14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Sastav izvoza po državama</a:t>
            </a:r>
            <a:endParaRPr lang="en-US" sz="1400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algn="ctr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i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2005</a:t>
            </a:r>
            <a:r>
              <a:rPr lang="sr-Latn-RS" i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.</a:t>
            </a:r>
            <a:r>
              <a:rPr lang="en-US" i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(</a:t>
            </a:r>
            <a:r>
              <a:rPr lang="sr-Latn-RS" i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unutrašnji krug</a:t>
            </a:r>
            <a:r>
              <a:rPr lang="en-US" i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) </a:t>
            </a:r>
            <a:r>
              <a:rPr lang="sr-Latn-RS" i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prema</a:t>
            </a:r>
            <a:r>
              <a:rPr lang="en-US" i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2014</a:t>
            </a:r>
            <a:r>
              <a:rPr lang="sr-Latn-RS" i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.</a:t>
            </a:r>
            <a:r>
              <a:rPr lang="en-US" i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(</a:t>
            </a:r>
            <a:r>
              <a:rPr lang="sr-Latn-RS" i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spoljni krug</a:t>
            </a:r>
            <a:r>
              <a:rPr lang="en-US" i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)</a:t>
            </a:r>
            <a:endParaRPr lang="en-US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3937714"/>
            <a:ext cx="228219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sr-Latn-RS" sz="14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Sastav izvoza prema grupama proizvoda</a:t>
            </a:r>
            <a:endParaRPr lang="en-US" sz="1400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algn="ctr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i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2005</a:t>
            </a:r>
            <a:r>
              <a:rPr lang="sr-Latn-RS" i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.</a:t>
            </a:r>
            <a:r>
              <a:rPr lang="en-US" i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 (</a:t>
            </a:r>
            <a:r>
              <a:rPr lang="sr-Latn-RS" i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unutrašnji krug</a:t>
            </a:r>
            <a:r>
              <a:rPr lang="en-US" i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) </a:t>
            </a:r>
            <a:r>
              <a:rPr lang="sr-Latn-RS" i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prema</a:t>
            </a:r>
            <a:r>
              <a:rPr lang="en-US" i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 2014</a:t>
            </a:r>
            <a:r>
              <a:rPr lang="sr-Latn-RS" i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.</a:t>
            </a:r>
            <a:r>
              <a:rPr lang="en-US" i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 (</a:t>
            </a:r>
            <a:r>
              <a:rPr lang="sr-Latn-RS" i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spoljni krug</a:t>
            </a:r>
            <a:r>
              <a:rPr lang="en-US" i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)</a:t>
            </a:r>
            <a:endParaRPr lang="en-US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9480A-085A-4063-8272-C91EC9B62F71}" type="slidenum">
              <a:rPr lang="bs-Latn-BA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6</a:t>
            </a:fld>
            <a:endParaRPr lang="bs-Latn-BA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65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48641" y="141027"/>
            <a:ext cx="10911840" cy="11739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457200"/>
            <a:endParaRPr lang="en-US" sz="2000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8041" y="1159995"/>
            <a:ext cx="12192000" cy="17417"/>
          </a:xfrm>
          <a:prstGeom prst="line">
            <a:avLst/>
          </a:prstGeom>
          <a:noFill/>
          <a:ln w="76200" cap="flat" cmpd="sng" algn="ctr">
            <a:solidFill>
              <a:srgbClr val="0070C0"/>
            </a:solidFill>
            <a:prstDash val="solid"/>
          </a:ln>
          <a:effectLst/>
        </p:spPr>
      </p:cxnSp>
      <p:pic>
        <p:nvPicPr>
          <p:cNvPr id="13" name="Picture 2" descr="U:\1405265\1405265 WBG Logo\LOGO FILES\Horizontal\WBG_Horizontal_Color\web\WBG_Horizontal-RGB-web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715"/>
          <a:stretch/>
        </p:blipFill>
        <p:spPr bwMode="auto">
          <a:xfrm>
            <a:off x="431803" y="6302502"/>
            <a:ext cx="1911348" cy="329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5123078"/>
              </p:ext>
            </p:extLst>
          </p:nvPr>
        </p:nvGraphicFramePr>
        <p:xfrm>
          <a:off x="293159" y="1201783"/>
          <a:ext cx="4958110" cy="5019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8745797"/>
              </p:ext>
            </p:extLst>
          </p:nvPr>
        </p:nvGraphicFramePr>
        <p:xfrm>
          <a:off x="5721531" y="1166948"/>
          <a:ext cx="5738951" cy="26561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2498261"/>
              </p:ext>
            </p:extLst>
          </p:nvPr>
        </p:nvGraphicFramePr>
        <p:xfrm>
          <a:off x="5808617" y="3857897"/>
          <a:ext cx="5829201" cy="2884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" name="Rectangle 1"/>
          <p:cNvSpPr/>
          <p:nvPr/>
        </p:nvSpPr>
        <p:spPr>
          <a:xfrm>
            <a:off x="4319451" y="6156960"/>
            <a:ext cx="13098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ts val="600"/>
              </a:spcBef>
              <a:buClr>
                <a:srgbClr val="00B0F0"/>
              </a:buClr>
            </a:pPr>
            <a:r>
              <a:rPr lang="sr-Latn-RS" sz="1200" i="1" dirty="0" smtClean="0"/>
              <a:t>Izvor</a:t>
            </a:r>
            <a:r>
              <a:rPr lang="en-US" sz="1200" i="1" dirty="0" smtClean="0"/>
              <a:t>: </a:t>
            </a:r>
            <a:r>
              <a:rPr lang="en-US" sz="1200" i="1" dirty="0"/>
              <a:t>WB WDI</a:t>
            </a:r>
          </a:p>
        </p:txBody>
      </p:sp>
      <p:sp>
        <p:nvSpPr>
          <p:cNvPr id="4" name="Rectangle 3"/>
          <p:cNvSpPr/>
          <p:nvPr/>
        </p:nvSpPr>
        <p:spPr>
          <a:xfrm>
            <a:off x="10302240" y="6548846"/>
            <a:ext cx="15046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ts val="600"/>
              </a:spcBef>
              <a:buClr>
                <a:srgbClr val="00B0F0"/>
              </a:buClr>
            </a:pPr>
            <a:r>
              <a:rPr lang="sr-Latn-RS" sz="1200" i="1" dirty="0" smtClean="0"/>
              <a:t>Izvor</a:t>
            </a:r>
            <a:r>
              <a:rPr lang="en-US" sz="1200" i="1" dirty="0" smtClean="0"/>
              <a:t>: </a:t>
            </a:r>
            <a:r>
              <a:rPr lang="en-US" sz="1200" i="1" dirty="0"/>
              <a:t>FDI Markets</a:t>
            </a:r>
          </a:p>
        </p:txBody>
      </p:sp>
      <p:sp>
        <p:nvSpPr>
          <p:cNvPr id="9" name="Rectangle 8"/>
          <p:cNvSpPr/>
          <p:nvPr/>
        </p:nvSpPr>
        <p:spPr>
          <a:xfrm>
            <a:off x="287383" y="1"/>
            <a:ext cx="115998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sz="3600" b="1" dirty="0" smtClean="0">
                <a:solidFill>
                  <a:schemeClr val="accent1">
                    <a:lumMod val="50000"/>
                  </a:schemeClr>
                </a:solidFill>
              </a:rPr>
              <a:t>Učinak DSI je slab, a novi poslovi u DSI nisu u komercijalnim sektorima</a:t>
            </a:r>
            <a:endParaRPr lang="en-US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9480A-085A-4063-8272-C91EC9B62F71}" type="slidenum">
              <a:rPr lang="bs-Latn-BA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7</a:t>
            </a:fld>
            <a:endParaRPr lang="bs-Latn-BA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82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13064" y="114395"/>
            <a:ext cx="3684233" cy="9686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r-Latn-RS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Uska grla po pitanju infrastrukture su među glavnim preprekama za rast privatnog sektora</a:t>
            </a:r>
            <a:r>
              <a:rPr lang="en-US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…. </a:t>
            </a:r>
            <a:endParaRPr lang="en-US" sz="18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r>
              <a:rPr lang="en-US" sz="2000" dirty="0" smtClean="0"/>
              <a:t>  </a:t>
            </a:r>
            <a:endParaRPr lang="en-US" sz="2000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-8792" y="976205"/>
            <a:ext cx="12192000" cy="17417"/>
          </a:xfrm>
          <a:prstGeom prst="line">
            <a:avLst/>
          </a:prstGeom>
          <a:noFill/>
          <a:ln w="76200" cap="flat" cmpd="sng" algn="ctr">
            <a:solidFill>
              <a:srgbClr val="0070C0"/>
            </a:solidFill>
            <a:prstDash val="solid"/>
          </a:ln>
          <a:effectLst/>
        </p:spPr>
      </p:cxnSp>
      <p:pic>
        <p:nvPicPr>
          <p:cNvPr id="13" name="Picture 2" descr="U:\1405265\1405265 WBG Logo\LOGO FILES\Horizontal\WBG_Horizontal_Color\web\WBG_Horizontal-RGB-web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715"/>
          <a:stretch/>
        </p:blipFill>
        <p:spPr bwMode="auto">
          <a:xfrm>
            <a:off x="431803" y="6302502"/>
            <a:ext cx="1911348" cy="329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1227226"/>
              </p:ext>
            </p:extLst>
          </p:nvPr>
        </p:nvGraphicFramePr>
        <p:xfrm>
          <a:off x="90310" y="1314995"/>
          <a:ext cx="4357512" cy="48419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Rectangle 1"/>
          <p:cNvSpPr/>
          <p:nvPr/>
        </p:nvSpPr>
        <p:spPr>
          <a:xfrm>
            <a:off x="5409309" y="360634"/>
            <a:ext cx="58083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…. </a:t>
            </a:r>
            <a:r>
              <a:rPr lang="sr-Latn-RS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Plan reforme investicione klime tek treba da se završi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…. </a:t>
            </a:r>
            <a:endParaRPr lang="en-US" sz="1100" b="1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9480A-085A-4063-8272-C91EC9B62F71}" type="slidenum">
              <a:rPr lang="bs-Latn-BA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8</a:t>
            </a:fld>
            <a:endParaRPr lang="bs-Latn-BA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0382819"/>
              </p:ext>
            </p:extLst>
          </p:nvPr>
        </p:nvGraphicFramePr>
        <p:xfrm>
          <a:off x="4550230" y="1893331"/>
          <a:ext cx="7087496" cy="37236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550823" y="1524000"/>
            <a:ext cx="5193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Rangiranje prema izvestaju Doing Business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30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7243431"/>
              </p:ext>
            </p:extLst>
          </p:nvPr>
        </p:nvGraphicFramePr>
        <p:xfrm>
          <a:off x="128015" y="3902103"/>
          <a:ext cx="6522166" cy="2594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234636"/>
            <a:ext cx="12192000" cy="46166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ts val="3000"/>
              </a:lnSpc>
              <a:defRPr sz="2200" b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…. </a:t>
            </a:r>
            <a:r>
              <a:rPr lang="sr-Latn-RS" sz="2400" dirty="0" smtClean="0">
                <a:solidFill>
                  <a:schemeClr val="accent1">
                    <a:lumMod val="50000"/>
                  </a:schemeClr>
                </a:solidFill>
              </a:rPr>
              <a:t>A finansijsko posredovanje ostaje na niskom nivou i pristup finansijama problematičan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0462489"/>
              </p:ext>
            </p:extLst>
          </p:nvPr>
        </p:nvGraphicFramePr>
        <p:xfrm>
          <a:off x="128015" y="827225"/>
          <a:ext cx="6355912" cy="2816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5686280"/>
              </p:ext>
            </p:extLst>
          </p:nvPr>
        </p:nvGraphicFramePr>
        <p:xfrm>
          <a:off x="6788727" y="796638"/>
          <a:ext cx="5462018" cy="29717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1883694"/>
              </p:ext>
            </p:extLst>
          </p:nvPr>
        </p:nvGraphicFramePr>
        <p:xfrm>
          <a:off x="6788727" y="3996349"/>
          <a:ext cx="5462019" cy="25004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247471" y="3791360"/>
            <a:ext cx="47782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  <a:buClr>
                <a:srgbClr val="00B0F0"/>
              </a:buClr>
            </a:pPr>
            <a:r>
              <a:rPr lang="sr-Latn-RS" sz="1200" i="1" dirty="0" smtClean="0"/>
              <a:t>Izvor</a:t>
            </a:r>
            <a:r>
              <a:rPr lang="en-US" sz="1200" i="1" dirty="0" smtClean="0"/>
              <a:t>: BEEPS 2013</a:t>
            </a:r>
            <a:endParaRPr lang="en-US" sz="12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1511689" y="3629936"/>
            <a:ext cx="47782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  <a:buClr>
                <a:srgbClr val="00B0F0"/>
              </a:buClr>
            </a:pPr>
            <a:r>
              <a:rPr lang="sr-Latn-RS" sz="1200" i="1" dirty="0" smtClean="0"/>
              <a:t>Izvor</a:t>
            </a:r>
            <a:r>
              <a:rPr lang="en-US" sz="1200" i="1" dirty="0" smtClean="0"/>
              <a:t>: WB WDI</a:t>
            </a:r>
            <a:endParaRPr lang="en-US" sz="12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7413725" y="6612784"/>
            <a:ext cx="47782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  <a:buClr>
                <a:srgbClr val="00B0F0"/>
              </a:buClr>
            </a:pPr>
            <a:r>
              <a:rPr lang="sr-Latn-RS" sz="1200" i="1" dirty="0" smtClean="0"/>
              <a:t>Izvor</a:t>
            </a:r>
            <a:r>
              <a:rPr lang="en-US" sz="1200" i="1" dirty="0" smtClean="0"/>
              <a:t>: BEEPS 2013</a:t>
            </a:r>
            <a:endParaRPr lang="en-US" sz="12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1871906" y="6581001"/>
            <a:ext cx="47782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  <a:buClr>
                <a:srgbClr val="00B0F0"/>
              </a:buClr>
            </a:pPr>
            <a:r>
              <a:rPr lang="sr-Latn-RS" sz="1200" i="1" dirty="0" smtClean="0"/>
              <a:t>Izvor</a:t>
            </a:r>
            <a:r>
              <a:rPr lang="en-US" sz="1200" i="1" dirty="0" smtClean="0"/>
              <a:t>: BEEPS 2013</a:t>
            </a:r>
            <a:endParaRPr lang="en-US" sz="1200" i="1" dirty="0"/>
          </a:p>
        </p:txBody>
      </p:sp>
      <p:pic>
        <p:nvPicPr>
          <p:cNvPr id="11" name="Picture 2" descr="U:\1405265\1405265 WBG Logo\LOGO FILES\Horizontal\WBG_Horizontal_Color\web\WBG_Horizontal-RGB-web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715"/>
          <a:stretch/>
        </p:blipFill>
        <p:spPr bwMode="auto">
          <a:xfrm>
            <a:off x="128015" y="6496778"/>
            <a:ext cx="1911348" cy="329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0696074" y="126289"/>
            <a:ext cx="1329672" cy="2587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22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eme2">
  <a:themeElements>
    <a:clrScheme name="Benutzerdefiniert 53">
      <a:dk1>
        <a:sysClr val="windowText" lastClr="000000"/>
      </a:dk1>
      <a:lt1>
        <a:sysClr val="window" lastClr="FFFFFF"/>
      </a:lt1>
      <a:dk2>
        <a:srgbClr val="002345"/>
      </a:dk2>
      <a:lt2>
        <a:srgbClr val="FFFFFF"/>
      </a:lt2>
      <a:accent1>
        <a:srgbClr val="002345"/>
      </a:accent1>
      <a:accent2>
        <a:srgbClr val="00ADE4"/>
      </a:accent2>
      <a:accent3>
        <a:srgbClr val="FF6600"/>
      </a:accent3>
      <a:accent4>
        <a:srgbClr val="31859C"/>
      </a:accent4>
      <a:accent5>
        <a:srgbClr val="660066"/>
      </a:accent5>
      <a:accent6>
        <a:srgbClr val="BEDA00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Theme2">
  <a:themeElements>
    <a:clrScheme name="Benutzerdefiniert 53">
      <a:dk1>
        <a:sysClr val="windowText" lastClr="000000"/>
      </a:dk1>
      <a:lt1>
        <a:sysClr val="window" lastClr="FFFFFF"/>
      </a:lt1>
      <a:dk2>
        <a:srgbClr val="002345"/>
      </a:dk2>
      <a:lt2>
        <a:srgbClr val="FFFFFF"/>
      </a:lt2>
      <a:accent1>
        <a:srgbClr val="002345"/>
      </a:accent1>
      <a:accent2>
        <a:srgbClr val="00ADE4"/>
      </a:accent2>
      <a:accent3>
        <a:srgbClr val="FF6600"/>
      </a:accent3>
      <a:accent4>
        <a:srgbClr val="31859C"/>
      </a:accent4>
      <a:accent5>
        <a:srgbClr val="660066"/>
      </a:accent5>
      <a:accent6>
        <a:srgbClr val="BEDA00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7106</TotalTime>
  <Words>2920</Words>
  <Application>Microsoft Office PowerPoint</Application>
  <PresentationFormat>Custom</PresentationFormat>
  <Paragraphs>213</Paragraphs>
  <Slides>25</Slides>
  <Notes>18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Office Theme</vt:lpstr>
      <vt:lpstr>Theme2</vt:lpstr>
      <vt:lpstr>1_Theme2</vt:lpstr>
      <vt:lpstr>1_Office Theme</vt:lpstr>
      <vt:lpstr>Slide</vt:lpstr>
      <vt:lpstr>Okvir partnerstva za Kosovo (CPF) FG17 - 21 - Sistematska dijagnoza zemlje</vt:lpstr>
      <vt:lpstr>                 KONTEKST U ZEMLJI   IZAZOVI U VEZI SA RAZVOJEM</vt:lpstr>
      <vt:lpstr>Kosovo: Krhka post-konfliktna ekonomija sa težnjom u pravcu EU</vt:lpstr>
      <vt:lpstr>Rast na Kosovu je pozitivan i iznad proseka za zapadni Balkan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Ključni prioriteti</vt:lpstr>
      <vt:lpstr>Detaljni prioriteti</vt:lpstr>
      <vt:lpstr>                Aneks:  Detaljni Prioriteti</vt:lpstr>
      <vt:lpstr>Detaljni prioriteti</vt:lpstr>
      <vt:lpstr>Detaljni prioriteti</vt:lpstr>
      <vt:lpstr>Detaljni prioriteti</vt:lpstr>
      <vt:lpstr>Detaljni prioriteti</vt:lpstr>
      <vt:lpstr>Pitanja</vt:lpstr>
      <vt:lpstr>H V A L A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Kosovo CPF 2017-21</dc:title>
  <dc:creator>Lundrim Aliu</dc:creator>
  <cp:lastModifiedBy>Lundrim Aliu</cp:lastModifiedBy>
  <cp:revision>481</cp:revision>
  <cp:lastPrinted>2016-09-01T13:30:04Z</cp:lastPrinted>
  <dcterms:created xsi:type="dcterms:W3CDTF">2016-02-22T13:24:41Z</dcterms:created>
  <dcterms:modified xsi:type="dcterms:W3CDTF">2016-11-24T15:01:00Z</dcterms:modified>
</cp:coreProperties>
</file>