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sldx" ContentType="application/vnd.openxmlformats-officedocument.presentationml.slide"/>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0.xml" ContentType="application/vnd.openxmlformats-officedocument.presentationml.notesSlide+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colors10.xml" ContentType="application/vnd.ms-office.chartcolorstyle+xml"/>
  <Override PartName="/ppt/charts/style10.xml" ContentType="application/vnd.ms-office.chart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22" r:id="rId2"/>
    <p:sldMasterId id="2147483733" r:id="rId3"/>
    <p:sldMasterId id="2147483773" r:id="rId4"/>
    <p:sldMasterId id="2147483788" r:id="rId5"/>
  </p:sldMasterIdLst>
  <p:notesMasterIdLst>
    <p:notesMasterId r:id="rId30"/>
  </p:notesMasterIdLst>
  <p:sldIdLst>
    <p:sldId id="268" r:id="rId6"/>
    <p:sldId id="318" r:id="rId7"/>
    <p:sldId id="343" r:id="rId8"/>
    <p:sldId id="370" r:id="rId9"/>
    <p:sldId id="279" r:id="rId10"/>
    <p:sldId id="280" r:id="rId11"/>
    <p:sldId id="290" r:id="rId12"/>
    <p:sldId id="295" r:id="rId13"/>
    <p:sldId id="314" r:id="rId14"/>
    <p:sldId id="281" r:id="rId15"/>
    <p:sldId id="282" r:id="rId16"/>
    <p:sldId id="283" r:id="rId17"/>
    <p:sldId id="362" r:id="rId18"/>
    <p:sldId id="363" r:id="rId19"/>
    <p:sldId id="371" r:id="rId20"/>
    <p:sldId id="350" r:id="rId21"/>
    <p:sldId id="357" r:id="rId22"/>
    <p:sldId id="369" r:id="rId23"/>
    <p:sldId id="368" r:id="rId24"/>
    <p:sldId id="364" r:id="rId25"/>
    <p:sldId id="365" r:id="rId26"/>
    <p:sldId id="366" r:id="rId27"/>
    <p:sldId id="367" r:id="rId28"/>
    <p:sldId id="340" r:id="rId2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Mantovanelli" initials="MM" lastIdx="22" clrIdx="0">
    <p:extLst>
      <p:ext uri="{19B8F6BF-5375-455C-9EA6-DF929625EA0E}">
        <p15:presenceInfo xmlns="" xmlns:p15="http://schemas.microsoft.com/office/powerpoint/2012/main" userId="S-1-5-21-88094858-919529-1617787245-3837" providerId="AD"/>
      </p:ext>
    </p:extLst>
  </p:cmAuthor>
  <p:cmAuthor id="2" name="Agim Demukaj" initials="AD" lastIdx="2" clrIdx="1">
    <p:extLst>
      <p:ext uri="{19B8F6BF-5375-455C-9EA6-DF929625EA0E}">
        <p15:presenceInfo xmlns="" xmlns:p15="http://schemas.microsoft.com/office/powerpoint/2012/main" userId="S-1-5-21-88094858-919529-1617787245-362933" providerId="AD"/>
      </p:ext>
    </p:extLst>
  </p:cmAuthor>
  <p:cmAuthor id="3" name="Lindita Lepaja" initials="LL" lastIdx="12" clrIdx="2">
    <p:extLst>
      <p:ext uri="{19B8F6BF-5375-455C-9EA6-DF929625EA0E}">
        <p15:presenceInfo xmlns="" xmlns:p15="http://schemas.microsoft.com/office/powerpoint/2012/main" userId="S-1-5-21-88094858-919529-1617787245-385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45"/>
    <a:srgbClr val="C9C4D0"/>
    <a:srgbClr val="0066FF"/>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8" autoAdjust="0"/>
    <p:restoredTop sz="78235" autoAdjust="0"/>
  </p:normalViewPr>
  <p:slideViewPr>
    <p:cSldViewPr snapToGrid="0">
      <p:cViewPr>
        <p:scale>
          <a:sx n="75" d="100"/>
          <a:sy n="75" d="100"/>
        </p:scale>
        <p:origin x="-562" y="1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1" d="100"/>
        <a:sy n="121" d="100"/>
      </p:scale>
      <p:origin x="0" y="-4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49741\Desktop\Work%20in%20progress%202016\Macro%20Model\October%202016\GDP%20Growth%20Calculations%20Octoberber%207th%202016.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2.xml"/><Relationship Id="rId1" Type="http://schemas.openxmlformats.org/officeDocument/2006/relationships/oleObject" Target="../embeddings/oleObject7.bin"/><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imironova\Desktop\KOSOVO%20Data%20for%20ppt.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C:\Users\imironova\Desktop\KOSOVO%20Data%20for%20ppt.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C:\Users\imironova\Desktop\KOSOVO%20Data%20for%20ppt.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C:\Users\imironova\Desktop\KOSOVO%20Data%20for%20ppt.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C:\Users\wb349741\Desktop\CPF\CPF%20macro%20part\Kosovo%20CPF%20updated%20macro%20tables%20Nov%2019%202016.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C:\Users\wb349741\Desktop\CPF\CPF%20macro%20part\Kosovo%20CPF%20updated%20macro%20tables%20Nov%2019%202016.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Book4"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wb200089\Desktop\wage%20and%20productivity.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2"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wb331867\Box%20Sync\WBalkans\RER\20150605-MIT-RER-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1.xml"/><Relationship Id="rId1" Type="http://schemas.openxmlformats.org/officeDocument/2006/relationships/oleObject" Target="../embeddings/oleObject5.bin"/><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embeddings/oleObject6.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06036745406826E-2"/>
          <c:y val="5.0925925925925923E-2"/>
          <c:w val="0.8762384076990376"/>
          <c:h val="0.92364574219889184"/>
        </c:manualLayout>
      </c:layout>
      <c:barChart>
        <c:barDir val="col"/>
        <c:grouping val="clustered"/>
        <c:varyColors val="0"/>
        <c:ser>
          <c:idx val="0"/>
          <c:order val="0"/>
          <c:tx>
            <c:strRef>
              <c:f>'R.Contribution to Growth'!$B$177</c:f>
              <c:strCache>
                <c:ptCount val="1"/>
                <c:pt idx="0">
                  <c:v>Kosova</c:v>
                </c:pt>
              </c:strCache>
            </c:strRef>
          </c:tx>
          <c:spPr>
            <a:solidFill>
              <a:srgbClr val="FFC000"/>
            </a:solidFill>
            <a:ln>
              <a:noFill/>
            </a:ln>
            <a:effectLst/>
          </c:spPr>
          <c:invertIfNegative val="0"/>
          <c:cat>
            <c:numRef>
              <c:f>'R.Contribution to Growth'!$C$176:$K$176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'R.Contribution to Growth'!$C$177:$K$177</c:f>
              <c:numCache>
                <c:formatCode>#,##0.00</c:formatCode>
                <c:ptCount val="9"/>
                <c:pt idx="0">
                  <c:v>4.5199999999999996</c:v>
                </c:pt>
                <c:pt idx="1">
                  <c:v>3.59</c:v>
                </c:pt>
                <c:pt idx="2">
                  <c:v>3.31</c:v>
                </c:pt>
                <c:pt idx="3">
                  <c:v>4.38</c:v>
                </c:pt>
                <c:pt idx="4">
                  <c:v>2.81</c:v>
                </c:pt>
                <c:pt idx="5">
                  <c:v>3.44</c:v>
                </c:pt>
                <c:pt idx="6">
                  <c:v>1.23</c:v>
                </c:pt>
                <c:pt idx="7">
                  <c:v>4.0999999999999996</c:v>
                </c:pt>
                <c:pt idx="8">
                  <c:v>3.57</c:v>
                </c:pt>
              </c:numCache>
            </c:numRef>
          </c:val>
        </c:ser>
        <c:dLbls>
          <c:showLegendKey val="0"/>
          <c:showVal val="0"/>
          <c:showCatName val="0"/>
          <c:showSerName val="0"/>
          <c:showPercent val="0"/>
          <c:showBubbleSize val="0"/>
        </c:dLbls>
        <c:gapWidth val="219"/>
        <c:overlap val="-27"/>
        <c:axId val="304740224"/>
        <c:axId val="304741760"/>
      </c:barChart>
      <c:lineChart>
        <c:grouping val="standard"/>
        <c:varyColors val="0"/>
        <c:ser>
          <c:idx val="1"/>
          <c:order val="1"/>
          <c:tx>
            <c:strRef>
              <c:f>'R.Contribution to Growth'!$B$178</c:f>
              <c:strCache>
                <c:ptCount val="1"/>
                <c:pt idx="0">
                  <c:v>EJL6</c:v>
                </c:pt>
              </c:strCache>
            </c:strRef>
          </c:tx>
          <c:spPr>
            <a:ln w="22225" cap="rnd">
              <a:solidFill>
                <a:schemeClr val="accent1"/>
              </a:solidFill>
              <a:prstDash val="dash"/>
              <a:round/>
            </a:ln>
            <a:effectLst/>
          </c:spPr>
          <c:marker>
            <c:symbol val="none"/>
          </c:marker>
          <c:cat>
            <c:numRef>
              <c:f>'R.Contribution to Growth'!$C$176:$K$176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'R.Contribution to Growth'!$C$178:$K$178</c:f>
              <c:numCache>
                <c:formatCode>#,##0.00</c:formatCode>
                <c:ptCount val="9"/>
                <c:pt idx="0">
                  <c:v>5.7</c:v>
                </c:pt>
                <c:pt idx="1">
                  <c:v>-1.5</c:v>
                </c:pt>
                <c:pt idx="2">
                  <c:v>1.7</c:v>
                </c:pt>
                <c:pt idx="3">
                  <c:v>1.9</c:v>
                </c:pt>
                <c:pt idx="4">
                  <c:v>-0.3</c:v>
                </c:pt>
                <c:pt idx="5">
                  <c:v>2.5</c:v>
                </c:pt>
                <c:pt idx="6">
                  <c:v>0.3</c:v>
                </c:pt>
                <c:pt idx="7">
                  <c:v>2.2000000000000002</c:v>
                </c:pt>
                <c:pt idx="8">
                  <c:v>2.7</c:v>
                </c:pt>
              </c:numCache>
            </c:numRef>
          </c:val>
          <c:smooth val="0"/>
        </c:ser>
        <c:dLbls>
          <c:showLegendKey val="0"/>
          <c:showVal val="0"/>
          <c:showCatName val="0"/>
          <c:showSerName val="0"/>
          <c:showPercent val="0"/>
          <c:showBubbleSize val="0"/>
        </c:dLbls>
        <c:marker val="1"/>
        <c:smooth val="0"/>
        <c:axId val="304740224"/>
        <c:axId val="304741760"/>
      </c:lineChart>
      <c:catAx>
        <c:axId val="30474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741760"/>
        <c:crosses val="autoZero"/>
        <c:auto val="1"/>
        <c:lblAlgn val="ctr"/>
        <c:lblOffset val="100"/>
        <c:noMultiLvlLbl val="0"/>
      </c:catAx>
      <c:valAx>
        <c:axId val="304741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740224"/>
        <c:crosses val="autoZero"/>
        <c:crossBetween val="between"/>
      </c:valAx>
      <c:spPr>
        <a:noFill/>
        <a:ln>
          <a:noFill/>
        </a:ln>
        <a:effectLst/>
      </c:spPr>
    </c:plotArea>
    <c:legend>
      <c:legendPos val="b"/>
      <c:layout>
        <c:manualLayout>
          <c:xMode val="edge"/>
          <c:yMode val="edge"/>
          <c:x val="0.51892169728783899"/>
          <c:y val="0.13483741615631376"/>
          <c:w val="0.3566010498687664"/>
          <c:h val="7.812554680664916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lumMod val="90000"/>
                    <a:lumOff val="10000"/>
                  </a:schemeClr>
                </a:solidFill>
                <a:latin typeface="+mn-lt"/>
                <a:ea typeface="+mn-ea"/>
                <a:cs typeface="+mn-cs"/>
              </a:defRPr>
            </a:pPr>
            <a:r>
              <a:rPr lang="en-US" sz="1800" b="1" dirty="0">
                <a:solidFill>
                  <a:schemeClr val="tx2">
                    <a:lumMod val="90000"/>
                    <a:lumOff val="10000"/>
                  </a:schemeClr>
                </a:solidFill>
              </a:rPr>
              <a:t>Sfidat e infrastrukturës</a:t>
            </a:r>
            <a:endParaRPr lang="sq-AL" sz="1800" b="1" dirty="0">
              <a:solidFill>
                <a:schemeClr val="tx2">
                  <a:lumMod val="90000"/>
                  <a:lumOff val="10000"/>
                </a:schemeClr>
              </a:solidFill>
            </a:endParaRPr>
          </a:p>
        </c:rich>
      </c:tx>
      <c:layout/>
      <c:overlay val="0"/>
      <c:spPr>
        <a:noFill/>
        <a:ln>
          <a:noFill/>
        </a:ln>
        <a:effectLst/>
      </c:spPr>
    </c:title>
    <c:autoTitleDeleted val="0"/>
    <c:plotArea>
      <c:layout>
        <c:manualLayout>
          <c:layoutTarget val="inner"/>
          <c:xMode val="edge"/>
          <c:yMode val="edge"/>
          <c:x val="6.6580927384076991E-2"/>
          <c:y val="0.10921820379840974"/>
          <c:w val="0.90286351706036749"/>
          <c:h val="0.76024401850389689"/>
        </c:manualLayout>
      </c:layout>
      <c:barChart>
        <c:barDir val="col"/>
        <c:grouping val="clustered"/>
        <c:varyColors val="0"/>
        <c:ser>
          <c:idx val="0"/>
          <c:order val="0"/>
          <c:tx>
            <c:strRef>
              <c:f>Infrastructure!$I$29</c:f>
              <c:strCache>
                <c:ptCount val="1"/>
                <c:pt idx="0">
                  <c:v>Percent of firms identifying electricity as a major constraint</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Infrastructure!$F$30:$F$37</c:f>
              <c:strCache>
                <c:ptCount val="8"/>
                <c:pt idx="0">
                  <c:v>KSV</c:v>
                </c:pt>
                <c:pt idx="1">
                  <c:v>MCD</c:v>
                </c:pt>
                <c:pt idx="2">
                  <c:v>ALB</c:v>
                </c:pt>
                <c:pt idx="3">
                  <c:v>BiH</c:v>
                </c:pt>
                <c:pt idx="4">
                  <c:v>SRB</c:v>
                </c:pt>
                <c:pt idx="5">
                  <c:v>MNE</c:v>
                </c:pt>
                <c:pt idx="7">
                  <c:v>ECA</c:v>
                </c:pt>
              </c:strCache>
            </c:strRef>
          </c:cat>
          <c:val>
            <c:numRef>
              <c:f>Infrastructure!$I$30:$I$37</c:f>
              <c:numCache>
                <c:formatCode>0</c:formatCode>
                <c:ptCount val="8"/>
                <c:pt idx="0">
                  <c:v>49.5</c:v>
                </c:pt>
                <c:pt idx="1">
                  <c:v>28.9</c:v>
                </c:pt>
                <c:pt idx="2">
                  <c:v>21.6</c:v>
                </c:pt>
                <c:pt idx="3">
                  <c:v>10.199999999999999</c:v>
                </c:pt>
                <c:pt idx="4">
                  <c:v>6.6</c:v>
                </c:pt>
                <c:pt idx="5">
                  <c:v>6</c:v>
                </c:pt>
                <c:pt idx="7">
                  <c:v>17.899999999999999</c:v>
                </c:pt>
              </c:numCache>
            </c:numRef>
          </c:val>
          <c:extLst xmlns:c16r2="http://schemas.microsoft.com/office/drawing/2015/06/chart">
            <c:ext xmlns:c16="http://schemas.microsoft.com/office/drawing/2014/chart" uri="{C3380CC4-5D6E-409C-BE32-E72D297353CC}">
              <c16:uniqueId val="{00000000-E438-41EA-9186-67E149BEE078}"/>
            </c:ext>
          </c:extLst>
        </c:ser>
        <c:ser>
          <c:idx val="1"/>
          <c:order val="1"/>
          <c:tx>
            <c:strRef>
              <c:f>Infrastructure!$J$29</c:f>
              <c:strCache>
                <c:ptCount val="1"/>
                <c:pt idx="0">
                  <c:v>Percent of firms identifying transportation as a major constraint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Infrastructure!$F$30:$F$37</c:f>
              <c:strCache>
                <c:ptCount val="8"/>
                <c:pt idx="0">
                  <c:v>KSV</c:v>
                </c:pt>
                <c:pt idx="1">
                  <c:v>MCD</c:v>
                </c:pt>
                <c:pt idx="2">
                  <c:v>ALB</c:v>
                </c:pt>
                <c:pt idx="3">
                  <c:v>BiH</c:v>
                </c:pt>
                <c:pt idx="4">
                  <c:v>SRB</c:v>
                </c:pt>
                <c:pt idx="5">
                  <c:v>MNE</c:v>
                </c:pt>
                <c:pt idx="7">
                  <c:v>ECA</c:v>
                </c:pt>
              </c:strCache>
            </c:strRef>
          </c:cat>
          <c:val>
            <c:numRef>
              <c:f>Infrastructure!$J$30:$J$37</c:f>
              <c:numCache>
                <c:formatCode>0</c:formatCode>
                <c:ptCount val="8"/>
                <c:pt idx="0">
                  <c:v>22.7</c:v>
                </c:pt>
                <c:pt idx="1">
                  <c:v>5.4</c:v>
                </c:pt>
                <c:pt idx="2">
                  <c:v>4.0999999999999996</c:v>
                </c:pt>
                <c:pt idx="3">
                  <c:v>3.7</c:v>
                </c:pt>
                <c:pt idx="4">
                  <c:v>4.5999999999999996</c:v>
                </c:pt>
                <c:pt idx="5">
                  <c:v>2</c:v>
                </c:pt>
                <c:pt idx="7">
                  <c:v>8.5</c:v>
                </c:pt>
              </c:numCache>
            </c:numRef>
          </c:val>
          <c:extLst xmlns:c16r2="http://schemas.microsoft.com/office/drawing/2015/06/chart">
            <c:ext xmlns:c16="http://schemas.microsoft.com/office/drawing/2014/chart" uri="{C3380CC4-5D6E-409C-BE32-E72D297353CC}">
              <c16:uniqueId val="{00000001-E438-41EA-9186-67E149BEE078}"/>
            </c:ext>
          </c:extLst>
        </c:ser>
        <c:dLbls>
          <c:showLegendKey val="0"/>
          <c:showVal val="0"/>
          <c:showCatName val="0"/>
          <c:showSerName val="0"/>
          <c:showPercent val="0"/>
          <c:showBubbleSize val="0"/>
        </c:dLbls>
        <c:gapWidth val="219"/>
        <c:overlap val="-27"/>
        <c:axId val="116260224"/>
        <c:axId val="116458624"/>
      </c:barChart>
      <c:catAx>
        <c:axId val="11626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6458624"/>
        <c:crosses val="autoZero"/>
        <c:auto val="1"/>
        <c:lblAlgn val="ctr"/>
        <c:lblOffset val="100"/>
        <c:noMultiLvlLbl val="0"/>
      </c:catAx>
      <c:valAx>
        <c:axId val="116458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260224"/>
        <c:crosses val="autoZero"/>
        <c:crossBetween val="between"/>
        <c:majorUnit val="20"/>
      </c:valAx>
      <c:spPr>
        <a:noFill/>
        <a:ln>
          <a:noFill/>
        </a:ln>
        <a:effectLst/>
      </c:spPr>
    </c:plotArea>
    <c:legend>
      <c:legendPos val="b"/>
      <c:layout>
        <c:manualLayout>
          <c:xMode val="edge"/>
          <c:yMode val="edge"/>
          <c:x val="0.18335783729134553"/>
          <c:y val="0.15978510678727398"/>
          <c:w val="0.75880344740430106"/>
          <c:h val="0.1233930308977076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99927141449545E-2"/>
          <c:y val="9.1911764705882359E-2"/>
          <c:w val="0.89995851988479669"/>
          <c:h val="0.50980054423344145"/>
        </c:manualLayout>
      </c:layout>
      <c:barChart>
        <c:barDir val="col"/>
        <c:grouping val="clustered"/>
        <c:varyColors val="0"/>
        <c:ser>
          <c:idx val="0"/>
          <c:order val="0"/>
          <c:tx>
            <c:strRef>
              <c:f>Overview!$B$1:$B$2</c:f>
              <c:strCache>
                <c:ptCount val="1"/>
                <c:pt idx="0">
                  <c:v>2017 Radhitja (/190) </c:v>
                </c:pt>
              </c:strCache>
            </c:strRef>
          </c:tx>
          <c:spPr>
            <a:solidFill>
              <a:schemeClr val="accent1"/>
            </a:solidFill>
            <a:ln>
              <a:noFill/>
            </a:ln>
            <a:effectLst/>
          </c:spPr>
          <c:invertIfNegative val="0"/>
          <c:cat>
            <c:strRef>
              <c:f>Overview!$A$3:$A$14</c:f>
              <c:strCache>
                <c:ptCount val="12"/>
                <c:pt idx="0">
                  <c:v>Performanca e përgjithshme</c:v>
                </c:pt>
                <c:pt idx="1">
                  <c:v>Distanca nga kufiri (/100)</c:v>
                </c:pt>
                <c:pt idx="2">
                  <c:v>Nisja e biznesit</c:v>
                </c:pt>
                <c:pt idx="3">
                  <c:v>Lejet e Ndërtimit</c:v>
                </c:pt>
                <c:pt idx="4">
                  <c:v>Lidhja me rrymë elektrike</c:v>
                </c:pt>
                <c:pt idx="5">
                  <c:v>Regjistrimi i Pronës</c:v>
                </c:pt>
                <c:pt idx="6">
                  <c:v>Dhënia e kredisë</c:v>
                </c:pt>
                <c:pt idx="7">
                  <c:v>Mbrojtja e investitorëve</c:v>
                </c:pt>
                <c:pt idx="8">
                  <c:v>Pagesa e Tatimeve</c:v>
                </c:pt>
                <c:pt idx="9">
                  <c:v>Tregtia përtej kufijve</c:v>
                </c:pt>
                <c:pt idx="10">
                  <c:v>Zbatimi i kontratave</c:v>
                </c:pt>
                <c:pt idx="11">
                  <c:v>Zgjidhja e likuidimit</c:v>
                </c:pt>
              </c:strCache>
            </c:strRef>
          </c:cat>
          <c:val>
            <c:numRef>
              <c:f>Overview!$B$3:$B$14</c:f>
              <c:numCache>
                <c:formatCode>General</c:formatCode>
                <c:ptCount val="12"/>
                <c:pt idx="0">
                  <c:v>60</c:v>
                </c:pt>
                <c:pt idx="1">
                  <c:v>68.790000000000006</c:v>
                </c:pt>
                <c:pt idx="2">
                  <c:v>13</c:v>
                </c:pt>
                <c:pt idx="3">
                  <c:v>129</c:v>
                </c:pt>
                <c:pt idx="4">
                  <c:v>114</c:v>
                </c:pt>
                <c:pt idx="5">
                  <c:v>33</c:v>
                </c:pt>
                <c:pt idx="6">
                  <c:v>20</c:v>
                </c:pt>
                <c:pt idx="7">
                  <c:v>63</c:v>
                </c:pt>
                <c:pt idx="8">
                  <c:v>43</c:v>
                </c:pt>
                <c:pt idx="9">
                  <c:v>51</c:v>
                </c:pt>
                <c:pt idx="10">
                  <c:v>44</c:v>
                </c:pt>
                <c:pt idx="11">
                  <c:v>163</c:v>
                </c:pt>
              </c:numCache>
            </c:numRef>
          </c:val>
        </c:ser>
        <c:ser>
          <c:idx val="1"/>
          <c:order val="1"/>
          <c:tx>
            <c:strRef>
              <c:f>Overview!$C$1:$C$2</c:f>
              <c:strCache>
                <c:ptCount val="1"/>
                <c:pt idx="0">
                  <c:v>2017 Radhitja (/190) </c:v>
                </c:pt>
              </c:strCache>
            </c:strRef>
          </c:tx>
          <c:spPr>
            <a:solidFill>
              <a:schemeClr val="accent2"/>
            </a:solidFill>
            <a:ln>
              <a:noFill/>
            </a:ln>
            <a:effectLst/>
          </c:spPr>
          <c:invertIfNegative val="0"/>
          <c:cat>
            <c:strRef>
              <c:f>Overview!$A$3:$A$14</c:f>
              <c:strCache>
                <c:ptCount val="12"/>
                <c:pt idx="0">
                  <c:v>Performanca e përgjithshme</c:v>
                </c:pt>
                <c:pt idx="1">
                  <c:v>Distanca nga kufiri (/100)</c:v>
                </c:pt>
                <c:pt idx="2">
                  <c:v>Nisja e biznesit</c:v>
                </c:pt>
                <c:pt idx="3">
                  <c:v>Lejet e Ndërtimit</c:v>
                </c:pt>
                <c:pt idx="4">
                  <c:v>Lidhja me rrymë elektrike</c:v>
                </c:pt>
                <c:pt idx="5">
                  <c:v>Regjistrimi i Pronës</c:v>
                </c:pt>
                <c:pt idx="6">
                  <c:v>Dhënia e kredisë</c:v>
                </c:pt>
                <c:pt idx="7">
                  <c:v>Mbrojtja e investitorëve</c:v>
                </c:pt>
                <c:pt idx="8">
                  <c:v>Pagesa e Tatimeve</c:v>
                </c:pt>
                <c:pt idx="9">
                  <c:v>Tregtia përtej kufijve</c:v>
                </c:pt>
                <c:pt idx="10">
                  <c:v>Zbatimi i kontratave</c:v>
                </c:pt>
                <c:pt idx="11">
                  <c:v>Zgjidhja e likuidimit</c:v>
                </c:pt>
              </c:strCache>
            </c:strRef>
          </c:cat>
          <c:val>
            <c:numRef>
              <c:f>Overview!$C$3:$C$14</c:f>
              <c:numCache>
                <c:formatCode>General</c:formatCode>
                <c:ptCount val="12"/>
              </c:numCache>
            </c:numRef>
          </c:val>
        </c:ser>
        <c:ser>
          <c:idx val="2"/>
          <c:order val="2"/>
          <c:tx>
            <c:strRef>
              <c:f>Overview!$D$1:$D$2</c:f>
              <c:strCache>
                <c:ptCount val="1"/>
                <c:pt idx="0">
                  <c:v>2017 Radhitja (/190) </c:v>
                </c:pt>
              </c:strCache>
            </c:strRef>
          </c:tx>
          <c:spPr>
            <a:solidFill>
              <a:schemeClr val="accent3"/>
            </a:solidFill>
            <a:ln>
              <a:noFill/>
            </a:ln>
            <a:effectLst/>
          </c:spPr>
          <c:invertIfNegative val="0"/>
          <c:cat>
            <c:strRef>
              <c:f>Overview!$A$3:$A$14</c:f>
              <c:strCache>
                <c:ptCount val="12"/>
                <c:pt idx="0">
                  <c:v>Performanca e përgjithshme</c:v>
                </c:pt>
                <c:pt idx="1">
                  <c:v>Distanca nga kufiri (/100)</c:v>
                </c:pt>
                <c:pt idx="2">
                  <c:v>Nisja e biznesit</c:v>
                </c:pt>
                <c:pt idx="3">
                  <c:v>Lejet e Ndërtimit</c:v>
                </c:pt>
                <c:pt idx="4">
                  <c:v>Lidhja me rrymë elektrike</c:v>
                </c:pt>
                <c:pt idx="5">
                  <c:v>Regjistrimi i Pronës</c:v>
                </c:pt>
                <c:pt idx="6">
                  <c:v>Dhënia e kredisë</c:v>
                </c:pt>
                <c:pt idx="7">
                  <c:v>Mbrojtja e investitorëve</c:v>
                </c:pt>
                <c:pt idx="8">
                  <c:v>Pagesa e Tatimeve</c:v>
                </c:pt>
                <c:pt idx="9">
                  <c:v>Tregtia përtej kufijve</c:v>
                </c:pt>
                <c:pt idx="10">
                  <c:v>Zbatimi i kontratave</c:v>
                </c:pt>
                <c:pt idx="11">
                  <c:v>Zgjidhja e likuidimit</c:v>
                </c:pt>
              </c:strCache>
            </c:strRef>
          </c:cat>
          <c:val>
            <c:numRef>
              <c:f>Overview!$D$3:$D$14</c:f>
              <c:numCache>
                <c:formatCode>General</c:formatCode>
                <c:ptCount val="12"/>
              </c:numCache>
            </c:numRef>
          </c:val>
        </c:ser>
        <c:ser>
          <c:idx val="3"/>
          <c:order val="3"/>
          <c:tx>
            <c:strRef>
              <c:f>Overview!$E$1:$E$2</c:f>
              <c:strCache>
                <c:ptCount val="1"/>
                <c:pt idx="0">
                  <c:v>2017 Radhitja (/190) </c:v>
                </c:pt>
              </c:strCache>
            </c:strRef>
          </c:tx>
          <c:spPr>
            <a:solidFill>
              <a:schemeClr val="accent4"/>
            </a:solidFill>
            <a:ln>
              <a:noFill/>
            </a:ln>
            <a:effectLst/>
          </c:spPr>
          <c:invertIfNegative val="0"/>
          <c:cat>
            <c:strRef>
              <c:f>Overview!$A$3:$A$14</c:f>
              <c:strCache>
                <c:ptCount val="12"/>
                <c:pt idx="0">
                  <c:v>Performanca e përgjithshme</c:v>
                </c:pt>
                <c:pt idx="1">
                  <c:v>Distanca nga kufiri (/100)</c:v>
                </c:pt>
                <c:pt idx="2">
                  <c:v>Nisja e biznesit</c:v>
                </c:pt>
                <c:pt idx="3">
                  <c:v>Lejet e Ndërtimit</c:v>
                </c:pt>
                <c:pt idx="4">
                  <c:v>Lidhja me rrymë elektrike</c:v>
                </c:pt>
                <c:pt idx="5">
                  <c:v>Regjistrimi i Pronës</c:v>
                </c:pt>
                <c:pt idx="6">
                  <c:v>Dhënia e kredisë</c:v>
                </c:pt>
                <c:pt idx="7">
                  <c:v>Mbrojtja e investitorëve</c:v>
                </c:pt>
                <c:pt idx="8">
                  <c:v>Pagesa e Tatimeve</c:v>
                </c:pt>
                <c:pt idx="9">
                  <c:v>Tregtia përtej kufijve</c:v>
                </c:pt>
                <c:pt idx="10">
                  <c:v>Zbatimi i kontratave</c:v>
                </c:pt>
                <c:pt idx="11">
                  <c:v>Zgjidhja e likuidimit</c:v>
                </c:pt>
              </c:strCache>
            </c:strRef>
          </c:cat>
          <c:val>
            <c:numRef>
              <c:f>Overview!$E$3:$E$14</c:f>
              <c:numCache>
                <c:formatCode>General</c:formatCode>
                <c:ptCount val="12"/>
              </c:numCache>
            </c:numRef>
          </c:val>
        </c:ser>
        <c:dLbls>
          <c:showLegendKey val="0"/>
          <c:showVal val="0"/>
          <c:showCatName val="0"/>
          <c:showSerName val="0"/>
          <c:showPercent val="0"/>
          <c:showBubbleSize val="0"/>
        </c:dLbls>
        <c:gapWidth val="150"/>
        <c:axId val="165764480"/>
        <c:axId val="165778944"/>
      </c:barChart>
      <c:lineChart>
        <c:grouping val="standard"/>
        <c:varyColors val="0"/>
        <c:ser>
          <c:idx val="4"/>
          <c:order val="4"/>
          <c:tx>
            <c:strRef>
              <c:f>Overview!$F$1:$F$2</c:f>
              <c:strCache>
                <c:ptCount val="1"/>
                <c:pt idx="0">
                  <c:v>2017 Radhitja (/190) </c:v>
                </c:pt>
              </c:strCache>
            </c:strRef>
          </c:tx>
          <c:spPr>
            <a:ln w="28575" cap="rnd">
              <a:solidFill>
                <a:schemeClr val="accent5"/>
              </a:solidFill>
              <a:round/>
            </a:ln>
            <a:effectLst/>
          </c:spPr>
          <c:marker>
            <c:symbol val="none"/>
          </c:marker>
          <c:cat>
            <c:strRef>
              <c:f>Overview!$A$3:$A$14</c:f>
              <c:strCache>
                <c:ptCount val="12"/>
                <c:pt idx="0">
                  <c:v>Performanca e përgjithshme</c:v>
                </c:pt>
                <c:pt idx="1">
                  <c:v>Distanca nga kufiri (/100)</c:v>
                </c:pt>
                <c:pt idx="2">
                  <c:v>Nisja e biznesit</c:v>
                </c:pt>
                <c:pt idx="3">
                  <c:v>Lejet e Ndërtimit</c:v>
                </c:pt>
                <c:pt idx="4">
                  <c:v>Lidhja me rrymë elektrike</c:v>
                </c:pt>
                <c:pt idx="5">
                  <c:v>Regjistrimi i Pronës</c:v>
                </c:pt>
                <c:pt idx="6">
                  <c:v>Dhënia e kredisë</c:v>
                </c:pt>
                <c:pt idx="7">
                  <c:v>Mbrojtja e investitorëve</c:v>
                </c:pt>
                <c:pt idx="8">
                  <c:v>Pagesa e Tatimeve</c:v>
                </c:pt>
                <c:pt idx="9">
                  <c:v>Tregtia përtej kufijve</c:v>
                </c:pt>
                <c:pt idx="10">
                  <c:v>Zbatimi i kontratave</c:v>
                </c:pt>
                <c:pt idx="11">
                  <c:v>Zgjidhja e likuidimit</c:v>
                </c:pt>
              </c:strCache>
            </c:strRef>
          </c:cat>
          <c:val>
            <c:numRef>
              <c:f>Overview!$F$3:$F$14</c:f>
              <c:numCache>
                <c:formatCode>General</c:formatCode>
                <c:ptCount val="12"/>
              </c:numCache>
            </c:numRef>
          </c:val>
          <c:smooth val="0"/>
        </c:ser>
        <c:dLbls>
          <c:showLegendKey val="0"/>
          <c:showVal val="0"/>
          <c:showCatName val="0"/>
          <c:showSerName val="0"/>
          <c:showPercent val="0"/>
          <c:showBubbleSize val="0"/>
        </c:dLbls>
        <c:marker val="1"/>
        <c:smooth val="0"/>
        <c:axId val="165764480"/>
        <c:axId val="165778944"/>
      </c:lineChart>
      <c:catAx>
        <c:axId val="1657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78944"/>
        <c:crosses val="autoZero"/>
        <c:auto val="1"/>
        <c:lblAlgn val="ctr"/>
        <c:lblOffset val="100"/>
        <c:noMultiLvlLbl val="0"/>
      </c:catAx>
      <c:valAx>
        <c:axId val="16577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7644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US" sz="1500" b="1" dirty="0"/>
              <a:t>Përqindja e firmave që identifikojnë qasjen në financim (A2F) si pengesë madhore për rritjen</a:t>
            </a:r>
          </a:p>
          <a:p>
            <a:pPr>
              <a:defRPr sz="1500" b="1" i="0" u="none" strike="noStrike" kern="1200" spc="0" baseline="0">
                <a:solidFill>
                  <a:schemeClr val="tx1">
                    <a:lumMod val="65000"/>
                    <a:lumOff val="35000"/>
                  </a:schemeClr>
                </a:solidFill>
                <a:latin typeface="+mn-lt"/>
                <a:ea typeface="+mn-ea"/>
                <a:cs typeface="+mn-cs"/>
              </a:defRPr>
            </a:pPr>
            <a:r>
              <a:rPr lang="en-US"/>
              <a:t> </a:t>
            </a:r>
            <a:r>
              <a:rPr lang="en-US" sz="1500" b="0" i="1" dirty="0"/>
              <a:t>% </a:t>
            </a:r>
          </a:p>
        </c:rich>
      </c:tx>
      <c:layout>
        <c:manualLayout>
          <c:xMode val="edge"/>
          <c:yMode val="edge"/>
          <c:x val="0.10006829019684566"/>
          <c:y val="2.0033872769383511E-4"/>
        </c:manualLayout>
      </c:layout>
      <c:overlay val="0"/>
      <c:spPr>
        <a:noFill/>
        <a:ln>
          <a:noFill/>
        </a:ln>
        <a:effectLst/>
      </c:spPr>
    </c:title>
    <c:autoTitleDeleted val="0"/>
    <c:plotArea>
      <c:layout>
        <c:manualLayout>
          <c:layoutTarget val="inner"/>
          <c:xMode val="edge"/>
          <c:yMode val="edge"/>
          <c:x val="6.3513016294203431E-2"/>
          <c:y val="0.24014301675417851"/>
          <c:w val="0.91303737702804688"/>
          <c:h val="0.65140668213154829"/>
        </c:manualLayout>
      </c:layout>
      <c:barChart>
        <c:barDir val="col"/>
        <c:grouping val="clustered"/>
        <c:varyColors val="0"/>
        <c:ser>
          <c:idx val="0"/>
          <c:order val="0"/>
          <c:tx>
            <c:strRef>
              <c:f>Finance!$B$31</c:f>
              <c:strCache>
                <c:ptCount val="1"/>
                <c:pt idx="0">
                  <c:v>Small (5-19)</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Finance!$C$31:$H$31</c:f>
              <c:numCache>
                <c:formatCode>#,##0</c:formatCode>
                <c:ptCount val="6"/>
                <c:pt idx="0">
                  <c:v>42.5</c:v>
                </c:pt>
                <c:pt idx="1">
                  <c:v>19.5</c:v>
                </c:pt>
                <c:pt idx="2">
                  <c:v>13.6</c:v>
                </c:pt>
                <c:pt idx="3">
                  <c:v>13.8</c:v>
                </c:pt>
                <c:pt idx="4">
                  <c:v>6.3</c:v>
                </c:pt>
                <c:pt idx="5">
                  <c:v>8</c:v>
                </c:pt>
              </c:numCache>
            </c:numRef>
          </c:val>
          <c:extLst xmlns:c16r2="http://schemas.microsoft.com/office/drawing/2015/06/chart">
            <c:ext xmlns:c16="http://schemas.microsoft.com/office/drawing/2014/chart" uri="{C3380CC4-5D6E-409C-BE32-E72D297353CC}">
              <c16:uniqueId val="{00000000-2E74-46CE-BF88-D139A8423B83}"/>
            </c:ext>
          </c:extLst>
        </c:ser>
        <c:ser>
          <c:idx val="1"/>
          <c:order val="1"/>
          <c:tx>
            <c:strRef>
              <c:f>Finance!$B$32</c:f>
              <c:strCache>
                <c:ptCount val="1"/>
                <c:pt idx="0">
                  <c:v>Medium (20-99)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Finance!$C$32:$H$32</c:f>
              <c:numCache>
                <c:formatCode>#,##0</c:formatCode>
                <c:ptCount val="6"/>
                <c:pt idx="0">
                  <c:v>45</c:v>
                </c:pt>
                <c:pt idx="1">
                  <c:v>19.3</c:v>
                </c:pt>
                <c:pt idx="2">
                  <c:v>12.4</c:v>
                </c:pt>
                <c:pt idx="3">
                  <c:v>21.7</c:v>
                </c:pt>
                <c:pt idx="4">
                  <c:v>7.4</c:v>
                </c:pt>
                <c:pt idx="5">
                  <c:v>4.4000000000000004</c:v>
                </c:pt>
              </c:numCache>
            </c:numRef>
          </c:val>
          <c:extLst xmlns:c16r2="http://schemas.microsoft.com/office/drawing/2015/06/chart">
            <c:ext xmlns:c16="http://schemas.microsoft.com/office/drawing/2014/chart" uri="{C3380CC4-5D6E-409C-BE32-E72D297353CC}">
              <c16:uniqueId val="{00000001-2E74-46CE-BF88-D139A8423B83}"/>
            </c:ext>
          </c:extLst>
        </c:ser>
        <c:ser>
          <c:idx val="2"/>
          <c:order val="2"/>
          <c:tx>
            <c:strRef>
              <c:f>Finance!$B$33</c:f>
              <c:strCache>
                <c:ptCount val="1"/>
                <c:pt idx="0">
                  <c:v>Large (100+)</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Finance!$C$30:$H$30</c:f>
              <c:strCache>
                <c:ptCount val="6"/>
                <c:pt idx="0">
                  <c:v>Kosovo</c:v>
                </c:pt>
                <c:pt idx="1">
                  <c:v>Macedonia</c:v>
                </c:pt>
                <c:pt idx="2">
                  <c:v>BiH</c:v>
                </c:pt>
                <c:pt idx="3">
                  <c:v>Serbia</c:v>
                </c:pt>
                <c:pt idx="4">
                  <c:v>Albania</c:v>
                </c:pt>
                <c:pt idx="5">
                  <c:v>Montenegro</c:v>
                </c:pt>
              </c:strCache>
            </c:strRef>
          </c:cat>
          <c:val>
            <c:numRef>
              <c:f>Finance!$C$33:$H$33</c:f>
              <c:numCache>
                <c:formatCode>#,##0</c:formatCode>
                <c:ptCount val="6"/>
                <c:pt idx="0">
                  <c:v>61.8</c:v>
                </c:pt>
                <c:pt idx="1">
                  <c:v>8.4</c:v>
                </c:pt>
                <c:pt idx="2">
                  <c:v>29.4</c:v>
                </c:pt>
                <c:pt idx="3">
                  <c:v>16.899999999999999</c:v>
                </c:pt>
                <c:pt idx="4">
                  <c:v>4.5</c:v>
                </c:pt>
                <c:pt idx="5">
                  <c:v>10</c:v>
                </c:pt>
              </c:numCache>
            </c:numRef>
          </c:val>
          <c:extLst xmlns:c16r2="http://schemas.microsoft.com/office/drawing/2015/06/chart">
            <c:ext xmlns:c16="http://schemas.microsoft.com/office/drawing/2014/chart" uri="{C3380CC4-5D6E-409C-BE32-E72D297353CC}">
              <c16:uniqueId val="{00000002-2E74-46CE-BF88-D139A8423B83}"/>
            </c:ext>
          </c:extLst>
        </c:ser>
        <c:dLbls>
          <c:showLegendKey val="0"/>
          <c:showVal val="0"/>
          <c:showCatName val="0"/>
          <c:showSerName val="0"/>
          <c:showPercent val="0"/>
          <c:showBubbleSize val="0"/>
        </c:dLbls>
        <c:gapWidth val="219"/>
        <c:overlap val="-27"/>
        <c:axId val="309248768"/>
        <c:axId val="309250304"/>
      </c:barChart>
      <c:catAx>
        <c:axId val="30924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9250304"/>
        <c:crosses val="autoZero"/>
        <c:auto val="1"/>
        <c:lblAlgn val="ctr"/>
        <c:lblOffset val="100"/>
        <c:noMultiLvlLbl val="0"/>
      </c:catAx>
      <c:valAx>
        <c:axId val="309250304"/>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9248768"/>
        <c:crosses val="autoZero"/>
        <c:crossBetween val="between"/>
        <c:majorUnit val="20"/>
      </c:valAx>
      <c:spPr>
        <a:noFill/>
        <a:ln>
          <a:noFill/>
        </a:ln>
        <a:effectLst/>
      </c:spPr>
    </c:plotArea>
    <c:legend>
      <c:legendPos val="b"/>
      <c:layout>
        <c:manualLayout>
          <c:xMode val="edge"/>
          <c:yMode val="edge"/>
          <c:x val="0.33865932035419144"/>
          <c:y val="0.25830099653292721"/>
          <c:w val="0.60834003641822954"/>
          <c:h val="8.1539778648442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t>Kreditë vendore për sektorin privat, </a:t>
            </a:r>
            <a:r>
              <a:rPr lang="en-US"/>
              <a:t>si </a:t>
            </a:r>
            <a:r>
              <a:rPr lang="en-US" sz="1600" b="0" i="1" dirty="0"/>
              <a:t>% e BPV-së</a:t>
            </a:r>
          </a:p>
        </c:rich>
      </c:tx>
      <c:layout>
        <c:manualLayout>
          <c:xMode val="edge"/>
          <c:yMode val="edge"/>
          <c:x val="0.1513744998357435"/>
          <c:y val="3.7968854461837486E-3"/>
        </c:manualLayout>
      </c:layout>
      <c:overlay val="0"/>
      <c:spPr>
        <a:noFill/>
        <a:ln>
          <a:noFill/>
        </a:ln>
        <a:effectLst/>
      </c:spPr>
    </c:title>
    <c:autoTitleDeleted val="0"/>
    <c:plotArea>
      <c:layout>
        <c:manualLayout>
          <c:layoutTarget val="inner"/>
          <c:xMode val="edge"/>
          <c:yMode val="edge"/>
          <c:x val="5.1538787824626897E-2"/>
          <c:y val="3.3029423909442829E-2"/>
          <c:w val="0.91848911690407298"/>
          <c:h val="0.69820729569330997"/>
        </c:manualLayout>
      </c:layout>
      <c:barChart>
        <c:barDir val="col"/>
        <c:grouping val="clustered"/>
        <c:varyColors val="0"/>
        <c:ser>
          <c:idx val="0"/>
          <c:order val="0"/>
          <c:tx>
            <c:strRef>
              <c:f>'PS credit'!$C$16</c:f>
              <c:strCache>
                <c:ptCount val="1"/>
                <c:pt idx="0">
                  <c:v>2005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 credit'!$B$17:$B$23</c:f>
              <c:strCache>
                <c:ptCount val="7"/>
                <c:pt idx="0">
                  <c:v>KSV</c:v>
                </c:pt>
                <c:pt idx="1">
                  <c:v>ALB</c:v>
                </c:pt>
                <c:pt idx="2">
                  <c:v>SRB</c:v>
                </c:pt>
                <c:pt idx="3">
                  <c:v>MKD</c:v>
                </c:pt>
                <c:pt idx="4">
                  <c:v>BIH</c:v>
                </c:pt>
                <c:pt idx="5">
                  <c:v>SVN</c:v>
                </c:pt>
                <c:pt idx="6">
                  <c:v>HRV</c:v>
                </c:pt>
              </c:strCache>
            </c:strRef>
          </c:cat>
          <c:val>
            <c:numRef>
              <c:f>'PS credit'!$C$17:$C$23</c:f>
              <c:numCache>
                <c:formatCode>0</c:formatCode>
                <c:ptCount val="7"/>
                <c:pt idx="0">
                  <c:v>17.102310124475803</c:v>
                </c:pt>
                <c:pt idx="1">
                  <c:v>15.2636295784393</c:v>
                </c:pt>
                <c:pt idx="2">
                  <c:v>27.856070717618287</c:v>
                </c:pt>
                <c:pt idx="3">
                  <c:v>23.332047320933579</c:v>
                </c:pt>
                <c:pt idx="4">
                  <c:v>42.074777151062591</c:v>
                </c:pt>
                <c:pt idx="5">
                  <c:v>40.522733100759709</c:v>
                </c:pt>
                <c:pt idx="6">
                  <c:v>51.882455801966017</c:v>
                </c:pt>
              </c:numCache>
            </c:numRef>
          </c:val>
          <c:extLst xmlns:c16r2="http://schemas.microsoft.com/office/drawing/2015/06/chart">
            <c:ext xmlns:c16="http://schemas.microsoft.com/office/drawing/2014/chart" uri="{C3380CC4-5D6E-409C-BE32-E72D297353CC}">
              <c16:uniqueId val="{00000000-1956-428C-880C-F1939ADC0C67}"/>
            </c:ext>
          </c:extLst>
        </c:ser>
        <c:ser>
          <c:idx val="1"/>
          <c:order val="1"/>
          <c:tx>
            <c:strRef>
              <c:f>'PS credit'!$D$16</c:f>
              <c:strCache>
                <c:ptCount val="1"/>
                <c:pt idx="0">
                  <c:v>2015</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'PS credit'!$B$17:$B$23</c:f>
              <c:strCache>
                <c:ptCount val="7"/>
                <c:pt idx="0">
                  <c:v>KSV</c:v>
                </c:pt>
                <c:pt idx="1">
                  <c:v>ALB</c:v>
                </c:pt>
                <c:pt idx="2">
                  <c:v>SRB</c:v>
                </c:pt>
                <c:pt idx="3">
                  <c:v>MKD</c:v>
                </c:pt>
                <c:pt idx="4">
                  <c:v>BIH</c:v>
                </c:pt>
                <c:pt idx="5">
                  <c:v>SVN</c:v>
                </c:pt>
                <c:pt idx="6">
                  <c:v>HRV</c:v>
                </c:pt>
              </c:strCache>
            </c:strRef>
          </c:cat>
          <c:val>
            <c:numRef>
              <c:f>'PS credit'!$D$17:$D$23</c:f>
              <c:numCache>
                <c:formatCode>0</c:formatCode>
                <c:ptCount val="7"/>
                <c:pt idx="0">
                  <c:v>33.670742723679481</c:v>
                </c:pt>
                <c:pt idx="1">
                  <c:v>35.281663679147321</c:v>
                </c:pt>
                <c:pt idx="2">
                  <c:v>44.143208353435519</c:v>
                </c:pt>
                <c:pt idx="3">
                  <c:v>50.86113107775423</c:v>
                </c:pt>
                <c:pt idx="4">
                  <c:v>54.444204082129701</c:v>
                </c:pt>
                <c:pt idx="5">
                  <c:v>54.998203907439589</c:v>
                </c:pt>
                <c:pt idx="6">
                  <c:v>65.472697810211827</c:v>
                </c:pt>
              </c:numCache>
            </c:numRef>
          </c:val>
          <c:extLst xmlns:c16r2="http://schemas.microsoft.com/office/drawing/2015/06/chart">
            <c:ext xmlns:c16="http://schemas.microsoft.com/office/drawing/2014/chart" uri="{C3380CC4-5D6E-409C-BE32-E72D297353CC}">
              <c16:uniqueId val="{00000001-1956-428C-880C-F1939ADC0C67}"/>
            </c:ext>
          </c:extLst>
        </c:ser>
        <c:dLbls>
          <c:showLegendKey val="0"/>
          <c:showVal val="0"/>
          <c:showCatName val="0"/>
          <c:showSerName val="0"/>
          <c:showPercent val="0"/>
          <c:showBubbleSize val="0"/>
        </c:dLbls>
        <c:gapWidth val="219"/>
        <c:overlap val="-27"/>
        <c:axId val="309170944"/>
        <c:axId val="309172480"/>
      </c:barChart>
      <c:catAx>
        <c:axId val="30917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09172480"/>
        <c:crosses val="autoZero"/>
        <c:auto val="1"/>
        <c:lblAlgn val="ctr"/>
        <c:lblOffset val="100"/>
        <c:noMultiLvlLbl val="0"/>
      </c:catAx>
      <c:valAx>
        <c:axId val="30917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9170944"/>
        <c:crosses val="autoZero"/>
        <c:crossBetween val="between"/>
      </c:valAx>
      <c:spPr>
        <a:noFill/>
        <a:ln>
          <a:noFill/>
        </a:ln>
        <a:effectLst/>
      </c:spPr>
    </c:plotArea>
    <c:legend>
      <c:legendPos val="b"/>
      <c:layout>
        <c:manualLayout>
          <c:xMode val="edge"/>
          <c:yMode val="edge"/>
          <c:x val="0.10422875385446183"/>
          <c:y val="0.16683315213034591"/>
          <c:w val="0.20954652721742226"/>
          <c:h val="8.1539778648442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500" b="1" dirty="0"/>
              <a:t>Burimet e financimit të investimeve nga firmat private, </a:t>
            </a:r>
            <a:r>
              <a:rPr lang="en-US" sz="1500" b="0" i="1" dirty="0"/>
              <a:t>%</a:t>
            </a:r>
            <a:endParaRPr lang="sq-AL" sz="1500" b="0" i="1" dirty="0"/>
          </a:p>
        </c:rich>
      </c:tx>
      <c:layout>
        <c:manualLayout>
          <c:xMode val="edge"/>
          <c:yMode val="edge"/>
          <c:x val="0.13586443691690506"/>
          <c:y val="1.0838892818421712E-2"/>
        </c:manualLayout>
      </c:layout>
      <c:overlay val="0"/>
      <c:spPr>
        <a:noFill/>
        <a:ln>
          <a:noFill/>
        </a:ln>
        <a:effectLst/>
      </c:spPr>
    </c:title>
    <c:autoTitleDeleted val="0"/>
    <c:plotArea>
      <c:layout>
        <c:manualLayout>
          <c:layoutTarget val="inner"/>
          <c:xMode val="edge"/>
          <c:yMode val="edge"/>
          <c:x val="9.7361817555343094E-2"/>
          <c:y val="0.30946215052301673"/>
          <c:w val="0.89101244265397883"/>
          <c:h val="0.54110018377248725"/>
        </c:manualLayout>
      </c:layout>
      <c:barChart>
        <c:barDir val="col"/>
        <c:grouping val="stacked"/>
        <c:varyColors val="0"/>
        <c:ser>
          <c:idx val="0"/>
          <c:order val="0"/>
          <c:tx>
            <c:strRef>
              <c:f>Finance!$B$49</c:f>
              <c:strCache>
                <c:ptCount val="1"/>
                <c:pt idx="0">
                  <c:v>Internal Resources</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Finance!$A$50:$A$55</c:f>
              <c:strCache>
                <c:ptCount val="6"/>
                <c:pt idx="0">
                  <c:v>Kosovo</c:v>
                </c:pt>
                <c:pt idx="1">
                  <c:v>Albania</c:v>
                </c:pt>
                <c:pt idx="2">
                  <c:v>BiH</c:v>
                </c:pt>
                <c:pt idx="3">
                  <c:v>Macedonia</c:v>
                </c:pt>
                <c:pt idx="4">
                  <c:v>Montenegro</c:v>
                </c:pt>
                <c:pt idx="5">
                  <c:v>Serbia</c:v>
                </c:pt>
              </c:strCache>
            </c:strRef>
          </c:cat>
          <c:val>
            <c:numRef>
              <c:f>Finance!$B$50:$B$55</c:f>
              <c:numCache>
                <c:formatCode>#,##0</c:formatCode>
                <c:ptCount val="6"/>
                <c:pt idx="0">
                  <c:v>71.099999999999994</c:v>
                </c:pt>
                <c:pt idx="1">
                  <c:v>80.599999999999994</c:v>
                </c:pt>
                <c:pt idx="2">
                  <c:v>62</c:v>
                </c:pt>
                <c:pt idx="3">
                  <c:v>80.900000000000006</c:v>
                </c:pt>
                <c:pt idx="4">
                  <c:v>54.8</c:v>
                </c:pt>
                <c:pt idx="5">
                  <c:v>56.4</c:v>
                </c:pt>
              </c:numCache>
            </c:numRef>
          </c:val>
          <c:extLst xmlns:c16r2="http://schemas.microsoft.com/office/drawing/2015/06/chart">
            <c:ext xmlns:c16="http://schemas.microsoft.com/office/drawing/2014/chart" uri="{C3380CC4-5D6E-409C-BE32-E72D297353CC}">
              <c16:uniqueId val="{00000000-C40D-41F5-B44C-6D8EB2C5492E}"/>
            </c:ext>
          </c:extLst>
        </c:ser>
        <c:ser>
          <c:idx val="1"/>
          <c:order val="1"/>
          <c:tx>
            <c:strRef>
              <c:f>Finance!$C$49</c:f>
              <c:strCache>
                <c:ptCount val="1"/>
                <c:pt idx="0">
                  <c:v>Banks</c:v>
                </c:pt>
              </c:strCache>
            </c:strRef>
          </c:tx>
          <c:spPr>
            <a:solidFill>
              <a:schemeClr val="accent2"/>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Finance!$C$50:$C$55</c:f>
              <c:numCache>
                <c:formatCode>#,##0</c:formatCode>
                <c:ptCount val="6"/>
                <c:pt idx="0">
                  <c:v>16.100000000000001</c:v>
                </c:pt>
                <c:pt idx="1">
                  <c:v>4.5</c:v>
                </c:pt>
                <c:pt idx="2">
                  <c:v>23.9</c:v>
                </c:pt>
                <c:pt idx="3">
                  <c:v>11.1</c:v>
                </c:pt>
                <c:pt idx="4">
                  <c:v>16.600000000000001</c:v>
                </c:pt>
                <c:pt idx="5">
                  <c:v>14.6</c:v>
                </c:pt>
              </c:numCache>
            </c:numRef>
          </c:val>
          <c:extLst xmlns:c16r2="http://schemas.microsoft.com/office/drawing/2015/06/chart">
            <c:ext xmlns:c16="http://schemas.microsoft.com/office/drawing/2014/chart" uri="{C3380CC4-5D6E-409C-BE32-E72D297353CC}">
              <c16:uniqueId val="{00000001-C40D-41F5-B44C-6D8EB2C5492E}"/>
            </c:ext>
          </c:extLst>
        </c:ser>
        <c:ser>
          <c:idx val="2"/>
          <c:order val="2"/>
          <c:tx>
            <c:strRef>
              <c:f>Finance!$D$49</c:f>
              <c:strCache>
                <c:ptCount val="1"/>
                <c:pt idx="0">
                  <c:v>Supplier Credit</c:v>
                </c:pt>
              </c:strCache>
            </c:strRef>
          </c:tx>
          <c:spPr>
            <a:solidFill>
              <a:schemeClr val="bg1">
                <a:lumMod val="75000"/>
              </a:schemeClr>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Finance!$D$50:$D$55</c:f>
              <c:numCache>
                <c:formatCode>#,##0</c:formatCode>
                <c:ptCount val="6"/>
                <c:pt idx="0">
                  <c:v>0.2</c:v>
                </c:pt>
                <c:pt idx="1">
                  <c:v>1.8</c:v>
                </c:pt>
                <c:pt idx="2">
                  <c:v>8.1</c:v>
                </c:pt>
                <c:pt idx="3">
                  <c:v>0.9</c:v>
                </c:pt>
                <c:pt idx="4">
                  <c:v>14.1</c:v>
                </c:pt>
                <c:pt idx="5">
                  <c:v>10.9</c:v>
                </c:pt>
              </c:numCache>
            </c:numRef>
          </c:val>
          <c:extLst xmlns:c16r2="http://schemas.microsoft.com/office/drawing/2015/06/chart">
            <c:ext xmlns:c16="http://schemas.microsoft.com/office/drawing/2014/chart" uri="{C3380CC4-5D6E-409C-BE32-E72D297353CC}">
              <c16:uniqueId val="{00000002-C40D-41F5-B44C-6D8EB2C5492E}"/>
            </c:ext>
          </c:extLst>
        </c:ser>
        <c:ser>
          <c:idx val="3"/>
          <c:order val="3"/>
          <c:tx>
            <c:strRef>
              <c:f>Finance!$E$49</c:f>
              <c:strCache>
                <c:ptCount val="1"/>
                <c:pt idx="0">
                  <c:v>Stock Market</c:v>
                </c:pt>
              </c:strCache>
            </c:strRef>
          </c:tx>
          <c:spPr>
            <a:solidFill>
              <a:schemeClr val="accent4"/>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Finance!$E$50:$E$55</c:f>
              <c:numCache>
                <c:formatCode>#,##0</c:formatCode>
                <c:ptCount val="6"/>
                <c:pt idx="0">
                  <c:v>7.9</c:v>
                </c:pt>
                <c:pt idx="1">
                  <c:v>12</c:v>
                </c:pt>
                <c:pt idx="2">
                  <c:v>2.9</c:v>
                </c:pt>
                <c:pt idx="3">
                  <c:v>5.6</c:v>
                </c:pt>
                <c:pt idx="4">
                  <c:v>9.6999999999999993</c:v>
                </c:pt>
                <c:pt idx="5">
                  <c:v>8.1</c:v>
                </c:pt>
              </c:numCache>
            </c:numRef>
          </c:val>
          <c:extLst xmlns:c16r2="http://schemas.microsoft.com/office/drawing/2015/06/chart">
            <c:ext xmlns:c16="http://schemas.microsoft.com/office/drawing/2014/chart" uri="{C3380CC4-5D6E-409C-BE32-E72D297353CC}">
              <c16:uniqueId val="{00000003-C40D-41F5-B44C-6D8EB2C5492E}"/>
            </c:ext>
          </c:extLst>
        </c:ser>
        <c:ser>
          <c:idx val="4"/>
          <c:order val="4"/>
          <c:tx>
            <c:strRef>
              <c:f>Finance!$F$49</c:f>
              <c:strCache>
                <c:ptCount val="1"/>
                <c:pt idx="0">
                  <c:v>Other</c:v>
                </c:pt>
              </c:strCache>
            </c:strRef>
          </c:tx>
          <c:spPr>
            <a:solidFill>
              <a:schemeClr val="accent5"/>
            </a:solidFill>
            <a:ln>
              <a:noFill/>
            </a:ln>
            <a:effectLst/>
          </c:spPr>
          <c:invertIfNegative val="0"/>
          <c:cat>
            <c:strRef>
              <c:f>Finance!$A$50:$A$55</c:f>
              <c:strCache>
                <c:ptCount val="6"/>
                <c:pt idx="0">
                  <c:v>Kosovo</c:v>
                </c:pt>
                <c:pt idx="1">
                  <c:v>Albania</c:v>
                </c:pt>
                <c:pt idx="2">
                  <c:v>BiH</c:v>
                </c:pt>
                <c:pt idx="3">
                  <c:v>Macedonia</c:v>
                </c:pt>
                <c:pt idx="4">
                  <c:v>Montenegro</c:v>
                </c:pt>
                <c:pt idx="5">
                  <c:v>Serbia</c:v>
                </c:pt>
              </c:strCache>
            </c:strRef>
          </c:cat>
          <c:val>
            <c:numRef>
              <c:f>Finance!$F$50:$F$55</c:f>
              <c:numCache>
                <c:formatCode>#,##0</c:formatCode>
                <c:ptCount val="6"/>
                <c:pt idx="0">
                  <c:v>4.6999999999999886</c:v>
                </c:pt>
                <c:pt idx="1">
                  <c:v>1.1000000000000085</c:v>
                </c:pt>
                <c:pt idx="2">
                  <c:v>3.0999999999999943</c:v>
                </c:pt>
                <c:pt idx="3">
                  <c:v>1.5</c:v>
                </c:pt>
                <c:pt idx="4">
                  <c:v>4.8000000000000043</c:v>
                </c:pt>
                <c:pt idx="5">
                  <c:v>10.000000000000007</c:v>
                </c:pt>
              </c:numCache>
            </c:numRef>
          </c:val>
          <c:extLst xmlns:c16r2="http://schemas.microsoft.com/office/drawing/2015/06/chart">
            <c:ext xmlns:c16="http://schemas.microsoft.com/office/drawing/2014/chart" uri="{C3380CC4-5D6E-409C-BE32-E72D297353CC}">
              <c16:uniqueId val="{00000004-C40D-41F5-B44C-6D8EB2C5492E}"/>
            </c:ext>
          </c:extLst>
        </c:ser>
        <c:dLbls>
          <c:showLegendKey val="0"/>
          <c:showVal val="0"/>
          <c:showCatName val="0"/>
          <c:showSerName val="0"/>
          <c:showPercent val="0"/>
          <c:showBubbleSize val="0"/>
        </c:dLbls>
        <c:gapWidth val="150"/>
        <c:overlap val="100"/>
        <c:axId val="309837824"/>
        <c:axId val="309839360"/>
      </c:barChart>
      <c:catAx>
        <c:axId val="30983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9839360"/>
        <c:crosses val="autoZero"/>
        <c:auto val="1"/>
        <c:lblAlgn val="ctr"/>
        <c:lblOffset val="100"/>
        <c:noMultiLvlLbl val="0"/>
      </c:catAx>
      <c:valAx>
        <c:axId val="309839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9837824"/>
        <c:crosses val="autoZero"/>
        <c:crossBetween val="between"/>
        <c:majorUnit val="25"/>
      </c:valAx>
      <c:spPr>
        <a:noFill/>
        <a:ln>
          <a:noFill/>
        </a:ln>
        <a:effectLst/>
      </c:spPr>
    </c:plotArea>
    <c:legend>
      <c:legendPos val="b"/>
      <c:layout>
        <c:manualLayout>
          <c:xMode val="edge"/>
          <c:yMode val="edge"/>
          <c:x val="5.000001830825164E-2"/>
          <c:y val="0.16297185453185253"/>
          <c:w val="0.89999996338349675"/>
          <c:h val="8.3107740211194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500" b="1" dirty="0"/>
              <a:t>Vlera e kolateralit e nevojshme për një kredi </a:t>
            </a:r>
            <a:endParaRPr lang="sq-AL" sz="1500" b="1" dirty="0"/>
          </a:p>
          <a:p>
            <a:pPr>
              <a:defRPr sz="1400" b="1" i="0" u="none" strike="noStrike" kern="1200" spc="0" baseline="0">
                <a:solidFill>
                  <a:schemeClr val="tx1">
                    <a:lumMod val="65000"/>
                    <a:lumOff val="35000"/>
                  </a:schemeClr>
                </a:solidFill>
                <a:latin typeface="+mn-lt"/>
                <a:ea typeface="+mn-ea"/>
                <a:cs typeface="+mn-cs"/>
              </a:defRPr>
            </a:pPr>
            <a:r>
              <a:rPr lang="en-US" b="0" i="1" dirty="0"/>
              <a:t>% e shumës së kredisë</a:t>
            </a:r>
            <a:endParaRPr lang="sq-AL" b="0" i="1" dirty="0"/>
          </a:p>
        </c:rich>
      </c:tx>
      <c:layout>
        <c:manualLayout>
          <c:xMode val="edge"/>
          <c:yMode val="edge"/>
          <c:x val="0.1735085505927387"/>
          <c:y val="0"/>
        </c:manualLayout>
      </c:layout>
      <c:overlay val="0"/>
      <c:spPr>
        <a:noFill/>
        <a:ln>
          <a:noFill/>
        </a:ln>
        <a:effectLst/>
      </c:spPr>
    </c:title>
    <c:autoTitleDeleted val="0"/>
    <c:plotArea>
      <c:layout>
        <c:manualLayout>
          <c:layoutTarget val="inner"/>
          <c:xMode val="edge"/>
          <c:yMode val="edge"/>
          <c:x val="7.0066682472538583E-2"/>
          <c:y val="0.20555555555555555"/>
          <c:w val="0.90291765308328598"/>
          <c:h val="0.66389690871974349"/>
        </c:manualLayout>
      </c:layout>
      <c:barChart>
        <c:barDir val="col"/>
        <c:grouping val="clustered"/>
        <c:varyColors val="0"/>
        <c:ser>
          <c:idx val="0"/>
          <c:order val="0"/>
          <c:tx>
            <c:strRef>
              <c:f>Finance!$B$65</c:f>
              <c:strCache>
                <c:ptCount val="1"/>
                <c:pt idx="0">
                  <c:v>Value of collateral needed for a loan (% of the loan amount)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xmlns:mc="http://schemas.openxmlformats.org/markup-compatibility/2006" xmlns:a14="http://schemas.microsoft.com/office/drawing/2010/main" xmlns:p="http://schemas.openxmlformats.org/presentationml/2006/main"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Finance!$A$66:$A$71</c:f>
              <c:strCache>
                <c:ptCount val="6"/>
                <c:pt idx="0">
                  <c:v>Kosovo</c:v>
                </c:pt>
                <c:pt idx="1">
                  <c:v>Macedonia</c:v>
                </c:pt>
                <c:pt idx="2">
                  <c:v>Albania</c:v>
                </c:pt>
                <c:pt idx="3">
                  <c:v>Montenegro</c:v>
                </c:pt>
                <c:pt idx="4">
                  <c:v>BiH</c:v>
                </c:pt>
                <c:pt idx="5">
                  <c:v>Serbia</c:v>
                </c:pt>
              </c:strCache>
            </c:strRef>
          </c:cat>
          <c:val>
            <c:numRef>
              <c:f>Finance!$B$66:$B$71</c:f>
              <c:numCache>
                <c:formatCode>#,##0</c:formatCode>
                <c:ptCount val="6"/>
                <c:pt idx="0">
                  <c:v>299.3</c:v>
                </c:pt>
                <c:pt idx="1">
                  <c:v>275.5</c:v>
                </c:pt>
                <c:pt idx="2">
                  <c:v>255.2</c:v>
                </c:pt>
                <c:pt idx="3">
                  <c:v>243.4</c:v>
                </c:pt>
                <c:pt idx="4">
                  <c:v>190.1</c:v>
                </c:pt>
                <c:pt idx="5">
                  <c:v>149.80000000000001</c:v>
                </c:pt>
              </c:numCache>
            </c:numRef>
          </c:val>
          <c:extLst xmlns:c16r2="http://schemas.microsoft.com/office/drawing/2015/06/chart">
            <c:ext xmlns:c16="http://schemas.microsoft.com/office/drawing/2014/chart" uri="{C3380CC4-5D6E-409C-BE32-E72D297353CC}">
              <c16:uniqueId val="{00000000-71EF-455C-85BA-AA8799C7AAED}"/>
            </c:ext>
          </c:extLst>
        </c:ser>
        <c:dLbls>
          <c:showLegendKey val="0"/>
          <c:showVal val="0"/>
          <c:showCatName val="0"/>
          <c:showSerName val="0"/>
          <c:showPercent val="0"/>
          <c:showBubbleSize val="0"/>
        </c:dLbls>
        <c:gapWidth val="100"/>
        <c:overlap val="-48"/>
        <c:axId val="306317568"/>
        <c:axId val="306323456"/>
      </c:barChart>
      <c:catAx>
        <c:axId val="30631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6323456"/>
        <c:crosses val="autoZero"/>
        <c:auto val="1"/>
        <c:lblAlgn val="ctr"/>
        <c:lblOffset val="100"/>
        <c:noMultiLvlLbl val="0"/>
      </c:catAx>
      <c:valAx>
        <c:axId val="306323456"/>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6317568"/>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90885996084581E-2"/>
          <c:y val="3.7985882383367482E-2"/>
          <c:w val="0.90087118906322916"/>
          <c:h val="0.8870402089678816"/>
        </c:manualLayout>
      </c:layout>
      <c:stockChart>
        <c:ser>
          <c:idx val="0"/>
          <c:order val="0"/>
          <c:tx>
            <c:strRef>
              <c:f>'Activity rate'!$C$11</c:f>
              <c:strCache>
                <c:ptCount val="1"/>
                <c:pt idx="0">
                  <c:v>Male</c:v>
                </c:pt>
              </c:strCache>
            </c:strRef>
          </c:tx>
          <c:spPr>
            <a:ln w="25400" cap="rnd">
              <a:noFill/>
              <a:round/>
            </a:ln>
            <a:effectLst>
              <a:outerShdw blurRad="57150" dist="19050" dir="5400000" algn="ctr" rotWithShape="0">
                <a:srgbClr val="000000">
                  <a:alpha val="63000"/>
                </a:srgbClr>
              </a:outerShdw>
            </a:effectLst>
          </c:spPr>
          <c:marker>
            <c:symbol val="circle"/>
            <c:size val="10"/>
            <c:spPr>
              <a:gradFill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noFill/>
                <a:round/>
              </a:ln>
              <a:effectLst>
                <a:outerShdw blurRad="57150" dist="19050" dir="5400000" algn="ctr" rotWithShape="0">
                  <a:srgbClr val="000000">
                    <a:alpha val="63000"/>
                  </a:srgbClr>
                </a:outerShdw>
              </a:effectLst>
              <a:scene3d>
                <a:camera prst="orthographicFront"/>
                <a:lightRig rig="threePt" dir="t"/>
              </a:scene3d>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rate'!$C$12:$C$20</c:f>
              <c:numCache>
                <c:formatCode>General</c:formatCode>
                <c:ptCount val="9"/>
                <c:pt idx="0">
                  <c:v>65.5</c:v>
                </c:pt>
                <c:pt idx="1">
                  <c:v>55.1</c:v>
                </c:pt>
                <c:pt idx="2">
                  <c:v>56.7</c:v>
                </c:pt>
                <c:pt idx="3" formatCode="0.0">
                  <c:v>69.458169333072419</c:v>
                </c:pt>
                <c:pt idx="4" formatCode="0.0">
                  <c:v>58.108481019194471</c:v>
                </c:pt>
                <c:pt idx="5">
                  <c:v>60.3</c:v>
                </c:pt>
                <c:pt idx="7" formatCode="0.0">
                  <c:v>60.861108392044486</c:v>
                </c:pt>
                <c:pt idx="8" formatCode="0.0">
                  <c:v>64.376000000000005</c:v>
                </c:pt>
              </c:numCache>
            </c:numRef>
          </c:val>
          <c:smooth val="0"/>
          <c:extLst xmlns:c16r2="http://schemas.microsoft.com/office/drawing/2015/06/chart">
            <c:ext xmlns:c16="http://schemas.microsoft.com/office/drawing/2014/chart" uri="{C3380CC4-5D6E-409C-BE32-E72D297353CC}">
              <c16:uniqueId val="{00000000-4C3B-4B39-9EE9-095DEA50291F}"/>
            </c:ext>
          </c:extLst>
        </c:ser>
        <c:ser>
          <c:idx val="1"/>
          <c:order val="1"/>
          <c:tx>
            <c:strRef>
              <c:f>'Activity rate'!$D$11</c:f>
              <c:strCache>
                <c:ptCount val="1"/>
                <c:pt idx="0">
                  <c:v>Female</c:v>
                </c:pt>
              </c:strCache>
            </c:strRef>
          </c:tx>
          <c:spPr>
            <a:ln w="25400" cap="rnd">
              <a:noFill/>
              <a:round/>
            </a:ln>
            <a:effectLst>
              <a:outerShdw blurRad="57150" dist="19050" dir="5400000" algn="ctr" rotWithShape="0">
                <a:srgbClr val="000000">
                  <a:alpha val="63000"/>
                </a:srgbClr>
              </a:outerShdw>
            </a:effectLst>
          </c:spPr>
          <c:marker>
            <c:symbol val="circle"/>
            <c:size val="10"/>
            <c:spPr>
              <a:gradFill rotWithShape="1">
                <a:gsLst>
                  <a:gs pos="0">
                    <a:srgbClr val="AA469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2"/>
                </a:solidFill>
                <a:round/>
              </a:ln>
              <a:effectLst>
                <a:outerShdw blurRad="57150" dist="19050" dir="5400000" algn="ctr" rotWithShape="0">
                  <a:srgbClr val="000000">
                    <a:alpha val="63000"/>
                  </a:srgbClr>
                </a:outerShdw>
              </a:effectLst>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rate'!$D$12:$D$20</c:f>
              <c:numCache>
                <c:formatCode>General</c:formatCode>
                <c:ptCount val="9"/>
                <c:pt idx="0">
                  <c:v>45.8</c:v>
                </c:pt>
                <c:pt idx="1">
                  <c:v>33.5</c:v>
                </c:pt>
                <c:pt idx="2">
                  <c:v>18.100000000000001</c:v>
                </c:pt>
                <c:pt idx="3" formatCode="0.0">
                  <c:v>45.004746273148697</c:v>
                </c:pt>
                <c:pt idx="4" formatCode="0.0">
                  <c:v>47.638962751296503</c:v>
                </c:pt>
                <c:pt idx="5">
                  <c:v>43.5</c:v>
                </c:pt>
                <c:pt idx="7" formatCode="0.0">
                  <c:v>38.923951504074203</c:v>
                </c:pt>
                <c:pt idx="8" formatCode="0.0">
                  <c:v>51.280999999999999</c:v>
                </c:pt>
              </c:numCache>
            </c:numRef>
          </c:val>
          <c:smooth val="0"/>
          <c:extLst xmlns:c16r2="http://schemas.microsoft.com/office/drawing/2015/06/chart">
            <c:ext xmlns:c16="http://schemas.microsoft.com/office/drawing/2014/chart" uri="{C3380CC4-5D6E-409C-BE32-E72D297353CC}">
              <c16:uniqueId val="{00000001-4C3B-4B39-9EE9-095DEA50291F}"/>
            </c:ext>
          </c:extLst>
        </c:ser>
        <c:ser>
          <c:idx val="2"/>
          <c:order val="2"/>
          <c:tx>
            <c:strRef>
              <c:f>'Activity rate'!$E$11</c:f>
              <c:strCache>
                <c:ptCount val="1"/>
                <c:pt idx="0">
                  <c:v>average</c:v>
                </c:pt>
              </c:strCache>
            </c:strRef>
          </c:tx>
          <c:spPr>
            <a:ln w="25400" cap="rnd">
              <a:noFill/>
              <a:round/>
            </a:ln>
            <a:effectLst>
              <a:outerShdw blurRad="57150" dist="19050" dir="5400000" algn="ctr" rotWithShape="0">
                <a:srgbClr val="000000">
                  <a:alpha val="63000"/>
                </a:srgbClr>
              </a:outerShdw>
            </a:effectLst>
          </c:spPr>
          <c:marker>
            <c:symbol val="diamond"/>
            <c:size val="9"/>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strRef>
              <c:f>'Activity rate'!$B$12:$B$20</c:f>
              <c:strCache>
                <c:ptCount val="9"/>
                <c:pt idx="0">
                  <c:v>ALB</c:v>
                </c:pt>
                <c:pt idx="1">
                  <c:v>BiH</c:v>
                </c:pt>
                <c:pt idx="2">
                  <c:v>KSV</c:v>
                </c:pt>
                <c:pt idx="3">
                  <c:v>MKD</c:v>
                </c:pt>
                <c:pt idx="4">
                  <c:v>MNE</c:v>
                </c:pt>
                <c:pt idx="5">
                  <c:v>SRB</c:v>
                </c:pt>
                <c:pt idx="7">
                  <c:v>SEE6</c:v>
                </c:pt>
                <c:pt idx="8">
                  <c:v>EU28</c:v>
                </c:pt>
              </c:strCache>
            </c:strRef>
          </c:cat>
          <c:val>
            <c:numRef>
              <c:f>'Activity rate'!$E$12:$E$20</c:f>
              <c:numCache>
                <c:formatCode>0.0</c:formatCode>
                <c:ptCount val="9"/>
                <c:pt idx="0">
                  <c:v>55.65</c:v>
                </c:pt>
                <c:pt idx="1">
                  <c:v>44.3</c:v>
                </c:pt>
                <c:pt idx="2">
                  <c:v>37.400000000000006</c:v>
                </c:pt>
                <c:pt idx="3">
                  <c:v>57.231457803110558</c:v>
                </c:pt>
                <c:pt idx="4">
                  <c:v>52.873721885245487</c:v>
                </c:pt>
                <c:pt idx="5">
                  <c:v>51.9</c:v>
                </c:pt>
                <c:pt idx="7">
                  <c:v>49.892529948059341</c:v>
                </c:pt>
                <c:pt idx="8">
                  <c:v>57.828500000000005</c:v>
                </c:pt>
              </c:numCache>
            </c:numRef>
          </c:val>
          <c:smooth val="0"/>
          <c:extLst xmlns:c16r2="http://schemas.microsoft.com/office/drawing/2015/06/chart">
            <c:ext xmlns:c16="http://schemas.microsoft.com/office/drawing/2014/chart" uri="{C3380CC4-5D6E-409C-BE32-E72D297353CC}">
              <c16:uniqueId val="{00000002-4C3B-4B39-9EE9-095DEA50291F}"/>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309336704"/>
        <c:axId val="309346688"/>
      </c:stockChart>
      <c:catAx>
        <c:axId val="309336704"/>
        <c:scaling>
          <c:orientation val="minMax"/>
        </c:scaling>
        <c:delete val="0"/>
        <c:axPos val="b"/>
        <c:numFmt formatCode="General" sourceLinked="1"/>
        <c:majorTickMark val="none"/>
        <c:minorTickMark val="none"/>
        <c:tickLblPos val="nextTo"/>
        <c:spPr>
          <a:noFill/>
          <a:ln w="12700" cap="flat" cmpd="sng" algn="ctr">
            <a:no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9346688"/>
        <c:crosses val="autoZero"/>
        <c:auto val="1"/>
        <c:lblAlgn val="ctr"/>
        <c:lblOffset val="100"/>
        <c:tickMarkSkip val="1"/>
        <c:noMultiLvlLbl val="0"/>
      </c:catAx>
      <c:valAx>
        <c:axId val="30934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9336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Unemployment!$B$5</c:f>
              <c:strCache>
                <c:ptCount val="1"/>
                <c:pt idx="0">
                  <c:v>long term</c:v>
                </c:pt>
              </c:strCache>
            </c:strRef>
          </c:tx>
          <c:spPr>
            <a:solidFill>
              <a:schemeClr val="accent1"/>
            </a:solidFill>
            <a:ln>
              <a:noFill/>
            </a:ln>
            <a:effectLst/>
          </c:spPr>
          <c:invertIfNegative val="0"/>
          <c:cat>
            <c:strRef>
              <c:f>Unemployment!$C$4:$H$4</c:f>
              <c:strCache>
                <c:ptCount val="6"/>
                <c:pt idx="0">
                  <c:v>KSV</c:v>
                </c:pt>
                <c:pt idx="1">
                  <c:v>BiH</c:v>
                </c:pt>
                <c:pt idx="2">
                  <c:v>MKD</c:v>
                </c:pt>
                <c:pt idx="3">
                  <c:v>SRB</c:v>
                </c:pt>
                <c:pt idx="4">
                  <c:v>MNE</c:v>
                </c:pt>
                <c:pt idx="5">
                  <c:v>ALB</c:v>
                </c:pt>
              </c:strCache>
            </c:strRef>
          </c:cat>
          <c:val>
            <c:numRef>
              <c:f>Unemployment!$C$5:$H$5</c:f>
              <c:numCache>
                <c:formatCode>General</c:formatCode>
                <c:ptCount val="6"/>
                <c:pt idx="0" formatCode="0.0">
                  <c:v>23.753800000000002</c:v>
                </c:pt>
                <c:pt idx="1">
                  <c:v>22.658599999999996</c:v>
                </c:pt>
                <c:pt idx="2" formatCode="0.0">
                  <c:v>21.277956915677752</c:v>
                </c:pt>
                <c:pt idx="3" formatCode="0.0">
                  <c:v>11.363399999999999</c:v>
                </c:pt>
                <c:pt idx="4" formatCode="0.0">
                  <c:v>6.3602176098085899</c:v>
                </c:pt>
                <c:pt idx="5" formatCode="0.0">
                  <c:v>4.57</c:v>
                </c:pt>
              </c:numCache>
            </c:numRef>
          </c:val>
          <c:extLst xmlns:c16r2="http://schemas.microsoft.com/office/drawing/2015/06/chart">
            <c:ext xmlns:c16="http://schemas.microsoft.com/office/drawing/2014/chart" uri="{C3380CC4-5D6E-409C-BE32-E72D297353CC}">
              <c16:uniqueId val="{00000000-DB50-4304-995F-C220AE548141}"/>
            </c:ext>
          </c:extLst>
        </c:ser>
        <c:ser>
          <c:idx val="1"/>
          <c:order val="1"/>
          <c:tx>
            <c:strRef>
              <c:f>Unemployment!$B$6</c:f>
              <c:strCache>
                <c:ptCount val="1"/>
                <c:pt idx="0">
                  <c:v>other</c:v>
                </c:pt>
              </c:strCache>
            </c:strRef>
          </c:tx>
          <c:spPr>
            <a:solidFill>
              <a:schemeClr val="accent2"/>
            </a:solidFill>
            <a:ln>
              <a:noFill/>
            </a:ln>
            <a:effectLst/>
          </c:spPr>
          <c:invertIfNegative val="0"/>
          <c:cat>
            <c:strRef>
              <c:f>Unemployment!$C$4:$H$4</c:f>
              <c:strCache>
                <c:ptCount val="6"/>
                <c:pt idx="0">
                  <c:v>KSV</c:v>
                </c:pt>
                <c:pt idx="1">
                  <c:v>BiH</c:v>
                </c:pt>
                <c:pt idx="2">
                  <c:v>MKD</c:v>
                </c:pt>
                <c:pt idx="3">
                  <c:v>SRB</c:v>
                </c:pt>
                <c:pt idx="4">
                  <c:v>MNE</c:v>
                </c:pt>
                <c:pt idx="5">
                  <c:v>ALB</c:v>
                </c:pt>
              </c:strCache>
            </c:strRef>
          </c:cat>
          <c:val>
            <c:numRef>
              <c:f>Unemployment!$C$6:$H$6</c:f>
              <c:numCache>
                <c:formatCode>General</c:formatCode>
                <c:ptCount val="6"/>
                <c:pt idx="0" formatCode="0.0">
                  <c:v>9.1462000000000003</c:v>
                </c:pt>
                <c:pt idx="1">
                  <c:v>5.041400000000003</c:v>
                </c:pt>
                <c:pt idx="2" formatCode="0.0">
                  <c:v>4.7865927250549056</c:v>
                </c:pt>
                <c:pt idx="3" formatCode="0.0">
                  <c:v>6.3366000000000007</c:v>
                </c:pt>
                <c:pt idx="4" formatCode="0.0">
                  <c:v>11.197318925204769</c:v>
                </c:pt>
                <c:pt idx="5" formatCode="0.0">
                  <c:v>10.93</c:v>
                </c:pt>
              </c:numCache>
            </c:numRef>
          </c:val>
          <c:extLst xmlns:c16r2="http://schemas.microsoft.com/office/drawing/2015/06/chart">
            <c:ext xmlns:c16="http://schemas.microsoft.com/office/drawing/2014/chart" uri="{C3380CC4-5D6E-409C-BE32-E72D297353CC}">
              <c16:uniqueId val="{00000001-DB50-4304-995F-C220AE548141}"/>
            </c:ext>
          </c:extLst>
        </c:ser>
        <c:dLbls>
          <c:showLegendKey val="0"/>
          <c:showVal val="0"/>
          <c:showCatName val="0"/>
          <c:showSerName val="0"/>
          <c:showPercent val="0"/>
          <c:showBubbleSize val="0"/>
        </c:dLbls>
        <c:gapWidth val="150"/>
        <c:overlap val="100"/>
        <c:axId val="310049408"/>
        <c:axId val="310075776"/>
      </c:barChart>
      <c:catAx>
        <c:axId val="31004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075776"/>
        <c:crosses val="autoZero"/>
        <c:auto val="1"/>
        <c:lblAlgn val="ctr"/>
        <c:lblOffset val="100"/>
        <c:noMultiLvlLbl val="0"/>
      </c:catAx>
      <c:valAx>
        <c:axId val="3100757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049408"/>
        <c:crosses val="autoZero"/>
        <c:crossBetween val="between"/>
      </c:valAx>
      <c:spPr>
        <a:noFill/>
        <a:ln>
          <a:noFill/>
        </a:ln>
        <a:effectLst/>
      </c:spPr>
    </c:plotArea>
    <c:legend>
      <c:legendPos val="b"/>
      <c:layout>
        <c:manualLayout>
          <c:xMode val="edge"/>
          <c:yMode val="edge"/>
          <c:x val="0.59051732639904797"/>
          <c:y val="0.19553952848276135"/>
          <c:w val="0.23646873325465417"/>
          <c:h val="5.36840697231104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5">
                    <a:lumMod val="50000"/>
                  </a:schemeClr>
                </a:solidFill>
                <a:latin typeface="+mn-lt"/>
                <a:ea typeface="+mn-ea"/>
                <a:cs typeface="+mn-cs"/>
              </a:defRPr>
            </a:pPr>
            <a:r>
              <a:rPr lang="en-US" sz="1600" b="0" dirty="0">
                <a:solidFill>
                  <a:schemeClr val="accent5">
                    <a:lumMod val="50000"/>
                  </a:schemeClr>
                </a:solidFill>
                <a:effectLst>
                  <a:outerShdw blurRad="38100" dist="38100" dir="2700000" algn="tl">
                    <a:srgbClr val="000000">
                      <a:alpha val="43137"/>
                    </a:srgbClr>
                  </a:outerShdw>
                </a:effectLst>
              </a:rPr>
              <a:t>2015</a:t>
            </a:r>
          </a:p>
        </c:rich>
      </c:tx>
      <c:layout>
        <c:manualLayout>
          <c:xMode val="edge"/>
          <c:yMode val="edge"/>
          <c:x val="0.36241911222881917"/>
          <c:y val="8.7559274871315436E-3"/>
        </c:manualLayout>
      </c:layout>
      <c:overlay val="0"/>
      <c:spPr>
        <a:noFill/>
        <a:ln>
          <a:noFill/>
        </a:ln>
        <a:effectLst/>
      </c:spPr>
    </c:title>
    <c:autoTitleDeleted val="0"/>
    <c:plotArea>
      <c:layout/>
      <c:areaChart>
        <c:grouping val="percentStacked"/>
        <c:varyColors val="0"/>
        <c:ser>
          <c:idx val="0"/>
          <c:order val="0"/>
          <c:tx>
            <c:strRef>
              <c:f>Sheet1!$N$29</c:f>
              <c:strCache>
                <c:ptCount val="1"/>
                <c:pt idx="0">
                  <c:v>Wages and salaries</c:v>
                </c:pt>
              </c:strCache>
            </c:strRef>
          </c:tx>
          <c:spPr>
            <a:solidFill>
              <a:schemeClr val="accent1"/>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Sheet1!$O$29:$X$29</c:f>
              <c:numCache>
                <c:formatCode>0.0</c:formatCode>
                <c:ptCount val="10"/>
                <c:pt idx="0">
                  <c:v>29.637062</c:v>
                </c:pt>
                <c:pt idx="1">
                  <c:v>39.408982600000002</c:v>
                </c:pt>
                <c:pt idx="2">
                  <c:v>45.199345300000004</c:v>
                </c:pt>
                <c:pt idx="3">
                  <c:v>38.798949999999998</c:v>
                </c:pt>
                <c:pt idx="4">
                  <c:v>44.172447999999996</c:v>
                </c:pt>
                <c:pt idx="5">
                  <c:v>47.316845999999998</c:v>
                </c:pt>
                <c:pt idx="6">
                  <c:v>47.918965</c:v>
                </c:pt>
                <c:pt idx="7">
                  <c:v>51.179815399999995</c:v>
                </c:pt>
                <c:pt idx="8">
                  <c:v>50.420746300000005</c:v>
                </c:pt>
                <c:pt idx="9">
                  <c:v>57.115109000000004</c:v>
                </c:pt>
              </c:numCache>
            </c:numRef>
          </c:val>
          <c:extLst xmlns:c16r2="http://schemas.microsoft.com/office/drawing/2015/06/chart">
            <c:ext xmlns:c16="http://schemas.microsoft.com/office/drawing/2014/chart" uri="{C3380CC4-5D6E-409C-BE32-E72D297353CC}">
              <c16:uniqueId val="{00000000-75B0-44FB-A6A1-37F5B169B652}"/>
            </c:ext>
          </c:extLst>
        </c:ser>
        <c:ser>
          <c:idx val="1"/>
          <c:order val="1"/>
          <c:tx>
            <c:strRef>
              <c:f>Sheet1!$N$30</c:f>
              <c:strCache>
                <c:ptCount val="1"/>
                <c:pt idx="0">
                  <c:v>Per diem work</c:v>
                </c:pt>
              </c:strCache>
            </c:strRef>
          </c:tx>
          <c:spPr>
            <a:solidFill>
              <a:schemeClr val="accent2"/>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Sheet1!$O$30:$X$30</c:f>
              <c:numCache>
                <c:formatCode>0.0</c:formatCode>
                <c:ptCount val="10"/>
                <c:pt idx="0">
                  <c:v>12.17057</c:v>
                </c:pt>
                <c:pt idx="1">
                  <c:v>10.81129</c:v>
                </c:pt>
                <c:pt idx="2">
                  <c:v>7.4467730000000003</c:v>
                </c:pt>
                <c:pt idx="3">
                  <c:v>7.5388479999999998</c:v>
                </c:pt>
                <c:pt idx="4">
                  <c:v>9.4649059999999992</c:v>
                </c:pt>
                <c:pt idx="5">
                  <c:v>7.2861359999999999</c:v>
                </c:pt>
                <c:pt idx="6">
                  <c:v>7.453678</c:v>
                </c:pt>
                <c:pt idx="7">
                  <c:v>6.9972430000000001</c:v>
                </c:pt>
                <c:pt idx="8">
                  <c:v>3.6752389999999999</c:v>
                </c:pt>
                <c:pt idx="9">
                  <c:v>1.800198</c:v>
                </c:pt>
              </c:numCache>
            </c:numRef>
          </c:val>
          <c:extLst xmlns:c16r2="http://schemas.microsoft.com/office/drawing/2015/06/chart">
            <c:ext xmlns:c16="http://schemas.microsoft.com/office/drawing/2014/chart" uri="{C3380CC4-5D6E-409C-BE32-E72D297353CC}">
              <c16:uniqueId val="{00000001-75B0-44FB-A6A1-37F5B169B652}"/>
            </c:ext>
          </c:extLst>
        </c:ser>
        <c:ser>
          <c:idx val="2"/>
          <c:order val="2"/>
          <c:tx>
            <c:strRef>
              <c:f>Sheet1!$N$31</c:f>
              <c:strCache>
                <c:ptCount val="1"/>
                <c:pt idx="0">
                  <c:v>Rent, dividends and interest</c:v>
                </c:pt>
              </c:strCache>
            </c:strRef>
          </c:tx>
          <c:spPr>
            <a:solidFill>
              <a:schemeClr val="accent3"/>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Sheet1!$O$31:$X$31</c:f>
              <c:numCache>
                <c:formatCode>0.0</c:formatCode>
                <c:ptCount val="10"/>
                <c:pt idx="0">
                  <c:v>0.13456750000000001</c:v>
                </c:pt>
                <c:pt idx="1">
                  <c:v>0.4079315</c:v>
                </c:pt>
                <c:pt idx="2">
                  <c:v>1.003231</c:v>
                </c:pt>
                <c:pt idx="3">
                  <c:v>0.56573320000000005</c:v>
                </c:pt>
                <c:pt idx="4">
                  <c:v>1.226602</c:v>
                </c:pt>
                <c:pt idx="5">
                  <c:v>2.2436739999999999</c:v>
                </c:pt>
                <c:pt idx="6">
                  <c:v>1.123424</c:v>
                </c:pt>
                <c:pt idx="7">
                  <c:v>2.0573549999999998</c:v>
                </c:pt>
                <c:pt idx="8">
                  <c:v>1.488596</c:v>
                </c:pt>
                <c:pt idx="9">
                  <c:v>1.690598</c:v>
                </c:pt>
              </c:numCache>
            </c:numRef>
          </c:val>
          <c:extLst xmlns:c16r2="http://schemas.microsoft.com/office/drawing/2015/06/chart">
            <c:ext xmlns:c16="http://schemas.microsoft.com/office/drawing/2014/chart" uri="{C3380CC4-5D6E-409C-BE32-E72D297353CC}">
              <c16:uniqueId val="{00000002-75B0-44FB-A6A1-37F5B169B652}"/>
            </c:ext>
          </c:extLst>
        </c:ser>
        <c:ser>
          <c:idx val="3"/>
          <c:order val="3"/>
          <c:tx>
            <c:strRef>
              <c:f>Sheet1!$N$32</c:f>
              <c:strCache>
                <c:ptCount val="1"/>
                <c:pt idx="0">
                  <c:v>Social welfare receipts</c:v>
                </c:pt>
              </c:strCache>
            </c:strRef>
          </c:tx>
          <c:spPr>
            <a:solidFill>
              <a:schemeClr val="accent4"/>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Sheet1!$O$32:$X$32</c:f>
              <c:numCache>
                <c:formatCode>0.0</c:formatCode>
                <c:ptCount val="10"/>
                <c:pt idx="0">
                  <c:v>22.437390000000001</c:v>
                </c:pt>
                <c:pt idx="1">
                  <c:v>7.9253729999999996</c:v>
                </c:pt>
                <c:pt idx="2">
                  <c:v>4.9811509999999997</c:v>
                </c:pt>
                <c:pt idx="3">
                  <c:v>3.0235180000000001</c:v>
                </c:pt>
                <c:pt idx="4">
                  <c:v>2.4069850000000002</c:v>
                </c:pt>
                <c:pt idx="5">
                  <c:v>1.233392</c:v>
                </c:pt>
                <c:pt idx="6">
                  <c:v>1.052883</c:v>
                </c:pt>
                <c:pt idx="7">
                  <c:v>0.89944469999999999</c:v>
                </c:pt>
                <c:pt idx="8">
                  <c:v>0.45698830000000001</c:v>
                </c:pt>
                <c:pt idx="9">
                  <c:v>0.25072630000000001</c:v>
                </c:pt>
              </c:numCache>
            </c:numRef>
          </c:val>
          <c:extLst xmlns:c16r2="http://schemas.microsoft.com/office/drawing/2015/06/chart">
            <c:ext xmlns:c16="http://schemas.microsoft.com/office/drawing/2014/chart" uri="{C3380CC4-5D6E-409C-BE32-E72D297353CC}">
              <c16:uniqueId val="{00000003-75B0-44FB-A6A1-37F5B169B652}"/>
            </c:ext>
          </c:extLst>
        </c:ser>
        <c:ser>
          <c:idx val="4"/>
          <c:order val="4"/>
          <c:tx>
            <c:strRef>
              <c:f>Sheet1!$N$33</c:f>
              <c:strCache>
                <c:ptCount val="1"/>
                <c:pt idx="0">
                  <c:v>Pensions</c:v>
                </c:pt>
              </c:strCache>
            </c:strRef>
          </c:tx>
          <c:spPr>
            <a:solidFill>
              <a:schemeClr val="accent5"/>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Sheet1!$O$33:$X$33</c:f>
              <c:numCache>
                <c:formatCode>0.0</c:formatCode>
                <c:ptCount val="10"/>
                <c:pt idx="0">
                  <c:v>18.788854000000001</c:v>
                </c:pt>
                <c:pt idx="1">
                  <c:v>20.568397000000001</c:v>
                </c:pt>
                <c:pt idx="2">
                  <c:v>22.499638999999998</c:v>
                </c:pt>
                <c:pt idx="3">
                  <c:v>19.530898000000001</c:v>
                </c:pt>
                <c:pt idx="4">
                  <c:v>13.940726</c:v>
                </c:pt>
                <c:pt idx="5">
                  <c:v>14.625688</c:v>
                </c:pt>
                <c:pt idx="6">
                  <c:v>16.490041999999999</c:v>
                </c:pt>
                <c:pt idx="7">
                  <c:v>11.938295999999999</c:v>
                </c:pt>
                <c:pt idx="8">
                  <c:v>11.536756</c:v>
                </c:pt>
                <c:pt idx="9">
                  <c:v>11.125116999999999</c:v>
                </c:pt>
              </c:numCache>
            </c:numRef>
          </c:val>
          <c:extLst xmlns:c16r2="http://schemas.microsoft.com/office/drawing/2015/06/chart">
            <c:ext xmlns:c16="http://schemas.microsoft.com/office/drawing/2014/chart" uri="{C3380CC4-5D6E-409C-BE32-E72D297353CC}">
              <c16:uniqueId val="{00000004-75B0-44FB-A6A1-37F5B169B652}"/>
            </c:ext>
          </c:extLst>
        </c:ser>
        <c:ser>
          <c:idx val="5"/>
          <c:order val="5"/>
          <c:tx>
            <c:strRef>
              <c:f>Sheet1!$N$34</c:f>
              <c:strCache>
                <c:ptCount val="1"/>
                <c:pt idx="0">
                  <c:v>Foreign remittances</c:v>
                </c:pt>
              </c:strCache>
            </c:strRef>
          </c:tx>
          <c:spPr>
            <a:solidFill>
              <a:schemeClr val="accent6"/>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Sheet1!$O$34:$X$34</c:f>
              <c:numCache>
                <c:formatCode>0.0</c:formatCode>
                <c:ptCount val="10"/>
                <c:pt idx="0">
                  <c:v>5.0622327000000009</c:v>
                </c:pt>
                <c:pt idx="1">
                  <c:v>9.2351980000000005</c:v>
                </c:pt>
                <c:pt idx="2">
                  <c:v>7.1607230000000008</c:v>
                </c:pt>
                <c:pt idx="3">
                  <c:v>6.599507</c:v>
                </c:pt>
                <c:pt idx="4">
                  <c:v>9.2694320000000001</c:v>
                </c:pt>
                <c:pt idx="5">
                  <c:v>11.017307000000001</c:v>
                </c:pt>
                <c:pt idx="6">
                  <c:v>11.791796999999999</c:v>
                </c:pt>
                <c:pt idx="7">
                  <c:v>11.375327</c:v>
                </c:pt>
                <c:pt idx="8">
                  <c:v>11.193926000000001</c:v>
                </c:pt>
                <c:pt idx="9">
                  <c:v>10.165196</c:v>
                </c:pt>
              </c:numCache>
            </c:numRef>
          </c:val>
          <c:extLst xmlns:c16r2="http://schemas.microsoft.com/office/drawing/2015/06/chart">
            <c:ext xmlns:c16="http://schemas.microsoft.com/office/drawing/2014/chart" uri="{C3380CC4-5D6E-409C-BE32-E72D297353CC}">
              <c16:uniqueId val="{00000005-75B0-44FB-A6A1-37F5B169B652}"/>
            </c:ext>
          </c:extLst>
        </c:ser>
        <c:ser>
          <c:idx val="6"/>
          <c:order val="6"/>
          <c:tx>
            <c:strRef>
              <c:f>Sheet1!$N$35</c:f>
              <c:strCache>
                <c:ptCount val="1"/>
                <c:pt idx="0">
                  <c:v>Domestic remittances</c:v>
                </c:pt>
              </c:strCache>
            </c:strRef>
          </c:tx>
          <c:spPr>
            <a:solidFill>
              <a:schemeClr val="accent1">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Sheet1!$O$35:$X$35</c:f>
              <c:numCache>
                <c:formatCode>0.0</c:formatCode>
                <c:ptCount val="10"/>
                <c:pt idx="0">
                  <c:v>1.383467</c:v>
                </c:pt>
                <c:pt idx="1">
                  <c:v>1.6807559999999999</c:v>
                </c:pt>
                <c:pt idx="2">
                  <c:v>1.690707</c:v>
                </c:pt>
                <c:pt idx="3">
                  <c:v>1.002775</c:v>
                </c:pt>
                <c:pt idx="4">
                  <c:v>0.65746680000000002</c:v>
                </c:pt>
                <c:pt idx="5">
                  <c:v>4.3515999999999999E-2</c:v>
                </c:pt>
                <c:pt idx="6">
                  <c:v>0.2727096</c:v>
                </c:pt>
                <c:pt idx="7">
                  <c:v>6.1954500000000003E-2</c:v>
                </c:pt>
                <c:pt idx="8">
                  <c:v>0</c:v>
                </c:pt>
                <c:pt idx="9">
                  <c:v>0.26447209999999999</c:v>
                </c:pt>
              </c:numCache>
            </c:numRef>
          </c:val>
          <c:extLst xmlns:c16r2="http://schemas.microsoft.com/office/drawing/2015/06/chart">
            <c:ext xmlns:c16="http://schemas.microsoft.com/office/drawing/2014/chart" uri="{C3380CC4-5D6E-409C-BE32-E72D297353CC}">
              <c16:uniqueId val="{00000006-75B0-44FB-A6A1-37F5B169B652}"/>
            </c:ext>
          </c:extLst>
        </c:ser>
        <c:ser>
          <c:idx val="7"/>
          <c:order val="7"/>
          <c:tx>
            <c:strRef>
              <c:f>Sheet1!$N$36</c:f>
              <c:strCache>
                <c:ptCount val="1"/>
                <c:pt idx="0">
                  <c:v>Net income from own business</c:v>
                </c:pt>
              </c:strCache>
            </c:strRef>
          </c:tx>
          <c:spPr>
            <a:solidFill>
              <a:schemeClr val="accent2">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Sheet1!$O$36:$X$36</c:f>
              <c:numCache>
                <c:formatCode>0.0</c:formatCode>
                <c:ptCount val="10"/>
                <c:pt idx="0">
                  <c:v>7.524419</c:v>
                </c:pt>
                <c:pt idx="1">
                  <c:v>8.0568980000000003</c:v>
                </c:pt>
                <c:pt idx="2">
                  <c:v>7.7648999999999999</c:v>
                </c:pt>
                <c:pt idx="3">
                  <c:v>20.858229999999999</c:v>
                </c:pt>
                <c:pt idx="4">
                  <c:v>14.898580000000001</c:v>
                </c:pt>
                <c:pt idx="5">
                  <c:v>12.099489999999999</c:v>
                </c:pt>
                <c:pt idx="6">
                  <c:v>11.725669999999999</c:v>
                </c:pt>
                <c:pt idx="7">
                  <c:v>13.67882</c:v>
                </c:pt>
                <c:pt idx="8">
                  <c:v>19.911819999999999</c:v>
                </c:pt>
                <c:pt idx="9">
                  <c:v>16.04092</c:v>
                </c:pt>
              </c:numCache>
            </c:numRef>
          </c:val>
          <c:extLst xmlns:c16r2="http://schemas.microsoft.com/office/drawing/2015/06/chart">
            <c:ext xmlns:c16="http://schemas.microsoft.com/office/drawing/2014/chart" uri="{C3380CC4-5D6E-409C-BE32-E72D297353CC}">
              <c16:uniqueId val="{00000007-75B0-44FB-A6A1-37F5B169B652}"/>
            </c:ext>
          </c:extLst>
        </c:ser>
        <c:ser>
          <c:idx val="8"/>
          <c:order val="8"/>
          <c:tx>
            <c:strRef>
              <c:f>Sheet1!$N$37</c:f>
              <c:strCache>
                <c:ptCount val="1"/>
                <c:pt idx="0">
                  <c:v>Other</c:v>
                </c:pt>
              </c:strCache>
            </c:strRef>
          </c:tx>
          <c:spPr>
            <a:solidFill>
              <a:schemeClr val="accent3">
                <a:lumMod val="60000"/>
              </a:schemeClr>
            </a:solidFill>
            <a:ln>
              <a:noFill/>
            </a:ln>
            <a:effectLst/>
          </c:spPr>
          <c:cat>
            <c:numRef>
              <c:f>Sheet1!$O$28:$X$28</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Sheet1!$O$37:$X$37</c:f>
              <c:numCache>
                <c:formatCode>0.0</c:formatCode>
                <c:ptCount val="10"/>
                <c:pt idx="0">
                  <c:v>2.8614280000000001</c:v>
                </c:pt>
                <c:pt idx="1">
                  <c:v>1.9051662999999999</c:v>
                </c:pt>
                <c:pt idx="2">
                  <c:v>2.2535319999999999</c:v>
                </c:pt>
                <c:pt idx="3">
                  <c:v>2.0815359999999998</c:v>
                </c:pt>
                <c:pt idx="4">
                  <c:v>3.9628462</c:v>
                </c:pt>
                <c:pt idx="5">
                  <c:v>4.1339540000000001</c:v>
                </c:pt>
                <c:pt idx="6">
                  <c:v>2.1708349999999998</c:v>
                </c:pt>
                <c:pt idx="7">
                  <c:v>1.811739</c:v>
                </c:pt>
                <c:pt idx="8">
                  <c:v>1.31593</c:v>
                </c:pt>
                <c:pt idx="9">
                  <c:v>1.5476718</c:v>
                </c:pt>
              </c:numCache>
            </c:numRef>
          </c:val>
          <c:extLst xmlns:c16r2="http://schemas.microsoft.com/office/drawing/2015/06/chart">
            <c:ext xmlns:c16="http://schemas.microsoft.com/office/drawing/2014/chart" uri="{C3380CC4-5D6E-409C-BE32-E72D297353CC}">
              <c16:uniqueId val="{00000008-75B0-44FB-A6A1-37F5B169B652}"/>
            </c:ext>
          </c:extLst>
        </c:ser>
        <c:dLbls>
          <c:showLegendKey val="0"/>
          <c:showVal val="0"/>
          <c:showCatName val="0"/>
          <c:showSerName val="0"/>
          <c:showPercent val="0"/>
          <c:showBubbleSize val="0"/>
        </c:dLbls>
        <c:axId val="310309248"/>
        <c:axId val="310311168"/>
      </c:areaChart>
      <c:catAx>
        <c:axId val="31030924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Decili</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0311168"/>
        <c:crosses val="autoZero"/>
        <c:auto val="1"/>
        <c:lblAlgn val="ctr"/>
        <c:lblOffset val="100"/>
        <c:noMultiLvlLbl val="0"/>
      </c:catAx>
      <c:valAx>
        <c:axId val="31031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Pjesa e të ardhurave totale për ekonomi familjare</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030924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'[wage and productivity.xlsx]clean data'!$L$7</c:f>
              <c:strCache>
                <c:ptCount val="1"/>
                <c:pt idx="0">
                  <c:v>Average Wage Public</c:v>
                </c:pt>
              </c:strCache>
            </c:strRef>
          </c:tx>
          <c:spPr>
            <a:ln w="28575" cap="rnd">
              <a:solidFill>
                <a:schemeClr val="accent1"/>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data'!$L$8:$L$52</c:f>
              <c:numCache>
                <c:formatCode>General</c:formatCode>
                <c:ptCount val="45"/>
                <c:pt idx="0">
                  <c:v>100</c:v>
                </c:pt>
                <c:pt idx="1">
                  <c:v>107.25840253429423</c:v>
                </c:pt>
                <c:pt idx="2">
                  <c:v>107.28228850108434</c:v>
                </c:pt>
                <c:pt idx="3">
                  <c:v>107.07246527741268</c:v>
                </c:pt>
                <c:pt idx="4">
                  <c:v>108.14878296567447</c:v>
                </c:pt>
                <c:pt idx="5">
                  <c:v>110.18025302733865</c:v>
                </c:pt>
                <c:pt idx="6">
                  <c:v>111.01509586702521</c:v>
                </c:pt>
                <c:pt idx="7">
                  <c:v>109.01924726994019</c:v>
                </c:pt>
                <c:pt idx="8">
                  <c:v>111.02757941243246</c:v>
                </c:pt>
                <c:pt idx="9">
                  <c:v>111.67416914173923</c:v>
                </c:pt>
                <c:pt idx="10">
                  <c:v>110.0754406394832</c:v>
                </c:pt>
                <c:pt idx="11">
                  <c:v>114.2989164281075</c:v>
                </c:pt>
                <c:pt idx="12">
                  <c:v>114.05422219978951</c:v>
                </c:pt>
                <c:pt idx="13">
                  <c:v>118.89053937129668</c:v>
                </c:pt>
                <c:pt idx="14">
                  <c:v>118.59156061609488</c:v>
                </c:pt>
                <c:pt idx="15">
                  <c:v>120.19928276315608</c:v>
                </c:pt>
                <c:pt idx="16">
                  <c:v>125.11044868703725</c:v>
                </c:pt>
                <c:pt idx="17">
                  <c:v>125.15022888655716</c:v>
                </c:pt>
                <c:pt idx="18">
                  <c:v>126.88444566797563</c:v>
                </c:pt>
                <c:pt idx="19">
                  <c:v>129.16315305886806</c:v>
                </c:pt>
                <c:pt idx="20">
                  <c:v>140.76709228541353</c:v>
                </c:pt>
                <c:pt idx="21">
                  <c:v>145.08147311759677</c:v>
                </c:pt>
                <c:pt idx="22">
                  <c:v>150.52551145335718</c:v>
                </c:pt>
                <c:pt idx="23">
                  <c:v>163.9743380581111</c:v>
                </c:pt>
                <c:pt idx="24">
                  <c:v>169.51881057265206</c:v>
                </c:pt>
                <c:pt idx="25">
                  <c:v>176.01343199286745</c:v>
                </c:pt>
                <c:pt idx="26">
                  <c:v>185.38952339464115</c:v>
                </c:pt>
                <c:pt idx="27">
                  <c:v>187.56658394723601</c:v>
                </c:pt>
                <c:pt idx="28">
                  <c:v>209.83318981671169</c:v>
                </c:pt>
                <c:pt idx="29">
                  <c:v>197.7025283608364</c:v>
                </c:pt>
                <c:pt idx="30">
                  <c:v>238.7827114642688</c:v>
                </c:pt>
                <c:pt idx="31">
                  <c:v>237.24546771049972</c:v>
                </c:pt>
                <c:pt idx="32">
                  <c:v>240.34921107920675</c:v>
                </c:pt>
                <c:pt idx="33">
                  <c:v>237.17831909832196</c:v>
                </c:pt>
                <c:pt idx="34">
                  <c:v>235.35342791657766</c:v>
                </c:pt>
                <c:pt idx="35">
                  <c:v>235.25750972064174</c:v>
                </c:pt>
                <c:pt idx="36">
                  <c:v>240.77753319879025</c:v>
                </c:pt>
                <c:pt idx="37">
                  <c:v>242.2055892703161</c:v>
                </c:pt>
                <c:pt idx="38">
                  <c:v>243.1682533375068</c:v>
                </c:pt>
                <c:pt idx="39">
                  <c:v>240.08002437038613</c:v>
                </c:pt>
                <c:pt idx="40">
                  <c:v>244.23743099668712</c:v>
                </c:pt>
                <c:pt idx="41">
                  <c:v>245.53891965783512</c:v>
                </c:pt>
                <c:pt idx="42">
                  <c:v>293.96909460559675</c:v>
                </c:pt>
                <c:pt idx="43">
                  <c:v>289.45882710950116</c:v>
                </c:pt>
                <c:pt idx="44">
                  <c:v>292.91448783873608</c:v>
                </c:pt>
              </c:numCache>
            </c:numRef>
          </c:val>
          <c:smooth val="0"/>
          <c:extLst xmlns:c16r2="http://schemas.microsoft.com/office/drawing/2015/06/chart">
            <c:ext xmlns:c16="http://schemas.microsoft.com/office/drawing/2014/chart" uri="{C3380CC4-5D6E-409C-BE32-E72D297353CC}">
              <c16:uniqueId val="{00000000-9EF0-42E9-BB02-8AF0768EC9AF}"/>
            </c:ext>
          </c:extLst>
        </c:ser>
        <c:ser>
          <c:idx val="1"/>
          <c:order val="1"/>
          <c:tx>
            <c:strRef>
              <c:f>'[wage and productivity.xlsx]clean data'!$M$7</c:f>
              <c:strCache>
                <c:ptCount val="1"/>
                <c:pt idx="0">
                  <c:v>Average Wage private</c:v>
                </c:pt>
              </c:strCache>
            </c:strRef>
          </c:tx>
          <c:spPr>
            <a:ln w="28575" cap="rnd">
              <a:solidFill>
                <a:schemeClr val="accent2"/>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data'!$M$8:$M$52</c:f>
              <c:numCache>
                <c:formatCode>General</c:formatCode>
                <c:ptCount val="45"/>
                <c:pt idx="0">
                  <c:v>100</c:v>
                </c:pt>
                <c:pt idx="1">
                  <c:v>100.84631535291221</c:v>
                </c:pt>
                <c:pt idx="2">
                  <c:v>99.512688250084253</c:v>
                </c:pt>
                <c:pt idx="3">
                  <c:v>100.39658881775057</c:v>
                </c:pt>
                <c:pt idx="4">
                  <c:v>106.03825915653593</c:v>
                </c:pt>
                <c:pt idx="5">
                  <c:v>106.63962259260218</c:v>
                </c:pt>
                <c:pt idx="6">
                  <c:v>107.9667694859898</c:v>
                </c:pt>
                <c:pt idx="7">
                  <c:v>108.13914305710361</c:v>
                </c:pt>
                <c:pt idx="8">
                  <c:v>113.93893050623396</c:v>
                </c:pt>
                <c:pt idx="9">
                  <c:v>110.94507374478341</c:v>
                </c:pt>
                <c:pt idx="10">
                  <c:v>105.47448093522385</c:v>
                </c:pt>
                <c:pt idx="11">
                  <c:v>114.30311827678273</c:v>
                </c:pt>
                <c:pt idx="12">
                  <c:v>118.56839213043366</c:v>
                </c:pt>
                <c:pt idx="13">
                  <c:v>121.16242980890104</c:v>
                </c:pt>
                <c:pt idx="14">
                  <c:v>117.02490455171883</c:v>
                </c:pt>
                <c:pt idx="15">
                  <c:v>120.20158167414937</c:v>
                </c:pt>
                <c:pt idx="16">
                  <c:v>126.3765937636073</c:v>
                </c:pt>
                <c:pt idx="17">
                  <c:v>123.5191710913542</c:v>
                </c:pt>
                <c:pt idx="18">
                  <c:v>123.44299549842044</c:v>
                </c:pt>
                <c:pt idx="19">
                  <c:v>128.22765843424708</c:v>
                </c:pt>
                <c:pt idx="20">
                  <c:v>132.6703078530457</c:v>
                </c:pt>
                <c:pt idx="21">
                  <c:v>139.79809030572432</c:v>
                </c:pt>
                <c:pt idx="22">
                  <c:v>138.97255044941815</c:v>
                </c:pt>
                <c:pt idx="23">
                  <c:v>138.43457575460749</c:v>
                </c:pt>
                <c:pt idx="24">
                  <c:v>147.60851452984355</c:v>
                </c:pt>
                <c:pt idx="25">
                  <c:v>148.38630272210321</c:v>
                </c:pt>
                <c:pt idx="26">
                  <c:v>145.73776270512661</c:v>
                </c:pt>
                <c:pt idx="27">
                  <c:v>147.22355437431688</c:v>
                </c:pt>
                <c:pt idx="28">
                  <c:v>155.60583462428139</c:v>
                </c:pt>
                <c:pt idx="29">
                  <c:v>153.54075802949058</c:v>
                </c:pt>
                <c:pt idx="30">
                  <c:v>150.67093363373684</c:v>
                </c:pt>
                <c:pt idx="31">
                  <c:v>152.38974915887982</c:v>
                </c:pt>
                <c:pt idx="32">
                  <c:v>158.40100263081246</c:v>
                </c:pt>
                <c:pt idx="33">
                  <c:v>156.3115051299034</c:v>
                </c:pt>
                <c:pt idx="34">
                  <c:v>160.53154287700374</c:v>
                </c:pt>
                <c:pt idx="35">
                  <c:v>155.36904238061803</c:v>
                </c:pt>
                <c:pt idx="36">
                  <c:v>159.79273620402981</c:v>
                </c:pt>
                <c:pt idx="37">
                  <c:v>158.79623629435704</c:v>
                </c:pt>
                <c:pt idx="38">
                  <c:v>160.53941263381634</c:v>
                </c:pt>
                <c:pt idx="39">
                  <c:v>158.3581741361881</c:v>
                </c:pt>
                <c:pt idx="40">
                  <c:v>162.70121050312346</c:v>
                </c:pt>
                <c:pt idx="41">
                  <c:v>154.42669015189981</c:v>
                </c:pt>
                <c:pt idx="42">
                  <c:v>156.73335370141598</c:v>
                </c:pt>
                <c:pt idx="43">
                  <c:v>155.06087491186153</c:v>
                </c:pt>
                <c:pt idx="44">
                  <c:v>159.37395474423707</c:v>
                </c:pt>
              </c:numCache>
            </c:numRef>
          </c:val>
          <c:smooth val="0"/>
          <c:extLst xmlns:c16r2="http://schemas.microsoft.com/office/drawing/2015/06/chart">
            <c:ext xmlns:c16="http://schemas.microsoft.com/office/drawing/2014/chart" uri="{C3380CC4-5D6E-409C-BE32-E72D297353CC}">
              <c16:uniqueId val="{00000001-9EF0-42E9-BB02-8AF0768EC9AF}"/>
            </c:ext>
          </c:extLst>
        </c:ser>
        <c:ser>
          <c:idx val="2"/>
          <c:order val="2"/>
          <c:tx>
            <c:strRef>
              <c:f>'[wage and productivity.xlsx]clean data'!$N$7</c:f>
              <c:strCache>
                <c:ptCount val="1"/>
                <c:pt idx="0">
                  <c:v>Average Wage</c:v>
                </c:pt>
              </c:strCache>
            </c:strRef>
          </c:tx>
          <c:spPr>
            <a:ln w="28575" cap="rnd">
              <a:solidFill>
                <a:schemeClr val="accent3"/>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data'!$N$8:$N$52</c:f>
              <c:numCache>
                <c:formatCode>General</c:formatCode>
                <c:ptCount val="45"/>
                <c:pt idx="0">
                  <c:v>100</c:v>
                </c:pt>
                <c:pt idx="1">
                  <c:v>102.96026760078209</c:v>
                </c:pt>
                <c:pt idx="2">
                  <c:v>102.1183398924107</c:v>
                </c:pt>
                <c:pt idx="3">
                  <c:v>102.81325259585918</c:v>
                </c:pt>
                <c:pt idx="4">
                  <c:v>106.98065400379456</c:v>
                </c:pt>
                <c:pt idx="5">
                  <c:v>107.91829185139635</c:v>
                </c:pt>
                <c:pt idx="6">
                  <c:v>109.69747313261004</c:v>
                </c:pt>
                <c:pt idx="7">
                  <c:v>109.16519233000753</c:v>
                </c:pt>
                <c:pt idx="8">
                  <c:v>113.65010926940582</c:v>
                </c:pt>
                <c:pt idx="9">
                  <c:v>112.10356420278826</c:v>
                </c:pt>
                <c:pt idx="10">
                  <c:v>107.19481073292279</c:v>
                </c:pt>
                <c:pt idx="11">
                  <c:v>113.51161478121684</c:v>
                </c:pt>
                <c:pt idx="12">
                  <c:v>116.09623926791504</c:v>
                </c:pt>
                <c:pt idx="13">
                  <c:v>119.56099489632379</c:v>
                </c:pt>
                <c:pt idx="14">
                  <c:v>117.33699446798877</c:v>
                </c:pt>
                <c:pt idx="15">
                  <c:v>120.19453821203014</c:v>
                </c:pt>
                <c:pt idx="16">
                  <c:v>126.38064518301036</c:v>
                </c:pt>
                <c:pt idx="17">
                  <c:v>124.12000634506117</c:v>
                </c:pt>
                <c:pt idx="18">
                  <c:v>125.15142812138322</c:v>
                </c:pt>
                <c:pt idx="19">
                  <c:v>129.32994556745047</c:v>
                </c:pt>
                <c:pt idx="20">
                  <c:v>136.16398774460791</c:v>
                </c:pt>
                <c:pt idx="21">
                  <c:v>142.4630943756373</c:v>
                </c:pt>
                <c:pt idx="22">
                  <c:v>144.23932540996788</c:v>
                </c:pt>
                <c:pt idx="23">
                  <c:v>148.31751953880769</c:v>
                </c:pt>
                <c:pt idx="24">
                  <c:v>156.58953283120053</c:v>
                </c:pt>
                <c:pt idx="25">
                  <c:v>158.70811706737663</c:v>
                </c:pt>
                <c:pt idx="26">
                  <c:v>160.01631925622723</c:v>
                </c:pt>
                <c:pt idx="27">
                  <c:v>161.91116843689574</c:v>
                </c:pt>
                <c:pt idx="28">
                  <c:v>174.68276376377395</c:v>
                </c:pt>
                <c:pt idx="29">
                  <c:v>169.41328370660537</c:v>
                </c:pt>
                <c:pt idx="30">
                  <c:v>179.80786986109271</c:v>
                </c:pt>
                <c:pt idx="31">
                  <c:v>180.56203975686572</c:v>
                </c:pt>
                <c:pt idx="32">
                  <c:v>185.86427487711472</c:v>
                </c:pt>
                <c:pt idx="33">
                  <c:v>183.49909763265876</c:v>
                </c:pt>
                <c:pt idx="34">
                  <c:v>185.9246212127988</c:v>
                </c:pt>
                <c:pt idx="35">
                  <c:v>182.11610275094984</c:v>
                </c:pt>
                <c:pt idx="36">
                  <c:v>186.95592001090606</c:v>
                </c:pt>
                <c:pt idx="37">
                  <c:v>186.64885796566602</c:v>
                </c:pt>
                <c:pt idx="38">
                  <c:v>188.12599539135931</c:v>
                </c:pt>
                <c:pt idx="39">
                  <c:v>185.61200448364724</c:v>
                </c:pt>
                <c:pt idx="40">
                  <c:v>190.0617181908996</c:v>
                </c:pt>
                <c:pt idx="41">
                  <c:v>184.36976864857303</c:v>
                </c:pt>
                <c:pt idx="42">
                  <c:v>199.68478788332598</c:v>
                </c:pt>
                <c:pt idx="43">
                  <c:v>197.28116108869511</c:v>
                </c:pt>
                <c:pt idx="44">
                  <c:v>201.27707876681745</c:v>
                </c:pt>
              </c:numCache>
            </c:numRef>
          </c:val>
          <c:smooth val="0"/>
          <c:extLst xmlns:c16r2="http://schemas.microsoft.com/office/drawing/2015/06/chart">
            <c:ext xmlns:c16="http://schemas.microsoft.com/office/drawing/2014/chart" uri="{C3380CC4-5D6E-409C-BE32-E72D297353CC}">
              <c16:uniqueId val="{00000002-9EF0-42E9-BB02-8AF0768EC9AF}"/>
            </c:ext>
          </c:extLst>
        </c:ser>
        <c:ser>
          <c:idx val="3"/>
          <c:order val="3"/>
          <c:tx>
            <c:strRef>
              <c:f>'[wage and productivity.xlsx]clean data'!$O$7</c:f>
              <c:strCache>
                <c:ptCount val="1"/>
                <c:pt idx="0">
                  <c:v>GDP per worker(constant LCU)</c:v>
                </c:pt>
              </c:strCache>
            </c:strRef>
          </c:tx>
          <c:spPr>
            <a:ln w="28575" cap="rnd">
              <a:solidFill>
                <a:schemeClr val="accent4"/>
              </a:solidFill>
              <a:round/>
            </a:ln>
            <a:effectLst/>
          </c:spPr>
          <c:marker>
            <c:symbol val="none"/>
          </c:marker>
          <c:cat>
            <c:strRef>
              <c:f>'[wage and productivity.xlsx]clean data'!$K$8:$K$52</c:f>
              <c:strCache>
                <c:ptCount val="45"/>
                <c:pt idx="0">
                  <c:v>2003Q4</c:v>
                </c:pt>
                <c:pt idx="1">
                  <c:v>2004Q1</c:v>
                </c:pt>
                <c:pt idx="2">
                  <c:v>2004Q2</c:v>
                </c:pt>
                <c:pt idx="3">
                  <c:v>2004Q3</c:v>
                </c:pt>
                <c:pt idx="4">
                  <c:v>2004Q4</c:v>
                </c:pt>
                <c:pt idx="5">
                  <c:v>2005Q1</c:v>
                </c:pt>
                <c:pt idx="6">
                  <c:v>2005Q2</c:v>
                </c:pt>
                <c:pt idx="7">
                  <c:v>2005Q3</c:v>
                </c:pt>
                <c:pt idx="8">
                  <c:v>2005Q4</c:v>
                </c:pt>
                <c:pt idx="9">
                  <c:v>2006Q1</c:v>
                </c:pt>
                <c:pt idx="10">
                  <c:v>2006Q2</c:v>
                </c:pt>
                <c:pt idx="11">
                  <c:v>2006Q3</c:v>
                </c:pt>
                <c:pt idx="12">
                  <c:v>2006Q4</c:v>
                </c:pt>
                <c:pt idx="13">
                  <c:v>2007Q1</c:v>
                </c:pt>
                <c:pt idx="14">
                  <c:v>2007Q2</c:v>
                </c:pt>
                <c:pt idx="15">
                  <c:v>2007Q3</c:v>
                </c:pt>
                <c:pt idx="16">
                  <c:v>2007Q4</c:v>
                </c:pt>
                <c:pt idx="17">
                  <c:v>2008Q1</c:v>
                </c:pt>
                <c:pt idx="18">
                  <c:v>2008Q2</c:v>
                </c:pt>
                <c:pt idx="19">
                  <c:v>2008Q3</c:v>
                </c:pt>
                <c:pt idx="20">
                  <c:v>2008Q4</c:v>
                </c:pt>
                <c:pt idx="21">
                  <c:v>2009Q1</c:v>
                </c:pt>
                <c:pt idx="22">
                  <c:v>2009Q2</c:v>
                </c:pt>
                <c:pt idx="23">
                  <c:v>2009Q3</c:v>
                </c:pt>
                <c:pt idx="24">
                  <c:v>2009Q4</c:v>
                </c:pt>
                <c:pt idx="25">
                  <c:v>2010Q1</c:v>
                </c:pt>
                <c:pt idx="26">
                  <c:v>2010Q2</c:v>
                </c:pt>
                <c:pt idx="27">
                  <c:v>2010Q3</c:v>
                </c:pt>
                <c:pt idx="28">
                  <c:v>2010Q4</c:v>
                </c:pt>
                <c:pt idx="29">
                  <c:v>2011Q1</c:v>
                </c:pt>
                <c:pt idx="30">
                  <c:v>2011Q2</c:v>
                </c:pt>
                <c:pt idx="31">
                  <c:v>2011Q3</c:v>
                </c:pt>
                <c:pt idx="32">
                  <c:v>2011Q4</c:v>
                </c:pt>
                <c:pt idx="33">
                  <c:v>2012Q1</c:v>
                </c:pt>
                <c:pt idx="34">
                  <c:v>2012Q2</c:v>
                </c:pt>
                <c:pt idx="35">
                  <c:v>2012Q3</c:v>
                </c:pt>
                <c:pt idx="36">
                  <c:v>2012Q4</c:v>
                </c:pt>
                <c:pt idx="37">
                  <c:v>2013Q1</c:v>
                </c:pt>
                <c:pt idx="38">
                  <c:v>2013Q2</c:v>
                </c:pt>
                <c:pt idx="39">
                  <c:v>2013Q3</c:v>
                </c:pt>
                <c:pt idx="40">
                  <c:v>2013Q4</c:v>
                </c:pt>
                <c:pt idx="41">
                  <c:v>2014Q1</c:v>
                </c:pt>
                <c:pt idx="42">
                  <c:v>2014Q2</c:v>
                </c:pt>
                <c:pt idx="43">
                  <c:v>2014Q3</c:v>
                </c:pt>
                <c:pt idx="44">
                  <c:v>2014Q4</c:v>
                </c:pt>
              </c:strCache>
            </c:strRef>
          </c:cat>
          <c:val>
            <c:numRef>
              <c:f>'[wage and productivity.xlsx]clean data'!$O$8:$O$52</c:f>
              <c:numCache>
                <c:formatCode>General</c:formatCode>
                <c:ptCount val="45"/>
                <c:pt idx="0">
                  <c:v>100</c:v>
                </c:pt>
                <c:pt idx="1">
                  <c:v>100.02689372309004</c:v>
                </c:pt>
                <c:pt idx="2">
                  <c:v>97.827064944867089</c:v>
                </c:pt>
                <c:pt idx="3">
                  <c:v>96.620082167262638</c:v>
                </c:pt>
                <c:pt idx="4">
                  <c:v>96.922410632667479</c:v>
                </c:pt>
                <c:pt idx="5">
                  <c:v>98.458484758278303</c:v>
                </c:pt>
                <c:pt idx="6">
                  <c:v>96.27944017184366</c:v>
                </c:pt>
                <c:pt idx="7">
                  <c:v>96.653171790231923</c:v>
                </c:pt>
                <c:pt idx="8">
                  <c:v>96.62895310765596</c:v>
                </c:pt>
                <c:pt idx="9">
                  <c:v>100.82839335654469</c:v>
                </c:pt>
                <c:pt idx="10">
                  <c:v>94.096811872458701</c:v>
                </c:pt>
                <c:pt idx="11">
                  <c:v>99.705484043016995</c:v>
                </c:pt>
                <c:pt idx="12">
                  <c:v>100.34629971047622</c:v>
                </c:pt>
                <c:pt idx="13">
                  <c:v>105.56240661917215</c:v>
                </c:pt>
                <c:pt idx="14">
                  <c:v>104.30016920462761</c:v>
                </c:pt>
                <c:pt idx="15">
                  <c:v>104.82137884151426</c:v>
                </c:pt>
                <c:pt idx="16">
                  <c:v>102.83156260430539</c:v>
                </c:pt>
                <c:pt idx="17">
                  <c:v>105.84719476324709</c:v>
                </c:pt>
                <c:pt idx="18">
                  <c:v>103.98494239228155</c:v>
                </c:pt>
                <c:pt idx="19">
                  <c:v>104.94270529789016</c:v>
                </c:pt>
                <c:pt idx="20">
                  <c:v>104.35218156634483</c:v>
                </c:pt>
                <c:pt idx="21">
                  <c:v>104.88538783016558</c:v>
                </c:pt>
                <c:pt idx="22">
                  <c:v>102.12271923296694</c:v>
                </c:pt>
                <c:pt idx="23">
                  <c:v>102.2301662728194</c:v>
                </c:pt>
                <c:pt idx="24">
                  <c:v>101.84728305023121</c:v>
                </c:pt>
                <c:pt idx="25">
                  <c:v>104.88635250215232</c:v>
                </c:pt>
                <c:pt idx="26">
                  <c:v>103.37726769517792</c:v>
                </c:pt>
                <c:pt idx="27">
                  <c:v>102.57709271784843</c:v>
                </c:pt>
                <c:pt idx="28">
                  <c:v>101.67840035773574</c:v>
                </c:pt>
                <c:pt idx="29">
                  <c:v>103.78217801499297</c:v>
                </c:pt>
                <c:pt idx="30">
                  <c:v>100.45182396840427</c:v>
                </c:pt>
                <c:pt idx="31">
                  <c:v>100.24753408354619</c:v>
                </c:pt>
                <c:pt idx="32">
                  <c:v>100.79011180189299</c:v>
                </c:pt>
                <c:pt idx="33">
                  <c:v>104.27898856724225</c:v>
                </c:pt>
                <c:pt idx="34">
                  <c:v>101.11584468829929</c:v>
                </c:pt>
                <c:pt idx="35">
                  <c:v>100.00866918362092</c:v>
                </c:pt>
                <c:pt idx="36">
                  <c:v>101.97198832644222</c:v>
                </c:pt>
                <c:pt idx="37">
                  <c:v>102.77600073078241</c:v>
                </c:pt>
                <c:pt idx="38">
                  <c:v>100.62488711761594</c:v>
                </c:pt>
                <c:pt idx="39">
                  <c:v>100.70688062305055</c:v>
                </c:pt>
                <c:pt idx="40">
                  <c:v>102.86227630511394</c:v>
                </c:pt>
                <c:pt idx="41">
                  <c:v>101.81414531713099</c:v>
                </c:pt>
                <c:pt idx="42">
                  <c:v>99.584286797806612</c:v>
                </c:pt>
                <c:pt idx="43">
                  <c:v>102.07223287670166</c:v>
                </c:pt>
                <c:pt idx="44">
                  <c:v>99.864089570935249</c:v>
                </c:pt>
              </c:numCache>
            </c:numRef>
          </c:val>
          <c:smooth val="0"/>
          <c:extLst xmlns:c16r2="http://schemas.microsoft.com/office/drawing/2015/06/chart">
            <c:ext xmlns:c16="http://schemas.microsoft.com/office/drawing/2014/chart" uri="{C3380CC4-5D6E-409C-BE32-E72D297353CC}">
              <c16:uniqueId val="{00000003-9EF0-42E9-BB02-8AF0768EC9AF}"/>
            </c:ext>
          </c:extLst>
        </c:ser>
        <c:dLbls>
          <c:showLegendKey val="0"/>
          <c:showVal val="0"/>
          <c:showCatName val="0"/>
          <c:showSerName val="0"/>
          <c:showPercent val="0"/>
          <c:showBubbleSize val="0"/>
        </c:dLbls>
        <c:marker val="1"/>
        <c:smooth val="0"/>
        <c:axId val="310243328"/>
        <c:axId val="310244864"/>
      </c:lineChart>
      <c:catAx>
        <c:axId val="31024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0244864"/>
        <c:crosses val="autoZero"/>
        <c:auto val="1"/>
        <c:lblAlgn val="ctr"/>
        <c:lblOffset val="100"/>
        <c:tickLblSkip val="4"/>
        <c:tickMarkSkip val="1"/>
        <c:noMultiLvlLbl val="0"/>
      </c:catAx>
      <c:valAx>
        <c:axId val="310244864"/>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1024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37131529704387E-2"/>
          <c:y val="5.0891684196395594E-2"/>
          <c:w val="0.96846286847029561"/>
          <c:h val="0.54794871560831926"/>
        </c:manualLayout>
      </c:layout>
      <c:barChart>
        <c:barDir val="col"/>
        <c:grouping val="stacked"/>
        <c:varyColors val="0"/>
        <c:ser>
          <c:idx val="0"/>
          <c:order val="0"/>
          <c:tx>
            <c:strRef>
              <c:f>Sheet1!$D$1:$D$3</c:f>
              <c:strCache>
                <c:ptCount val="3"/>
                <c:pt idx="0">
                  <c:v>Personal Remittances</c:v>
                </c:pt>
                <c:pt idx="1">
                  <c:v>percent of GDP</c:v>
                </c:pt>
                <c:pt idx="2">
                  <c:v>(2009-12)</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Sheet1!$D$4:$D$9</c:f>
              <c:numCache>
                <c:formatCode>General</c:formatCode>
                <c:ptCount val="6"/>
                <c:pt idx="0">
                  <c:v>17.2</c:v>
                </c:pt>
                <c:pt idx="1">
                  <c:v>9.4</c:v>
                </c:pt>
                <c:pt idx="2">
                  <c:v>11.2</c:v>
                </c:pt>
                <c:pt idx="3">
                  <c:v>4.0999999999999996</c:v>
                </c:pt>
                <c:pt idx="4">
                  <c:v>7.6</c:v>
                </c:pt>
                <c:pt idx="5">
                  <c:v>8.4</c:v>
                </c:pt>
              </c:numCache>
            </c:numRef>
          </c:val>
          <c:extLst xmlns:c16r2="http://schemas.microsoft.com/office/drawing/2015/06/chart">
            <c:ext xmlns:c16="http://schemas.microsoft.com/office/drawing/2014/chart" uri="{C3380CC4-5D6E-409C-BE32-E72D297353CC}">
              <c16:uniqueId val="{00000000-1198-43F9-B104-DD62F31EDC53}"/>
            </c:ext>
          </c:extLst>
        </c:ser>
        <c:ser>
          <c:idx val="1"/>
          <c:order val="1"/>
          <c:tx>
            <c:strRef>
              <c:f>Sheet1!$E$1:$E$3</c:f>
              <c:strCache>
                <c:ptCount val="3"/>
                <c:pt idx="0">
                  <c:v>Net ODA</c:v>
                </c:pt>
                <c:pt idx="1">
                  <c:v>percent of GDP</c:v>
                </c:pt>
                <c:pt idx="2">
                  <c:v>(2009-12)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Sheet1!$E$4:$E$9</c:f>
              <c:numCache>
                <c:formatCode>General</c:formatCode>
                <c:ptCount val="6"/>
                <c:pt idx="0">
                  <c:v>10.5</c:v>
                </c:pt>
                <c:pt idx="1">
                  <c:v>2.9</c:v>
                </c:pt>
                <c:pt idx="2">
                  <c:v>3</c:v>
                </c:pt>
                <c:pt idx="3">
                  <c:v>1.9</c:v>
                </c:pt>
                <c:pt idx="4">
                  <c:v>2.2999999999999998</c:v>
                </c:pt>
                <c:pt idx="5">
                  <c:v>2.2000000000000002</c:v>
                </c:pt>
              </c:numCache>
            </c:numRef>
          </c:val>
          <c:extLst xmlns:c16r2="http://schemas.microsoft.com/office/drawing/2015/06/chart">
            <c:ext xmlns:c16="http://schemas.microsoft.com/office/drawing/2014/chart" uri="{C3380CC4-5D6E-409C-BE32-E72D297353CC}">
              <c16:uniqueId val="{00000001-1198-43F9-B104-DD62F31EDC53}"/>
            </c:ext>
          </c:extLst>
        </c:ser>
        <c:dLbls>
          <c:showLegendKey val="0"/>
          <c:showVal val="0"/>
          <c:showCatName val="0"/>
          <c:showSerName val="0"/>
          <c:showPercent val="0"/>
          <c:showBubbleSize val="0"/>
        </c:dLbls>
        <c:gapWidth val="150"/>
        <c:overlap val="100"/>
        <c:axId val="308903936"/>
        <c:axId val="308905472"/>
      </c:barChart>
      <c:catAx>
        <c:axId val="30890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8905472"/>
        <c:crosses val="autoZero"/>
        <c:auto val="1"/>
        <c:lblAlgn val="ctr"/>
        <c:lblOffset val="100"/>
        <c:noMultiLvlLbl val="0"/>
      </c:catAx>
      <c:valAx>
        <c:axId val="3089054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8903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200"/>
              <a:t>Përqindja e popullsisë</a:t>
            </a:r>
          </a:p>
        </c:rich>
      </c:tx>
      <c:layout>
        <c:manualLayout>
          <c:xMode val="edge"/>
          <c:yMode val="edge"/>
          <c:x val="3.3229002624671898E-2"/>
          <c:y val="1.38888888888889E-2"/>
        </c:manualLayout>
      </c:layout>
      <c:overlay val="0"/>
    </c:title>
    <c:autoTitleDeleted val="0"/>
    <c:plotArea>
      <c:layout>
        <c:manualLayout>
          <c:layoutTarget val="inner"/>
          <c:xMode val="edge"/>
          <c:yMode val="edge"/>
          <c:x val="7.4766185476815405E-2"/>
          <c:y val="0.13010425780110799"/>
          <c:w val="0.89745603674540697"/>
          <c:h val="0.73076771653543304"/>
        </c:manualLayout>
      </c:layout>
      <c:lineChart>
        <c:grouping val="standard"/>
        <c:varyColors val="0"/>
        <c:ser>
          <c:idx val="1"/>
          <c:order val="0"/>
          <c:tx>
            <c:v>Old series</c:v>
          </c:tx>
          <c:spPr>
            <a:ln w="28575">
              <a:solidFill>
                <a:srgbClr val="C00000"/>
              </a:solidFill>
            </a:ln>
          </c:spPr>
          <c:marker>
            <c:symbol val="none"/>
          </c:marker>
          <c:cat>
            <c:strRef>
              <c:f>Poverty!$C$3:$L$3</c:f>
              <c:strCache>
                <c:ptCount val="10"/>
                <c:pt idx="0">
                  <c:v>2000</c:v>
                </c:pt>
                <c:pt idx="1">
                  <c:v>2002/03</c:v>
                </c:pt>
                <c:pt idx="2">
                  <c:v>2003/04</c:v>
                </c:pt>
                <c:pt idx="3">
                  <c:v>2004/05</c:v>
                </c:pt>
                <c:pt idx="4">
                  <c:v>2005/06</c:v>
                </c:pt>
                <c:pt idx="5">
                  <c:v>2009</c:v>
                </c:pt>
                <c:pt idx="6">
                  <c:v>2010</c:v>
                </c:pt>
                <c:pt idx="7">
                  <c:v>2011</c:v>
                </c:pt>
                <c:pt idx="8">
                  <c:v>2012</c:v>
                </c:pt>
                <c:pt idx="9">
                  <c:v>2013</c:v>
                </c:pt>
              </c:strCache>
            </c:strRef>
          </c:cat>
          <c:val>
            <c:numRef>
              <c:f>Poverty!$C$4:$J$4</c:f>
              <c:numCache>
                <c:formatCode>General</c:formatCode>
                <c:ptCount val="8"/>
                <c:pt idx="0">
                  <c:v>50.3</c:v>
                </c:pt>
                <c:pt idx="1">
                  <c:v>38.700000000000003</c:v>
                </c:pt>
                <c:pt idx="2">
                  <c:v>43.5</c:v>
                </c:pt>
                <c:pt idx="3">
                  <c:v>34.799999999999997</c:v>
                </c:pt>
                <c:pt idx="4">
                  <c:v>45.1</c:v>
                </c:pt>
                <c:pt idx="5">
                  <c:v>34.5</c:v>
                </c:pt>
                <c:pt idx="6">
                  <c:v>29.2</c:v>
                </c:pt>
                <c:pt idx="7">
                  <c:v>29.7</c:v>
                </c:pt>
              </c:numCache>
            </c:numRef>
          </c:val>
          <c:smooth val="0"/>
          <c:extLst xmlns:c16r2="http://schemas.microsoft.com/office/drawing/2015/06/chart">
            <c:ext xmlns:c16="http://schemas.microsoft.com/office/drawing/2014/chart" uri="{C3380CC4-5D6E-409C-BE32-E72D297353CC}">
              <c16:uniqueId val="{00000000-87CC-4AF1-AB76-CE6AA6B46190}"/>
            </c:ext>
          </c:extLst>
        </c:ser>
        <c:dLbls>
          <c:showLegendKey val="0"/>
          <c:showVal val="0"/>
          <c:showCatName val="0"/>
          <c:showSerName val="0"/>
          <c:showPercent val="0"/>
          <c:showBubbleSize val="0"/>
        </c:dLbls>
        <c:marker val="1"/>
        <c:smooth val="0"/>
        <c:axId val="312461952"/>
        <c:axId val="312463744"/>
      </c:lineChart>
      <c:scatterChart>
        <c:scatterStyle val="lineMarker"/>
        <c:varyColors val="0"/>
        <c:ser>
          <c:idx val="2"/>
          <c:order val="1"/>
          <c:tx>
            <c:v>New series</c:v>
          </c:tx>
          <c:spPr>
            <a:ln w="28575">
              <a:solidFill>
                <a:schemeClr val="tx1"/>
              </a:solidFill>
              <a:prstDash val="sysDot"/>
            </a:ln>
          </c:spPr>
          <c:marker>
            <c:symbol val="none"/>
          </c:marker>
          <c:xVal>
            <c:strRef>
              <c:f>Poverty!$C$3:$L$3</c:f>
              <c:strCache>
                <c:ptCount val="10"/>
                <c:pt idx="0">
                  <c:v>2000</c:v>
                </c:pt>
                <c:pt idx="1">
                  <c:v>2002/03</c:v>
                </c:pt>
                <c:pt idx="2">
                  <c:v>2003/04</c:v>
                </c:pt>
                <c:pt idx="3">
                  <c:v>2004/05</c:v>
                </c:pt>
                <c:pt idx="4">
                  <c:v>2005/06</c:v>
                </c:pt>
                <c:pt idx="5">
                  <c:v>2009</c:v>
                </c:pt>
                <c:pt idx="6">
                  <c:v>2010</c:v>
                </c:pt>
                <c:pt idx="7">
                  <c:v>2011</c:v>
                </c:pt>
                <c:pt idx="8">
                  <c:v>2012</c:v>
                </c:pt>
                <c:pt idx="9">
                  <c:v>2013</c:v>
                </c:pt>
              </c:strCache>
            </c:strRef>
          </c:xVal>
          <c:yVal>
            <c:numRef>
              <c:f>Poverty!$C$5:$L$5</c:f>
              <c:numCache>
                <c:formatCode>General</c:formatCode>
                <c:ptCount val="10"/>
                <c:pt idx="8">
                  <c:v>22.8</c:v>
                </c:pt>
                <c:pt idx="9">
                  <c:v>17.5</c:v>
                </c:pt>
              </c:numCache>
            </c:numRef>
          </c:yVal>
          <c:smooth val="0"/>
          <c:extLst xmlns:c16r2="http://schemas.microsoft.com/office/drawing/2015/06/chart">
            <c:ext xmlns:c16="http://schemas.microsoft.com/office/drawing/2014/chart" uri="{C3380CC4-5D6E-409C-BE32-E72D297353CC}">
              <c16:uniqueId val="{00000001-87CC-4AF1-AB76-CE6AA6B46190}"/>
            </c:ext>
          </c:extLst>
        </c:ser>
        <c:dLbls>
          <c:showLegendKey val="0"/>
          <c:showVal val="0"/>
          <c:showCatName val="0"/>
          <c:showSerName val="0"/>
          <c:showPercent val="0"/>
          <c:showBubbleSize val="0"/>
        </c:dLbls>
        <c:axId val="312461952"/>
        <c:axId val="312463744"/>
      </c:scatterChart>
      <c:catAx>
        <c:axId val="312461952"/>
        <c:scaling>
          <c:orientation val="minMax"/>
        </c:scaling>
        <c:delete val="0"/>
        <c:axPos val="b"/>
        <c:numFmt formatCode="General" sourceLinked="0"/>
        <c:majorTickMark val="out"/>
        <c:minorTickMark val="none"/>
        <c:tickLblPos val="nextTo"/>
        <c:crossAx val="312463744"/>
        <c:crosses val="autoZero"/>
        <c:auto val="1"/>
        <c:lblAlgn val="ctr"/>
        <c:lblOffset val="100"/>
        <c:noMultiLvlLbl val="0"/>
      </c:catAx>
      <c:valAx>
        <c:axId val="312463744"/>
        <c:scaling>
          <c:orientation val="minMax"/>
        </c:scaling>
        <c:delete val="0"/>
        <c:axPos val="l"/>
        <c:numFmt formatCode="General" sourceLinked="1"/>
        <c:majorTickMark val="out"/>
        <c:minorTickMark val="none"/>
        <c:tickLblPos val="nextTo"/>
        <c:crossAx val="312461952"/>
        <c:crosses val="autoZero"/>
        <c:crossBetween val="between"/>
      </c:valAx>
    </c:plotArea>
    <c:legend>
      <c:legendPos val="r"/>
      <c:layout>
        <c:manualLayout>
          <c:xMode val="edge"/>
          <c:yMode val="edge"/>
          <c:x val="0.16178390443576801"/>
          <c:y val="0.54591243802858003"/>
          <c:w val="0.46113534794637101"/>
          <c:h val="0.1674343832021"/>
        </c:manualLayout>
      </c:layout>
      <c:overlay val="1"/>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11477508931793E-2"/>
          <c:y val="3.2979976442874002E-2"/>
          <c:w val="0.85730053200462297"/>
          <c:h val="0.64332878884838995"/>
        </c:manualLayout>
      </c:layout>
      <c:lineChart>
        <c:grouping val="standard"/>
        <c:varyColors val="0"/>
        <c:ser>
          <c:idx val="0"/>
          <c:order val="0"/>
          <c:tx>
            <c:strRef>
              <c:f>Data!$I$64</c:f>
              <c:strCache>
                <c:ptCount val="1"/>
                <c:pt idx="0">
                  <c:v>ALB</c:v>
                </c:pt>
              </c:strCache>
            </c:strRef>
          </c:tx>
          <c:spPr>
            <a:ln w="28575" cap="rnd">
              <a:solidFill>
                <a:schemeClr val="accent1"/>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Data!$J$64:$W$64</c:f>
              <c:numCache>
                <c:formatCode>0</c:formatCode>
                <c:ptCount val="14"/>
                <c:pt idx="0">
                  <c:v>18.854181814068109</c:v>
                </c:pt>
                <c:pt idx="1">
                  <c:v>19.793514148678891</c:v>
                </c:pt>
                <c:pt idx="2">
                  <c:v>19.97562710463551</c:v>
                </c:pt>
                <c:pt idx="3">
                  <c:v>21.068524022541439</c:v>
                </c:pt>
                <c:pt idx="4">
                  <c:v>21.97038419897132</c:v>
                </c:pt>
                <c:pt idx="5">
                  <c:v>22.992444588104899</c:v>
                </c:pt>
                <c:pt idx="6">
                  <c:v>23.925892136336071</c:v>
                </c:pt>
                <c:pt idx="7">
                  <c:v>24.09770935146047</c:v>
                </c:pt>
                <c:pt idx="8">
                  <c:v>26.495163553879209</c:v>
                </c:pt>
                <c:pt idx="9">
                  <c:v>28.91170688060803</c:v>
                </c:pt>
                <c:pt idx="10">
                  <c:v>28.022601274056829</c:v>
                </c:pt>
                <c:pt idx="11">
                  <c:v>27.95605386989013</c:v>
                </c:pt>
                <c:pt idx="12">
                  <c:v>27.665963704830041</c:v>
                </c:pt>
                <c:pt idx="13">
                  <c:v>28.11731395264885</c:v>
                </c:pt>
              </c:numCache>
            </c:numRef>
          </c:val>
          <c:smooth val="0"/>
          <c:extLst xmlns:c16r2="http://schemas.microsoft.com/office/drawing/2015/06/chart">
            <c:ext xmlns:c16="http://schemas.microsoft.com/office/drawing/2014/chart" uri="{C3380CC4-5D6E-409C-BE32-E72D297353CC}">
              <c16:uniqueId val="{00000000-52CA-4B90-9E42-49A482A7B282}"/>
            </c:ext>
          </c:extLst>
        </c:ser>
        <c:ser>
          <c:idx val="1"/>
          <c:order val="1"/>
          <c:tx>
            <c:strRef>
              <c:f>Data!$I$65</c:f>
              <c:strCache>
                <c:ptCount val="1"/>
                <c:pt idx="0">
                  <c:v>BIH</c:v>
                </c:pt>
              </c:strCache>
            </c:strRef>
          </c:tx>
          <c:spPr>
            <a:ln w="28575" cap="rnd">
              <a:solidFill>
                <a:schemeClr val="accent2"/>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Data!$J$65:$W$65</c:f>
              <c:numCache>
                <c:formatCode>0</c:formatCode>
                <c:ptCount val="14"/>
                <c:pt idx="0">
                  <c:v>19.313669086937221</c:v>
                </c:pt>
                <c:pt idx="1">
                  <c:v>19.37113347559033</c:v>
                </c:pt>
                <c:pt idx="2">
                  <c:v>19.852151129195001</c:v>
                </c:pt>
                <c:pt idx="3">
                  <c:v>20.534083310906951</c:v>
                </c:pt>
                <c:pt idx="4">
                  <c:v>21.41381031421178</c:v>
                </c:pt>
                <c:pt idx="5">
                  <c:v>22.229366750384528</c:v>
                </c:pt>
                <c:pt idx="6">
                  <c:v>23.612096705485609</c:v>
                </c:pt>
                <c:pt idx="7">
                  <c:v>24.534035958024418</c:v>
                </c:pt>
                <c:pt idx="8">
                  <c:v>25.89059981578232</c:v>
                </c:pt>
                <c:pt idx="9">
                  <c:v>26.26278486172469</c:v>
                </c:pt>
                <c:pt idx="10">
                  <c:v>26.360647556965759</c:v>
                </c:pt>
                <c:pt idx="11">
                  <c:v>26.81916373323719</c:v>
                </c:pt>
                <c:pt idx="12">
                  <c:v>26.778045747894641</c:v>
                </c:pt>
                <c:pt idx="13">
                  <c:v>26.997814798191701</c:v>
                </c:pt>
              </c:numCache>
            </c:numRef>
          </c:val>
          <c:smooth val="0"/>
          <c:extLst xmlns:c16r2="http://schemas.microsoft.com/office/drawing/2015/06/chart">
            <c:ext xmlns:c16="http://schemas.microsoft.com/office/drawing/2014/chart" uri="{C3380CC4-5D6E-409C-BE32-E72D297353CC}">
              <c16:uniqueId val="{00000001-52CA-4B90-9E42-49A482A7B282}"/>
            </c:ext>
          </c:extLst>
        </c:ser>
        <c:ser>
          <c:idx val="2"/>
          <c:order val="2"/>
          <c:tx>
            <c:strRef>
              <c:f>Data!$I$66</c:f>
              <c:strCache>
                <c:ptCount val="1"/>
                <c:pt idx="0">
                  <c:v>KSV</c:v>
                </c:pt>
              </c:strCache>
            </c:strRef>
          </c:tx>
          <c:spPr>
            <a:ln w="57150" cap="rnd" cmpd="sng">
              <a:solidFill>
                <a:srgbClr val="FF0000"/>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Data!$J$66:$W$66</c:f>
              <c:numCache>
                <c:formatCode>0</c:formatCode>
                <c:ptCount val="14"/>
                <c:pt idx="0">
                  <c:v>16.424613929202359</c:v>
                </c:pt>
                <c:pt idx="1">
                  <c:v>20.256793135753782</c:v>
                </c:pt>
                <c:pt idx="2">
                  <c:v>19.655340334934529</c:v>
                </c:pt>
                <c:pt idx="3">
                  <c:v>20.6939813560105</c:v>
                </c:pt>
                <c:pt idx="4">
                  <c:v>20.80849400962121</c:v>
                </c:pt>
                <c:pt idx="5">
                  <c:v>21.760077342280589</c:v>
                </c:pt>
                <c:pt idx="6">
                  <c:v>21.816695262340829</c:v>
                </c:pt>
                <c:pt idx="7">
                  <c:v>21.926085468381309</c:v>
                </c:pt>
                <c:pt idx="8">
                  <c:v>22.057106254999951</c:v>
                </c:pt>
                <c:pt idx="9">
                  <c:v>23.326501571049519</c:v>
                </c:pt>
                <c:pt idx="10">
                  <c:v>23.823537361777969</c:v>
                </c:pt>
                <c:pt idx="11">
                  <c:v>23.845178989536169</c:v>
                </c:pt>
                <c:pt idx="12">
                  <c:v>24.549406312572479</c:v>
                </c:pt>
                <c:pt idx="13">
                  <c:v>25.151783408496811</c:v>
                </c:pt>
              </c:numCache>
            </c:numRef>
          </c:val>
          <c:smooth val="0"/>
          <c:extLst xmlns:c16r2="http://schemas.microsoft.com/office/drawing/2015/06/chart">
            <c:ext xmlns:c16="http://schemas.microsoft.com/office/drawing/2014/chart" uri="{C3380CC4-5D6E-409C-BE32-E72D297353CC}">
              <c16:uniqueId val="{00000002-52CA-4B90-9E42-49A482A7B282}"/>
            </c:ext>
          </c:extLst>
        </c:ser>
        <c:ser>
          <c:idx val="3"/>
          <c:order val="3"/>
          <c:tx>
            <c:strRef>
              <c:f>Data!$I$67</c:f>
              <c:strCache>
                <c:ptCount val="1"/>
                <c:pt idx="0">
                  <c:v>MKD</c:v>
                </c:pt>
              </c:strCache>
            </c:strRef>
          </c:tx>
          <c:spPr>
            <a:ln w="28575" cap="rnd">
              <a:solidFill>
                <a:schemeClr val="accent4"/>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Data!$J$67:$W$67</c:f>
              <c:numCache>
                <c:formatCode>0</c:formatCode>
                <c:ptCount val="14"/>
                <c:pt idx="0">
                  <c:v>25.82818777042019</c:v>
                </c:pt>
                <c:pt idx="1">
                  <c:v>24.037507407039101</c:v>
                </c:pt>
                <c:pt idx="2">
                  <c:v>23.90106459556824</c:v>
                </c:pt>
                <c:pt idx="3">
                  <c:v>24.86492381525483</c:v>
                </c:pt>
                <c:pt idx="4">
                  <c:v>25.858635954274789</c:v>
                </c:pt>
                <c:pt idx="5">
                  <c:v>27.728455229031461</c:v>
                </c:pt>
                <c:pt idx="6">
                  <c:v>28.52706033075496</c:v>
                </c:pt>
                <c:pt idx="7">
                  <c:v>29.145568715650271</c:v>
                </c:pt>
                <c:pt idx="8">
                  <c:v>31.68558117876746</c:v>
                </c:pt>
                <c:pt idx="9">
                  <c:v>33.972485927431741</c:v>
                </c:pt>
                <c:pt idx="10">
                  <c:v>34.257450950868233</c:v>
                </c:pt>
                <c:pt idx="11">
                  <c:v>32.835428408486607</c:v>
                </c:pt>
                <c:pt idx="12">
                  <c:v>32.819074494144232</c:v>
                </c:pt>
                <c:pt idx="13">
                  <c:v>32.876790912652751</c:v>
                </c:pt>
              </c:numCache>
            </c:numRef>
          </c:val>
          <c:smooth val="0"/>
          <c:extLst xmlns:c16r2="http://schemas.microsoft.com/office/drawing/2015/06/chart">
            <c:ext xmlns:c16="http://schemas.microsoft.com/office/drawing/2014/chart" uri="{C3380CC4-5D6E-409C-BE32-E72D297353CC}">
              <c16:uniqueId val="{00000003-52CA-4B90-9E42-49A482A7B282}"/>
            </c:ext>
          </c:extLst>
        </c:ser>
        <c:ser>
          <c:idx val="4"/>
          <c:order val="4"/>
          <c:tx>
            <c:strRef>
              <c:f>Data!$I$68</c:f>
              <c:strCache>
                <c:ptCount val="1"/>
                <c:pt idx="0">
                  <c:v>MNE</c:v>
                </c:pt>
              </c:strCache>
            </c:strRef>
          </c:tx>
          <c:spPr>
            <a:ln w="28575" cap="rnd">
              <a:solidFill>
                <a:schemeClr val="accent5"/>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Data!$J$68:$W$68</c:f>
              <c:numCache>
                <c:formatCode>0</c:formatCode>
                <c:ptCount val="14"/>
                <c:pt idx="0">
                  <c:v>29.05279976771352</c:v>
                </c:pt>
                <c:pt idx="1">
                  <c:v>28.533900716149041</c:v>
                </c:pt>
                <c:pt idx="2">
                  <c:v>28.39405037870668</c:v>
                </c:pt>
                <c:pt idx="3">
                  <c:v>28.87947162780285</c:v>
                </c:pt>
                <c:pt idx="4">
                  <c:v>29.506520988222029</c:v>
                </c:pt>
                <c:pt idx="5">
                  <c:v>30.28429605972698</c:v>
                </c:pt>
                <c:pt idx="6">
                  <c:v>34.976627523528776</c:v>
                </c:pt>
                <c:pt idx="7">
                  <c:v>39.156784140985408</c:v>
                </c:pt>
                <c:pt idx="8">
                  <c:v>41.943726910639981</c:v>
                </c:pt>
                <c:pt idx="9">
                  <c:v>40.554298833179402</c:v>
                </c:pt>
                <c:pt idx="10">
                  <c:v>40.161583277178842</c:v>
                </c:pt>
                <c:pt idx="11">
                  <c:v>40.799507866093258</c:v>
                </c:pt>
                <c:pt idx="12">
                  <c:v>38.861206193249203</c:v>
                </c:pt>
                <c:pt idx="13">
                  <c:v>40.010577583815412</c:v>
                </c:pt>
              </c:numCache>
            </c:numRef>
          </c:val>
          <c:smooth val="0"/>
          <c:extLst xmlns:c16r2="http://schemas.microsoft.com/office/drawing/2015/06/chart">
            <c:ext xmlns:c16="http://schemas.microsoft.com/office/drawing/2014/chart" uri="{C3380CC4-5D6E-409C-BE32-E72D297353CC}">
              <c16:uniqueId val="{00000004-52CA-4B90-9E42-49A482A7B282}"/>
            </c:ext>
          </c:extLst>
        </c:ser>
        <c:ser>
          <c:idx val="5"/>
          <c:order val="5"/>
          <c:tx>
            <c:strRef>
              <c:f>Data!$I$69</c:f>
              <c:strCache>
                <c:ptCount val="1"/>
                <c:pt idx="0">
                  <c:v>SRB</c:v>
                </c:pt>
              </c:strCache>
            </c:strRef>
          </c:tx>
          <c:spPr>
            <a:ln w="28575" cap="rnd">
              <a:solidFill>
                <a:schemeClr val="accent6"/>
              </a:solidFill>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Data!$J$69:$W$69</c:f>
              <c:numCache>
                <c:formatCode>0</c:formatCode>
                <c:ptCount val="14"/>
                <c:pt idx="0">
                  <c:v>25.63833872246547</c:v>
                </c:pt>
                <c:pt idx="1">
                  <c:v>26.2090639331105</c:v>
                </c:pt>
                <c:pt idx="2">
                  <c:v>27.46387044652143</c:v>
                </c:pt>
                <c:pt idx="3">
                  <c:v>28.581650072156361</c:v>
                </c:pt>
                <c:pt idx="4">
                  <c:v>30.634086902746109</c:v>
                </c:pt>
                <c:pt idx="5">
                  <c:v>32.003779261479252</c:v>
                </c:pt>
                <c:pt idx="6">
                  <c:v>32.970703699837827</c:v>
                </c:pt>
                <c:pt idx="7">
                  <c:v>32.889665457701959</c:v>
                </c:pt>
                <c:pt idx="8">
                  <c:v>35.933168607657073</c:v>
                </c:pt>
                <c:pt idx="9">
                  <c:v>36.525686852195363</c:v>
                </c:pt>
                <c:pt idx="10">
                  <c:v>35.581071351868182</c:v>
                </c:pt>
                <c:pt idx="11">
                  <c:v>36.458059828163179</c:v>
                </c:pt>
                <c:pt idx="12">
                  <c:v>36.649781528488553</c:v>
                </c:pt>
                <c:pt idx="13">
                  <c:v>36.862801289980958</c:v>
                </c:pt>
              </c:numCache>
            </c:numRef>
          </c:val>
          <c:smooth val="0"/>
          <c:extLst xmlns:c16r2="http://schemas.microsoft.com/office/drawing/2015/06/chart">
            <c:ext xmlns:c16="http://schemas.microsoft.com/office/drawing/2014/chart" uri="{C3380CC4-5D6E-409C-BE32-E72D297353CC}">
              <c16:uniqueId val="{00000005-52CA-4B90-9E42-49A482A7B282}"/>
            </c:ext>
          </c:extLst>
        </c:ser>
        <c:ser>
          <c:idx val="6"/>
          <c:order val="6"/>
          <c:tx>
            <c:strRef>
              <c:f>Data!$D$74</c:f>
              <c:strCache>
                <c:ptCount val="1"/>
                <c:pt idx="0">
                  <c:v>SEE</c:v>
                </c:pt>
              </c:strCache>
            </c:strRef>
          </c:tx>
          <c:spPr>
            <a:ln w="28575" cap="rnd">
              <a:solidFill>
                <a:schemeClr val="accent1">
                  <a:lumMod val="60000"/>
                </a:schemeClr>
              </a:solidFill>
              <a:prstDash val="dash"/>
              <a:round/>
            </a:ln>
            <a:effectLst/>
          </c:spPr>
          <c:marker>
            <c:symbol val="none"/>
          </c:marker>
          <c:cat>
            <c:numRef>
              <c:f>Data!$J$51:$W$51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Data!$J$74:$W$74</c:f>
              <c:numCache>
                <c:formatCode>0</c:formatCode>
                <c:ptCount val="14"/>
                <c:pt idx="0">
                  <c:v>22.532761455143579</c:v>
                </c:pt>
                <c:pt idx="1">
                  <c:v>23.05573620109292</c:v>
                </c:pt>
                <c:pt idx="2">
                  <c:v>23.608421261909321</c:v>
                </c:pt>
                <c:pt idx="3">
                  <c:v>24.585839425907039</c:v>
                </c:pt>
                <c:pt idx="4">
                  <c:v>25.87079108348809</c:v>
                </c:pt>
                <c:pt idx="5">
                  <c:v>27.06727111791686</c:v>
                </c:pt>
                <c:pt idx="6">
                  <c:v>28.129327326767729</c:v>
                </c:pt>
                <c:pt idx="7">
                  <c:v>28.52822045175964</c:v>
                </c:pt>
                <c:pt idx="8">
                  <c:v>30.776456951270418</c:v>
                </c:pt>
                <c:pt idx="9">
                  <c:v>31.792628676453919</c:v>
                </c:pt>
                <c:pt idx="10">
                  <c:v>31.359730133752421</c:v>
                </c:pt>
                <c:pt idx="11">
                  <c:v>31.63373733647083</c:v>
                </c:pt>
                <c:pt idx="12">
                  <c:v>31.64286775678146</c:v>
                </c:pt>
                <c:pt idx="13">
                  <c:v>31.933163517841571</c:v>
                </c:pt>
              </c:numCache>
            </c:numRef>
          </c:val>
          <c:smooth val="0"/>
          <c:extLst xmlns:c16r2="http://schemas.microsoft.com/office/drawing/2015/06/chart">
            <c:ext xmlns:c16="http://schemas.microsoft.com/office/drawing/2014/chart" uri="{C3380CC4-5D6E-409C-BE32-E72D297353CC}">
              <c16:uniqueId val="{00000006-52CA-4B90-9E42-49A482A7B282}"/>
            </c:ext>
          </c:extLst>
        </c:ser>
        <c:dLbls>
          <c:showLegendKey val="0"/>
          <c:showVal val="0"/>
          <c:showCatName val="0"/>
          <c:showSerName val="0"/>
          <c:showPercent val="0"/>
          <c:showBubbleSize val="0"/>
        </c:dLbls>
        <c:marker val="1"/>
        <c:smooth val="0"/>
        <c:axId val="312557568"/>
        <c:axId val="312559104"/>
      </c:lineChart>
      <c:catAx>
        <c:axId val="31255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2559104"/>
        <c:crosses val="autoZero"/>
        <c:auto val="1"/>
        <c:lblAlgn val="ctr"/>
        <c:lblOffset val="100"/>
        <c:noMultiLvlLbl val="0"/>
      </c:catAx>
      <c:valAx>
        <c:axId val="312559104"/>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557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'R.Contribution to Growth'!$B$135</c:f>
              <c:strCache>
                <c:ptCount val="1"/>
                <c:pt idx="0">
                  <c:v>Konsumi</c:v>
                </c:pt>
              </c:strCache>
            </c:strRef>
          </c:tx>
          <c:spPr>
            <a:solidFill>
              <a:schemeClr val="bg1">
                <a:lumMod val="50000"/>
              </a:schemeClr>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Growth'!$C$135:$H$135</c:f>
              <c:numCache>
                <c:formatCode>0.0%</c:formatCode>
                <c:ptCount val="6"/>
                <c:pt idx="0">
                  <c:v>3.0805022825099827E-2</c:v>
                </c:pt>
                <c:pt idx="1">
                  <c:v>2.6751962779877719E-2</c:v>
                </c:pt>
                <c:pt idx="2">
                  <c:v>2.3207507656401824E-2</c:v>
                </c:pt>
                <c:pt idx="3">
                  <c:v>3.8168368879543613E-2</c:v>
                </c:pt>
                <c:pt idx="4">
                  <c:v>2.4883210092062704E-2</c:v>
                </c:pt>
                <c:pt idx="5">
                  <c:v>3.8015244871681536E-2</c:v>
                </c:pt>
              </c:numCache>
            </c:numRef>
          </c:val>
        </c:ser>
        <c:ser>
          <c:idx val="1"/>
          <c:order val="1"/>
          <c:tx>
            <c:strRef>
              <c:f>'R.Contribution to Growth'!$B$136</c:f>
              <c:strCache>
                <c:ptCount val="1"/>
                <c:pt idx="0">
                  <c:v>Investimet</c:v>
                </c:pt>
              </c:strCache>
            </c:strRef>
          </c:tx>
          <c:spPr>
            <a:solidFill>
              <a:srgbClr val="FFC000"/>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Growth'!$C$136:$H$136</c:f>
              <c:numCache>
                <c:formatCode>0.0%</c:formatCode>
                <c:ptCount val="6"/>
                <c:pt idx="0">
                  <c:v>2.5988898312621043E-2</c:v>
                </c:pt>
                <c:pt idx="1">
                  <c:v>-4.3638100776803912E-2</c:v>
                </c:pt>
                <c:pt idx="2">
                  <c:v>-9.6862681019051222E-4</c:v>
                </c:pt>
                <c:pt idx="3">
                  <c:v>-1.3705316911985583E-2</c:v>
                </c:pt>
                <c:pt idx="4">
                  <c:v>2.9026810206391494E-2</c:v>
                </c:pt>
                <c:pt idx="5">
                  <c:v>1.4680848582950662E-2</c:v>
                </c:pt>
              </c:numCache>
            </c:numRef>
          </c:val>
        </c:ser>
        <c:ser>
          <c:idx val="2"/>
          <c:order val="2"/>
          <c:tx>
            <c:strRef>
              <c:f>'R.Contribution to Growth'!$B$137</c:f>
              <c:strCache>
                <c:ptCount val="1"/>
                <c:pt idx="0">
                  <c:v>Eksporti neto</c:v>
                </c:pt>
              </c:strCache>
            </c:strRef>
          </c:tx>
          <c:spPr>
            <a:solidFill>
              <a:schemeClr val="tx2">
                <a:lumMod val="40000"/>
                <a:lumOff val="60000"/>
              </a:schemeClr>
            </a:solidFill>
            <a:ln>
              <a:noFill/>
            </a:ln>
            <a:effectLst/>
          </c:spPr>
          <c:invertIfNegative val="0"/>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Growth'!$C$137:$H$137</c:f>
              <c:numCache>
                <c:formatCode>0.0%</c:formatCode>
                <c:ptCount val="6"/>
                <c:pt idx="0">
                  <c:v>-1.2989803331778252E-2</c:v>
                </c:pt>
                <c:pt idx="1">
                  <c:v>4.4967390852822732E-2</c:v>
                </c:pt>
                <c:pt idx="2">
                  <c:v>1.2175480860942424E-2</c:v>
                </c:pt>
                <c:pt idx="3">
                  <c:v>-1.2184589966957062E-2</c:v>
                </c:pt>
                <c:pt idx="4">
                  <c:v>-1.2677933016508994E-2</c:v>
                </c:pt>
                <c:pt idx="5">
                  <c:v>-2.3375507322733635E-2</c:v>
                </c:pt>
              </c:numCache>
            </c:numRef>
          </c:val>
        </c:ser>
        <c:dLbls>
          <c:showLegendKey val="0"/>
          <c:showVal val="0"/>
          <c:showCatName val="0"/>
          <c:showSerName val="0"/>
          <c:showPercent val="0"/>
          <c:showBubbleSize val="0"/>
        </c:dLbls>
        <c:gapWidth val="219"/>
        <c:overlap val="100"/>
        <c:axId val="308640000"/>
        <c:axId val="308645888"/>
      </c:barChart>
      <c:lineChart>
        <c:grouping val="standard"/>
        <c:varyColors val="0"/>
        <c:ser>
          <c:idx val="3"/>
          <c:order val="3"/>
          <c:tx>
            <c:strRef>
              <c:f>'R.Contribution to Growth'!$B$138</c:f>
              <c:strCache>
                <c:ptCount val="1"/>
                <c:pt idx="0">
                  <c:v>Rritja reale e BPV</c:v>
                </c:pt>
              </c:strCache>
            </c:strRef>
          </c:tx>
          <c:spPr>
            <a:ln w="28575" cap="rnd">
              <a:solidFill>
                <a:schemeClr val="accent4"/>
              </a:solidFill>
              <a:round/>
            </a:ln>
            <a:effectLst/>
          </c:spPr>
          <c:marker>
            <c:symbol val="none"/>
          </c:marker>
          <c:dPt>
            <c:idx val="1"/>
            <c:bubble3D val="0"/>
            <c:spPr>
              <a:ln w="28575" cap="rnd">
                <a:solidFill>
                  <a:schemeClr val="tx1"/>
                </a:solidFill>
                <a:round/>
              </a:ln>
              <a:effectLst/>
            </c:spPr>
          </c:dPt>
          <c:dPt>
            <c:idx val="2"/>
            <c:bubble3D val="0"/>
            <c:spPr>
              <a:ln w="28575" cap="rnd">
                <a:solidFill>
                  <a:schemeClr val="tx1"/>
                </a:solidFill>
                <a:round/>
              </a:ln>
              <a:effectLst/>
            </c:spPr>
          </c:dPt>
          <c:dPt>
            <c:idx val="3"/>
            <c:bubble3D val="0"/>
            <c:spPr>
              <a:ln w="28575" cap="rnd">
                <a:solidFill>
                  <a:schemeClr val="tx1"/>
                </a:solidFill>
                <a:round/>
              </a:ln>
              <a:effectLst/>
            </c:spPr>
          </c:dPt>
          <c:dPt>
            <c:idx val="4"/>
            <c:bubble3D val="0"/>
            <c:spPr>
              <a:ln w="28575" cap="rnd">
                <a:solidFill>
                  <a:schemeClr val="tx1"/>
                </a:solidFill>
                <a:round/>
              </a:ln>
              <a:effectLst/>
            </c:spPr>
          </c:dPt>
          <c:dPt>
            <c:idx val="5"/>
            <c:bubble3D val="0"/>
            <c:spPr>
              <a:ln w="28575" cap="rnd">
                <a:solidFill>
                  <a:schemeClr val="tx1"/>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'R.Contribution to Growth'!$C$134:$H$134</c:f>
              <c:numCache>
                <c:formatCode>General</c:formatCode>
                <c:ptCount val="6"/>
                <c:pt idx="0">
                  <c:v>2011</c:v>
                </c:pt>
                <c:pt idx="1">
                  <c:v>2012</c:v>
                </c:pt>
                <c:pt idx="2">
                  <c:v>2013</c:v>
                </c:pt>
                <c:pt idx="3">
                  <c:v>2014</c:v>
                </c:pt>
                <c:pt idx="4">
                  <c:v>2015</c:v>
                </c:pt>
                <c:pt idx="5">
                  <c:v>2016</c:v>
                </c:pt>
              </c:numCache>
            </c:numRef>
          </c:cat>
          <c:val>
            <c:numRef>
              <c:f>'R.Contribution to Growth'!$C$138:$H$138</c:f>
              <c:numCache>
                <c:formatCode>0.0%</c:formatCode>
                <c:ptCount val="6"/>
                <c:pt idx="0">
                  <c:v>4.3804117805942622E-2</c:v>
                </c:pt>
                <c:pt idx="1">
                  <c:v>2.8081252855896539E-2</c:v>
                </c:pt>
                <c:pt idx="2">
                  <c:v>3.4414361707153736E-2</c:v>
                </c:pt>
                <c:pt idx="3">
                  <c:v>1.2278462000600968E-2</c:v>
                </c:pt>
                <c:pt idx="4">
                  <c:v>4.1232087281945204E-2</c:v>
                </c:pt>
                <c:pt idx="5">
                  <c:v>2.9320586131898564E-2</c:v>
                </c:pt>
              </c:numCache>
            </c:numRef>
          </c:val>
          <c:smooth val="0"/>
        </c:ser>
        <c:dLbls>
          <c:showLegendKey val="0"/>
          <c:showVal val="0"/>
          <c:showCatName val="0"/>
          <c:showSerName val="0"/>
          <c:showPercent val="0"/>
          <c:showBubbleSize val="0"/>
        </c:dLbls>
        <c:marker val="1"/>
        <c:smooth val="0"/>
        <c:axId val="308640000"/>
        <c:axId val="308645888"/>
      </c:lineChart>
      <c:catAx>
        <c:axId val="30864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8645888"/>
        <c:crosses val="autoZero"/>
        <c:auto val="1"/>
        <c:lblAlgn val="ctr"/>
        <c:lblOffset val="100"/>
        <c:noMultiLvlLbl val="0"/>
      </c:catAx>
      <c:valAx>
        <c:axId val="308645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8640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85607508751714E-2"/>
          <c:y val="0"/>
          <c:w val="0.96259423067551553"/>
          <c:h val="0.86077384619837816"/>
        </c:manualLayout>
      </c:layout>
      <c:barChart>
        <c:barDir val="col"/>
        <c:grouping val="clustered"/>
        <c:varyColors val="0"/>
        <c:ser>
          <c:idx val="0"/>
          <c:order val="0"/>
          <c:tx>
            <c:strRef>
              <c:f>Sheet1!$C$1:$C$3</c:f>
              <c:strCache>
                <c:ptCount val="3"/>
                <c:pt idx="0">
                  <c:v>Exports</c:v>
                </c:pt>
                <c:pt idx="1">
                  <c:v>percent of GDP</c:v>
                </c:pt>
                <c:pt idx="2">
                  <c:v>(2009-13)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Kosovo</c:v>
                </c:pt>
                <c:pt idx="1">
                  <c:v>Albania</c:v>
                </c:pt>
                <c:pt idx="2">
                  <c:v>BiH</c:v>
                </c:pt>
                <c:pt idx="3">
                  <c:v>FYR Macedonia</c:v>
                </c:pt>
                <c:pt idx="4">
                  <c:v>Montenegro</c:v>
                </c:pt>
                <c:pt idx="5">
                  <c:v>Serbia</c:v>
                </c:pt>
              </c:strCache>
            </c:strRef>
          </c:cat>
          <c:val>
            <c:numRef>
              <c:f>Sheet1!$C$4:$C$9</c:f>
              <c:numCache>
                <c:formatCode>General</c:formatCode>
                <c:ptCount val="6"/>
                <c:pt idx="0">
                  <c:v>18.399999999999999</c:v>
                </c:pt>
                <c:pt idx="1">
                  <c:v>32.9</c:v>
                </c:pt>
                <c:pt idx="2">
                  <c:v>29.6</c:v>
                </c:pt>
                <c:pt idx="3">
                  <c:v>49.6</c:v>
                </c:pt>
                <c:pt idx="4">
                  <c:v>39.1</c:v>
                </c:pt>
                <c:pt idx="5">
                  <c:v>34.299999999999997</c:v>
                </c:pt>
              </c:numCache>
            </c:numRef>
          </c:val>
          <c:extLst xmlns:c16r2="http://schemas.microsoft.com/office/drawing/2015/06/chart">
            <c:ext xmlns:c16="http://schemas.microsoft.com/office/drawing/2014/chart" uri="{C3380CC4-5D6E-409C-BE32-E72D297353CC}">
              <c16:uniqueId val="{00000000-5253-40C4-BC8E-C088230A4A5B}"/>
            </c:ext>
          </c:extLst>
        </c:ser>
        <c:dLbls>
          <c:showLegendKey val="0"/>
          <c:showVal val="0"/>
          <c:showCatName val="0"/>
          <c:showSerName val="0"/>
          <c:showPercent val="0"/>
          <c:showBubbleSize val="0"/>
        </c:dLbls>
        <c:gapWidth val="219"/>
        <c:overlap val="-27"/>
        <c:axId val="308752768"/>
        <c:axId val="308754304"/>
      </c:barChart>
      <c:catAx>
        <c:axId val="30875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8754304"/>
        <c:crosses val="autoZero"/>
        <c:auto val="1"/>
        <c:lblAlgn val="ctr"/>
        <c:lblOffset val="100"/>
        <c:noMultiLvlLbl val="0"/>
      </c:catAx>
      <c:valAx>
        <c:axId val="308754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087527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42133217269204"/>
          <c:y val="0"/>
          <c:w val="0.618262872432357"/>
          <c:h val="1"/>
        </c:manualLayout>
      </c:layout>
      <c:doughnutChart>
        <c:varyColors val="1"/>
        <c:ser>
          <c:idx val="0"/>
          <c:order val="0"/>
          <c:tx>
            <c:strRef>
              <c:f>Sheet16!$C$71</c:f>
              <c:strCache>
                <c:ptCount val="1"/>
                <c:pt idx="0">
                  <c:v>2005</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8CA-4EB5-AF7B-57EA599B604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8CA-4EB5-AF7B-57EA599B604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8CA-4EB5-AF7B-57EA599B604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8CA-4EB5-AF7B-57EA599B604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48CA-4EB5-AF7B-57EA599B604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48CA-4EB5-AF7B-57EA599B6042}"/>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8CA-4EB5-AF7B-57EA599B6042}"/>
              </c:ext>
            </c:extLst>
          </c:dPt>
          <c:dLbls>
            <c:dLbl>
              <c:idx val="0"/>
              <c:layout/>
              <c:tx>
                <c:rich>
                  <a:bodyPr/>
                  <a:lstStyle/>
                  <a:p>
                    <a:fld id="{4C5E8500-1D52-4A83-B85C-F7542A0CAD50}" type="PERCENTAGE">
                      <a:rPr lang="en-US" baseline="0"/>
                      <a:pPr/>
                      <a:t>[PERCENTAGE]</a:t>
                    </a:fld>
                    <a:endParaRPr lang="en-US"/>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48CA-4EB5-AF7B-57EA599B6042}"/>
                </c:ext>
              </c:extLst>
            </c:dLbl>
            <c:dLbl>
              <c:idx val="4"/>
              <c:layout>
                <c:manualLayout>
                  <c:x val="2.5000000000000001E-2"/>
                  <c:y val="-1.9755283371651323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48CA-4EB5-AF7B-57EA599B6042}"/>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48CA-4EB5-AF7B-57EA599B604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Sheet16!$B$72:$B$78</c:f>
              <c:strCache>
                <c:ptCount val="7"/>
                <c:pt idx="0">
                  <c:v>Base metals</c:v>
                </c:pt>
                <c:pt idx="1">
                  <c:v>Mineral products</c:v>
                </c:pt>
                <c:pt idx="2">
                  <c:v>Agriproduce</c:v>
                </c:pt>
                <c:pt idx="3">
                  <c:v>Light mnfg</c:v>
                </c:pt>
                <c:pt idx="4">
                  <c:v>Chemicals</c:v>
                </c:pt>
                <c:pt idx="5">
                  <c:v>Machinery</c:v>
                </c:pt>
                <c:pt idx="6">
                  <c:v>Other </c:v>
                </c:pt>
              </c:strCache>
            </c:strRef>
          </c:cat>
          <c:val>
            <c:numRef>
              <c:f>Sheet16!$C$72:$C$78</c:f>
              <c:numCache>
                <c:formatCode>#,##0</c:formatCode>
                <c:ptCount val="7"/>
                <c:pt idx="0">
                  <c:v>24789</c:v>
                </c:pt>
                <c:pt idx="1">
                  <c:v>3210</c:v>
                </c:pt>
                <c:pt idx="2">
                  <c:v>8352</c:v>
                </c:pt>
                <c:pt idx="3">
                  <c:v>7251</c:v>
                </c:pt>
                <c:pt idx="4">
                  <c:v>2176</c:v>
                </c:pt>
                <c:pt idx="5">
                  <c:v>9223</c:v>
                </c:pt>
                <c:pt idx="6" formatCode="General">
                  <c:v>1280</c:v>
                </c:pt>
              </c:numCache>
            </c:numRef>
          </c:val>
          <c:extLst xmlns:c16r2="http://schemas.microsoft.com/office/drawing/2015/06/chart">
            <c:ext xmlns:c16="http://schemas.microsoft.com/office/drawing/2014/chart" uri="{C3380CC4-5D6E-409C-BE32-E72D297353CC}">
              <c16:uniqueId val="{0000000E-48CA-4EB5-AF7B-57EA599B6042}"/>
            </c:ext>
          </c:extLst>
        </c:ser>
        <c:ser>
          <c:idx val="1"/>
          <c:order val="1"/>
          <c:tx>
            <c:strRef>
              <c:f>Sheet16!$L$71</c:f>
              <c:strCache>
                <c:ptCount val="1"/>
                <c:pt idx="0">
                  <c:v>2014</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0-48CA-4EB5-AF7B-57EA599B604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2-48CA-4EB5-AF7B-57EA599B604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4-48CA-4EB5-AF7B-57EA599B604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6-48CA-4EB5-AF7B-57EA599B604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8-48CA-4EB5-AF7B-57EA599B604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A-48CA-4EB5-AF7B-57EA599B6042}"/>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C-48CA-4EB5-AF7B-57EA599B6042}"/>
              </c:ext>
            </c:extLst>
          </c:dPt>
          <c:dLbls>
            <c:dLbl>
              <c:idx val="0"/>
              <c:layout>
                <c:manualLayout>
                  <c:x val="2.2916666666666665E-2"/>
                  <c:y val="1.071871337358624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48CA-4EB5-AF7B-57EA599B6042}"/>
                </c:ext>
              </c:extLst>
            </c:dLbl>
            <c:dLbl>
              <c:idx val="1"/>
              <c:layout>
                <c:manualLayout>
                  <c:x val="-1.4583333333333337E-2"/>
                  <c:y val="2.17315071553498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manualLayout>
                      <c:w val="0.22367896981627297"/>
                      <c:h val="9.4152008350107161E-2"/>
                    </c:manualLayout>
                  </c15:layout>
                </c:ext>
                <c:ext xmlns:c16="http://schemas.microsoft.com/office/drawing/2014/chart" uri="{C3380CC4-5D6E-409C-BE32-E72D297353CC}">
                  <c16:uniqueId val="{00000012-48CA-4EB5-AF7B-57EA599B6042}"/>
                </c:ext>
              </c:extLst>
            </c:dLbl>
            <c:dLbl>
              <c:idx val="2"/>
              <c:layout>
                <c:manualLayout>
                  <c:x val="-1.4583333333333334E-2"/>
                  <c:y val="6.717046276746538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4-48CA-4EB5-AF7B-57EA599B6042}"/>
                </c:ext>
              </c:extLst>
            </c:dLbl>
            <c:dLbl>
              <c:idx val="3"/>
              <c:layout>
                <c:manualLayout>
                  <c:x val="-4.1666666666667429E-3"/>
                  <c:y val="3.358523138373269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6-48CA-4EB5-AF7B-57EA599B6042}"/>
                </c:ext>
              </c:extLst>
            </c:dLbl>
            <c:dLbl>
              <c:idx val="4"/>
              <c:layout>
                <c:manualLayout>
                  <c:x val="-1.0416666666666666E-2"/>
                  <c:y val="-3.078610645802608E-17"/>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8-48CA-4EB5-AF7B-57EA599B6042}"/>
                </c:ext>
              </c:extLst>
            </c:dLbl>
            <c:dLbl>
              <c:idx val="5"/>
              <c:layout>
                <c:manualLayout>
                  <c:x val="-4.1666666666665903E-3"/>
                  <c:y val="0"/>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48CA-4EB5-AF7B-57EA599B6042}"/>
                </c:ext>
              </c:extLst>
            </c:dLbl>
            <c:dLbl>
              <c:idx val="6"/>
              <c:layout>
                <c:manualLayout>
                  <c:x val="2.2916666666666665E-2"/>
                  <c:y val="1.3434092553493076E-2"/>
                </c:manualLayout>
              </c:layout>
              <c:tx>
                <c:rich>
                  <a:bodyPr/>
                  <a:lstStyle/>
                  <a:p>
                    <a:fld id="{088F8686-598C-4FB8-AB8B-5A9874B88BD1}" type="CATEGORYNAME">
                      <a:rPr lang="en-US"/>
                      <a:pPr/>
                      <a:t>[CATEGORY NAME]</a:t>
                    </a:fld>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C-48CA-4EB5-AF7B-57EA599B6042}"/>
                </c:ext>
              </c:extLst>
            </c:dLbl>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Lst>
          </c:dLbls>
          <c:cat>
            <c:strRef>
              <c:f>Sheet16!$B$72:$B$78</c:f>
              <c:strCache>
                <c:ptCount val="7"/>
                <c:pt idx="0">
                  <c:v>Base metals</c:v>
                </c:pt>
                <c:pt idx="1">
                  <c:v>Mineral products</c:v>
                </c:pt>
                <c:pt idx="2">
                  <c:v>Agriproduce</c:v>
                </c:pt>
                <c:pt idx="3">
                  <c:v>Light mnfg</c:v>
                </c:pt>
                <c:pt idx="4">
                  <c:v>Chemicals</c:v>
                </c:pt>
                <c:pt idx="5">
                  <c:v>Machinery</c:v>
                </c:pt>
                <c:pt idx="6">
                  <c:v>Other </c:v>
                </c:pt>
              </c:strCache>
            </c:strRef>
          </c:cat>
          <c:val>
            <c:numRef>
              <c:f>Sheet16!$L$72:$L$78</c:f>
              <c:numCache>
                <c:formatCode>#,##0</c:formatCode>
                <c:ptCount val="7"/>
                <c:pt idx="0">
                  <c:v>167387</c:v>
                </c:pt>
                <c:pt idx="1">
                  <c:v>44704</c:v>
                </c:pt>
                <c:pt idx="2">
                  <c:v>42078</c:v>
                </c:pt>
                <c:pt idx="3">
                  <c:v>30327</c:v>
                </c:pt>
                <c:pt idx="4">
                  <c:v>18876</c:v>
                </c:pt>
                <c:pt idx="5">
                  <c:v>14619</c:v>
                </c:pt>
                <c:pt idx="6" formatCode="General">
                  <c:v>6552</c:v>
                </c:pt>
              </c:numCache>
            </c:numRef>
          </c:val>
          <c:extLst xmlns:c16r2="http://schemas.microsoft.com/office/drawing/2015/06/chart">
            <c:ext xmlns:c16="http://schemas.microsoft.com/office/drawing/2014/chart" uri="{C3380CC4-5D6E-409C-BE32-E72D297353CC}">
              <c16:uniqueId val="{0000001D-48CA-4EB5-AF7B-57EA599B6042}"/>
            </c:ext>
          </c:extLst>
        </c:ser>
        <c:dLbls>
          <c:showLegendKey val="0"/>
          <c:showVal val="0"/>
          <c:showCatName val="0"/>
          <c:showSerName val="0"/>
          <c:showPercent val="0"/>
          <c:showBubbleSize val="0"/>
          <c:showLeaderLines val="0"/>
        </c:dLbls>
        <c:firstSliceAng val="119"/>
        <c:holeSize val="1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73822591267086"/>
          <c:y val="3.6847822554813311E-3"/>
          <c:w val="0.57851943912772974"/>
          <c:h val="0.9963152177445187"/>
        </c:manualLayout>
      </c:layout>
      <c:doughnutChart>
        <c:varyColors val="1"/>
        <c:ser>
          <c:idx val="0"/>
          <c:order val="0"/>
          <c:tx>
            <c:strRef>
              <c:f>'exp by country'!$O$3</c:f>
              <c:strCache>
                <c:ptCount val="1"/>
                <c:pt idx="0">
                  <c:v>2005</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E6B-40D6-A7CE-FB274DF02FC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E6B-40D6-A7CE-FB274DF02FC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E6B-40D6-A7CE-FB274DF02FC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E6B-40D6-A7CE-FB274DF02FC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E6B-40D6-A7CE-FB274DF02FCE}"/>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E6B-40D6-A7CE-FB274DF02FCE}"/>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E6B-40D6-A7CE-FB274DF02FCE}"/>
              </c:ext>
            </c:extLst>
          </c:dPt>
          <c:dLbls>
            <c:dLbl>
              <c:idx val="0"/>
              <c:layout/>
              <c:tx>
                <c:rich>
                  <a:bodyPr/>
                  <a:lstStyle/>
                  <a:p>
                    <a:fld id="{4C5E8500-1D52-4A83-B85C-F7542A0CAD50}" type="PERCENTAGE">
                      <a:rPr lang="en-US" baseline="0"/>
                      <a:pPr/>
                      <a:t>[PERCENTAGE]</a:t>
                    </a:fld>
                    <a:endParaRPr lang="en-US"/>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1E6B-40D6-A7CE-FB274DF02FC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6B-40D6-A7CE-FB274DF02FCE}"/>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E6B-40D6-A7CE-FB274DF02FCE}"/>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'exp by country'!$N$4:$N$7</c:f>
              <c:strCache>
                <c:ptCount val="4"/>
                <c:pt idx="0">
                  <c:v>Italy</c:v>
                </c:pt>
                <c:pt idx="1">
                  <c:v>Other European</c:v>
                </c:pt>
                <c:pt idx="2">
                  <c:v>Western Balkans</c:v>
                </c:pt>
                <c:pt idx="3">
                  <c:v>China &amp; india</c:v>
                </c:pt>
              </c:strCache>
            </c:strRef>
          </c:cat>
          <c:val>
            <c:numRef>
              <c:f>'exp by country'!$O$4:$O$7</c:f>
              <c:numCache>
                <c:formatCode>General</c:formatCode>
                <c:ptCount val="4"/>
                <c:pt idx="0">
                  <c:v>10.1</c:v>
                </c:pt>
                <c:pt idx="1">
                  <c:v>38.500000000000007</c:v>
                </c:pt>
                <c:pt idx="2">
                  <c:v>51.4</c:v>
                </c:pt>
                <c:pt idx="3">
                  <c:v>0</c:v>
                </c:pt>
              </c:numCache>
            </c:numRef>
          </c:val>
          <c:extLst xmlns:c16r2="http://schemas.microsoft.com/office/drawing/2015/06/chart">
            <c:ext xmlns:c16="http://schemas.microsoft.com/office/drawing/2014/chart" uri="{C3380CC4-5D6E-409C-BE32-E72D297353CC}">
              <c16:uniqueId val="{0000000E-1E6B-40D6-A7CE-FB274DF02FCE}"/>
            </c:ext>
          </c:extLst>
        </c:ser>
        <c:ser>
          <c:idx val="1"/>
          <c:order val="1"/>
          <c:tx>
            <c:strRef>
              <c:f>'exp by country'!$P$3</c:f>
              <c:strCache>
                <c:ptCount val="1"/>
                <c:pt idx="0">
                  <c:v>2014</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0-1E6B-40D6-A7CE-FB274DF02FC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2-1E6B-40D6-A7CE-FB274DF02FC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4-1E6B-40D6-A7CE-FB274DF02FC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6-1E6B-40D6-A7CE-FB274DF02FCE}"/>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8-1E6B-40D6-A7CE-FB274DF02FCE}"/>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A-1E6B-40D6-A7CE-FB274DF02FCE}"/>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C-1E6B-40D6-A7CE-FB274DF02FCE}"/>
              </c:ext>
            </c:extLst>
          </c:dPt>
          <c:dLbls>
            <c:dLbl>
              <c:idx val="0"/>
              <c:layout>
                <c:manualLayout>
                  <c:x val="2.2916666666666665E-2"/>
                  <c:y val="1.0718713373586247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1E6B-40D6-A7CE-FB274DF02FCE}"/>
                </c:ext>
              </c:extLst>
            </c:dLbl>
            <c:dLbl>
              <c:idx val="1"/>
              <c:layout>
                <c:manualLayout>
                  <c:x val="4.5833333333333288E-2"/>
                  <c:y val="4.2766696286177734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manualLayout>
                      <c:w val="0.21117896981627296"/>
                      <c:h val="0.11544305564796829"/>
                    </c:manualLayout>
                  </c15:layout>
                </c:ext>
                <c:ext xmlns:c16="http://schemas.microsoft.com/office/drawing/2014/chart" uri="{C3380CC4-5D6E-409C-BE32-E72D297353CC}">
                  <c16:uniqueId val="{00000012-1E6B-40D6-A7CE-FB274DF02FCE}"/>
                </c:ext>
              </c:extLst>
            </c:dLbl>
            <c:dLbl>
              <c:idx val="2"/>
              <c:layout>
                <c:manualLayout>
                  <c:x val="5.6250000000000001E-2"/>
                  <c:y val="-1.7525450461996921E-2"/>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4-1E6B-40D6-A7CE-FB274DF02FCE}"/>
                </c:ext>
              </c:extLst>
            </c:dLbl>
            <c:dLbl>
              <c:idx val="3"/>
              <c:layout>
                <c:manualLayout>
                  <c:x val="-4.1666666666667429E-3"/>
                  <c:y val="3.358523138373269E-3"/>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6-1E6B-40D6-A7CE-FB274DF02FCE}"/>
                </c:ext>
              </c:extLst>
            </c:dLbl>
            <c:dLbl>
              <c:idx val="4"/>
              <c:layout>
                <c:manualLayout>
                  <c:x val="-1.0416666666666666E-2"/>
                  <c:y val="-3.078610645802608E-17"/>
                </c:manualLayout>
              </c:layout>
              <c:spPr>
                <a:noFill/>
                <a:ln w="9525" cap="flat" cmpd="sng" algn="ctr">
                  <a:no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8-1E6B-40D6-A7CE-FB274DF02FCE}"/>
                </c:ext>
              </c:extLst>
            </c:dLbl>
            <c:dLbl>
              <c:idx val="5"/>
              <c:layout>
                <c:manualLayout>
                  <c:x val="-4.1666666666665903E-3"/>
                  <c:y val="0"/>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1E6B-40D6-A7CE-FB274DF02FCE}"/>
                </c:ext>
              </c:extLst>
            </c:dLbl>
            <c:dLbl>
              <c:idx val="6"/>
              <c:layout>
                <c:manualLayout>
                  <c:x val="2.2916666666666665E-2"/>
                  <c:y val="1.3434092553493076E-2"/>
                </c:manualLayout>
              </c:layout>
              <c:tx>
                <c:rich>
                  <a:bodyPr/>
                  <a:lstStyle/>
                  <a:p>
                    <a:fld id="{088F8686-598C-4FB8-AB8B-5A9874B88BD1}" type="CATEGORYNAME">
                      <a:rPr lang="en-US"/>
                      <a:pPr/>
                      <a:t>[CATEGORY NAME]</a:t>
                    </a:fld>
                    <a:endParaRPr lang="en-US"/>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C-1E6B-40D6-A7CE-FB274DF02FCE}"/>
                </c:ext>
              </c:extLst>
            </c:dLbl>
            <c:spPr>
              <a:no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ext>
            </c:extLst>
          </c:dLbls>
          <c:cat>
            <c:strRef>
              <c:f>'exp by country'!$N$4:$N$7</c:f>
              <c:strCache>
                <c:ptCount val="4"/>
                <c:pt idx="0">
                  <c:v>Italy</c:v>
                </c:pt>
                <c:pt idx="1">
                  <c:v>Other European</c:v>
                </c:pt>
                <c:pt idx="2">
                  <c:v>Western Balkans</c:v>
                </c:pt>
                <c:pt idx="3">
                  <c:v>China &amp; india</c:v>
                </c:pt>
              </c:strCache>
            </c:strRef>
          </c:cat>
          <c:val>
            <c:numRef>
              <c:f>'exp by country'!$P$4:$P$7</c:f>
              <c:numCache>
                <c:formatCode>General</c:formatCode>
                <c:ptCount val="4"/>
                <c:pt idx="0">
                  <c:v>15.3</c:v>
                </c:pt>
                <c:pt idx="1">
                  <c:v>24</c:v>
                </c:pt>
                <c:pt idx="2">
                  <c:v>39.200000000000003</c:v>
                </c:pt>
                <c:pt idx="3">
                  <c:v>21.5</c:v>
                </c:pt>
              </c:numCache>
            </c:numRef>
          </c:val>
          <c:extLst xmlns:c16r2="http://schemas.microsoft.com/office/drawing/2015/06/chart">
            <c:ext xmlns:c16="http://schemas.microsoft.com/office/drawing/2014/chart" uri="{C3380CC4-5D6E-409C-BE32-E72D297353CC}">
              <c16:uniqueId val="{0000001D-1E6B-40D6-A7CE-FB274DF02FCE}"/>
            </c:ext>
          </c:extLst>
        </c:ser>
        <c:dLbls>
          <c:showLegendKey val="0"/>
          <c:showVal val="0"/>
          <c:showCatName val="0"/>
          <c:showSerName val="0"/>
          <c:showPercent val="0"/>
          <c:showBubbleSize val="0"/>
          <c:showLeaderLines val="0"/>
        </c:dLbls>
        <c:firstSliceAng val="119"/>
        <c:holeSize val="1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IHD, hyrja neto (% BPV)</a:t>
            </a:r>
          </a:p>
        </c:rich>
      </c:tx>
      <c:layout/>
      <c:overlay val="0"/>
      <c:spPr>
        <a:noFill/>
        <a:ln>
          <a:noFill/>
        </a:ln>
        <a:effectLst/>
      </c:spPr>
    </c:title>
    <c:autoTitleDeleted val="0"/>
    <c:plotArea>
      <c:layout/>
      <c:lineChart>
        <c:grouping val="standard"/>
        <c:varyColors val="0"/>
        <c:ser>
          <c:idx val="3"/>
          <c:order val="0"/>
          <c:tx>
            <c:strRef>
              <c:f>FDI!$B$57</c:f>
              <c:strCache>
                <c:ptCount val="1"/>
                <c:pt idx="0">
                  <c:v>KSV</c:v>
                </c:pt>
              </c:strCache>
            </c:strRef>
          </c:tx>
          <c:spPr>
            <a:ln w="28575" cap="rnd">
              <a:solidFill>
                <a:srgbClr val="00B0F0"/>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FDI!$C$57:$N$57</c:f>
              <c:numCache>
                <c:formatCode>0.0</c:formatCode>
                <c:ptCount val="12"/>
                <c:pt idx="0">
                  <c:v>1.4640270643659403</c:v>
                </c:pt>
                <c:pt idx="1">
                  <c:v>3.5814246337381466</c:v>
                </c:pt>
                <c:pt idx="2">
                  <c:v>9.0680247804638991</c:v>
                </c:pt>
                <c:pt idx="3">
                  <c:v>12.47990945227019</c:v>
                </c:pt>
                <c:pt idx="4">
                  <c:v>9.4381001235735944</c:v>
                </c:pt>
                <c:pt idx="5">
                  <c:v>7.2176113091515992</c:v>
                </c:pt>
                <c:pt idx="6">
                  <c:v>8.3465262435373493</c:v>
                </c:pt>
                <c:pt idx="7">
                  <c:v>8.1616058344115174</c:v>
                </c:pt>
                <c:pt idx="8">
                  <c:v>4.5104809443811194</c:v>
                </c:pt>
                <c:pt idx="9">
                  <c:v>4.851852411156198</c:v>
                </c:pt>
                <c:pt idx="10">
                  <c:v>2.7054362200174258</c:v>
                </c:pt>
                <c:pt idx="11">
                  <c:v>5.6426646313527717</c:v>
                </c:pt>
              </c:numCache>
            </c:numRef>
          </c:val>
          <c:smooth val="0"/>
          <c:extLst xmlns:c16r2="http://schemas.microsoft.com/office/drawing/2015/06/chart">
            <c:ext xmlns:c16="http://schemas.microsoft.com/office/drawing/2014/chart" uri="{C3380CC4-5D6E-409C-BE32-E72D297353CC}">
              <c16:uniqueId val="{00000000-DE9D-406E-95E6-6410C5E8E572}"/>
            </c:ext>
          </c:extLst>
        </c:ser>
        <c:ser>
          <c:idx val="0"/>
          <c:order val="1"/>
          <c:tx>
            <c:strRef>
              <c:f>FDI!$B$54</c:f>
              <c:strCache>
                <c:ptCount val="1"/>
                <c:pt idx="0">
                  <c:v>ALB</c:v>
                </c:pt>
              </c:strCache>
            </c:strRef>
          </c:tx>
          <c:spPr>
            <a:ln w="28575" cap="rnd">
              <a:solidFill>
                <a:schemeClr val="accent4"/>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FDI!$C$54:$N$54</c:f>
              <c:numCache>
                <c:formatCode>0.0</c:formatCode>
                <c:ptCount val="12"/>
                <c:pt idx="0">
                  <c:v>4.6656377710485426</c:v>
                </c:pt>
                <c:pt idx="1">
                  <c:v>3.2172267612458505</c:v>
                </c:pt>
                <c:pt idx="2">
                  <c:v>3.6156037812553854</c:v>
                </c:pt>
                <c:pt idx="3">
                  <c:v>6.095457233531695</c:v>
                </c:pt>
                <c:pt idx="4">
                  <c:v>9.6338705927482344</c:v>
                </c:pt>
                <c:pt idx="5">
                  <c:v>11.151340155524473</c:v>
                </c:pt>
                <c:pt idx="6">
                  <c:v>9.1340708956010488</c:v>
                </c:pt>
                <c:pt idx="7">
                  <c:v>8.1408431436573263</c:v>
                </c:pt>
                <c:pt idx="8">
                  <c:v>7.4683175560970589</c:v>
                </c:pt>
                <c:pt idx="9">
                  <c:v>9.8097206899912699</c:v>
                </c:pt>
                <c:pt idx="10">
                  <c:v>8.656329069010182</c:v>
                </c:pt>
                <c:pt idx="11">
                  <c:v>8.5678656820438199</c:v>
                </c:pt>
              </c:numCache>
            </c:numRef>
          </c:val>
          <c:smooth val="0"/>
          <c:extLst xmlns:c16r2="http://schemas.microsoft.com/office/drawing/2015/06/chart">
            <c:ext xmlns:c16="http://schemas.microsoft.com/office/drawing/2014/chart" uri="{C3380CC4-5D6E-409C-BE32-E72D297353CC}">
              <c16:uniqueId val="{00000001-DE9D-406E-95E6-6410C5E8E572}"/>
            </c:ext>
          </c:extLst>
        </c:ser>
        <c:ser>
          <c:idx val="1"/>
          <c:order val="2"/>
          <c:tx>
            <c:strRef>
              <c:f>FDI!$B$55</c:f>
              <c:strCache>
                <c:ptCount val="1"/>
                <c:pt idx="0">
                  <c:v>BIH</c:v>
                </c:pt>
              </c:strCache>
            </c:strRef>
          </c:tx>
          <c:spPr>
            <a:ln w="28575" cap="rnd">
              <a:solidFill>
                <a:schemeClr val="accent2"/>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FDI!$C$55:$N$55</c:f>
              <c:numCache>
                <c:formatCode>0.0</c:formatCode>
                <c:ptCount val="12"/>
                <c:pt idx="0">
                  <c:v>8.8757002825041535</c:v>
                </c:pt>
                <c:pt idx="1">
                  <c:v>5.5572843295394625</c:v>
                </c:pt>
                <c:pt idx="2">
                  <c:v>6.5749134419466051</c:v>
                </c:pt>
                <c:pt idx="3">
                  <c:v>11.675474652322203</c:v>
                </c:pt>
                <c:pt idx="4">
                  <c:v>5.2606080953697605</c:v>
                </c:pt>
                <c:pt idx="5">
                  <c:v>0.78696622796829063</c:v>
                </c:pt>
                <c:pt idx="6">
                  <c:v>2.5860115783860462</c:v>
                </c:pt>
                <c:pt idx="7">
                  <c:v>2.5317286687725926</c:v>
                </c:pt>
                <c:pt idx="8">
                  <c:v>2.2779599698176263</c:v>
                </c:pt>
                <c:pt idx="9">
                  <c:v>1.8549824891956248</c:v>
                </c:pt>
                <c:pt idx="10">
                  <c:v>2.6820986072637254</c:v>
                </c:pt>
                <c:pt idx="11">
                  <c:v>1.6709752380430969</c:v>
                </c:pt>
              </c:numCache>
            </c:numRef>
          </c:val>
          <c:smooth val="0"/>
          <c:extLst xmlns:c16r2="http://schemas.microsoft.com/office/drawing/2015/06/chart">
            <c:ext xmlns:c16="http://schemas.microsoft.com/office/drawing/2014/chart" uri="{C3380CC4-5D6E-409C-BE32-E72D297353CC}">
              <c16:uniqueId val="{00000002-DE9D-406E-95E6-6410C5E8E572}"/>
            </c:ext>
          </c:extLst>
        </c:ser>
        <c:ser>
          <c:idx val="2"/>
          <c:order val="3"/>
          <c:tx>
            <c:strRef>
              <c:f>FDI!$B$56</c:f>
              <c:strCache>
                <c:ptCount val="1"/>
                <c:pt idx="0">
                  <c:v>HRV</c:v>
                </c:pt>
              </c:strCache>
            </c:strRef>
          </c:tx>
          <c:spPr>
            <a:ln w="28575" cap="rnd">
              <a:solidFill>
                <a:schemeClr val="accent6"/>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FDI!$C$56:$N$56</c:f>
              <c:numCache>
                <c:formatCode>0.0</c:formatCode>
                <c:ptCount val="12"/>
                <c:pt idx="0">
                  <c:v>3.1102828982190704</c:v>
                </c:pt>
                <c:pt idx="1">
                  <c:v>3.9508424136578491</c:v>
                </c:pt>
                <c:pt idx="2">
                  <c:v>6.5387594480126721</c:v>
                </c:pt>
                <c:pt idx="3">
                  <c:v>7.600495128550433</c:v>
                </c:pt>
                <c:pt idx="4">
                  <c:v>7.3605816498660284</c:v>
                </c:pt>
                <c:pt idx="5">
                  <c:v>5.1015264858612959</c:v>
                </c:pt>
                <c:pt idx="6">
                  <c:v>2.3862155295819911</c:v>
                </c:pt>
                <c:pt idx="7">
                  <c:v>2.2772853935733419</c:v>
                </c:pt>
                <c:pt idx="8">
                  <c:v>2.5937721734632291</c:v>
                </c:pt>
                <c:pt idx="9">
                  <c:v>1.6224604556238469</c:v>
                </c:pt>
                <c:pt idx="10">
                  <c:v>6.9305533709123237</c:v>
                </c:pt>
                <c:pt idx="11">
                  <c:v>0.3221634003217303</c:v>
                </c:pt>
              </c:numCache>
            </c:numRef>
          </c:val>
          <c:smooth val="0"/>
          <c:extLst xmlns:c16r2="http://schemas.microsoft.com/office/drawing/2015/06/chart">
            <c:ext xmlns:c16="http://schemas.microsoft.com/office/drawing/2014/chart" uri="{C3380CC4-5D6E-409C-BE32-E72D297353CC}">
              <c16:uniqueId val="{00000003-DE9D-406E-95E6-6410C5E8E572}"/>
            </c:ext>
          </c:extLst>
        </c:ser>
        <c:ser>
          <c:idx val="4"/>
          <c:order val="4"/>
          <c:tx>
            <c:strRef>
              <c:f>FDI!$B$58</c:f>
              <c:strCache>
                <c:ptCount val="1"/>
                <c:pt idx="0">
                  <c:v>MKD</c:v>
                </c:pt>
              </c:strCache>
            </c:strRef>
          </c:tx>
          <c:spPr>
            <a:ln w="28575" cap="rnd">
              <a:solidFill>
                <a:schemeClr val="accent5"/>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FDI!$C$58:$N$58</c:f>
              <c:numCache>
                <c:formatCode>0.0</c:formatCode>
                <c:ptCount val="12"/>
                <c:pt idx="0">
                  <c:v>5.4399597163251272</c:v>
                </c:pt>
                <c:pt idx="1">
                  <c:v>2.3220781797270291</c:v>
                </c:pt>
                <c:pt idx="2">
                  <c:v>6.2298606368946743</c:v>
                </c:pt>
                <c:pt idx="3">
                  <c:v>8.7982822781831054</c:v>
                </c:pt>
                <c:pt idx="4">
                  <c:v>6.1727169922034166</c:v>
                </c:pt>
                <c:pt idx="5">
                  <c:v>2.760452386927247</c:v>
                </c:pt>
                <c:pt idx="6">
                  <c:v>3.204382649479772</c:v>
                </c:pt>
                <c:pt idx="7">
                  <c:v>4.8398142873425094</c:v>
                </c:pt>
                <c:pt idx="8">
                  <c:v>3.4674452594726697</c:v>
                </c:pt>
                <c:pt idx="9">
                  <c:v>3.720364386079253</c:v>
                </c:pt>
                <c:pt idx="10">
                  <c:v>0.53785752479106863</c:v>
                </c:pt>
                <c:pt idx="11">
                  <c:v>1.9101087749566525</c:v>
                </c:pt>
              </c:numCache>
            </c:numRef>
          </c:val>
          <c:smooth val="0"/>
          <c:extLst xmlns:c16r2="http://schemas.microsoft.com/office/drawing/2015/06/chart">
            <c:ext xmlns:c16="http://schemas.microsoft.com/office/drawing/2014/chart" uri="{C3380CC4-5D6E-409C-BE32-E72D297353CC}">
              <c16:uniqueId val="{00000004-DE9D-406E-95E6-6410C5E8E572}"/>
            </c:ext>
          </c:extLst>
        </c:ser>
        <c:ser>
          <c:idx val="5"/>
          <c:order val="5"/>
          <c:tx>
            <c:strRef>
              <c:f>FDI!$B$59</c:f>
              <c:strCache>
                <c:ptCount val="1"/>
                <c:pt idx="0">
                  <c:v>MNE</c:v>
                </c:pt>
              </c:strCache>
            </c:strRef>
          </c:tx>
          <c:spPr>
            <a:ln w="28575" cap="rnd">
              <a:solidFill>
                <a:schemeClr val="accent3"/>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FDI!$C$59:$N$59</c:f>
              <c:numCache>
                <c:formatCode>0.0</c:formatCode>
                <c:ptCount val="12"/>
                <c:pt idx="0">
                  <c:v>3.1533290322130543</c:v>
                </c:pt>
                <c:pt idx="1">
                  <c:v>22.179246873543413</c:v>
                </c:pt>
                <c:pt idx="2">
                  <c:v>23.071100947196751</c:v>
                </c:pt>
                <c:pt idx="3">
                  <c:v>25.553337590153582</c:v>
                </c:pt>
                <c:pt idx="4">
                  <c:v>21.574413125094917</c:v>
                </c:pt>
                <c:pt idx="5">
                  <c:v>37.410526527359032</c:v>
                </c:pt>
                <c:pt idx="6">
                  <c:v>18.322597497879411</c:v>
                </c:pt>
                <c:pt idx="7">
                  <c:v>12.257236277591408</c:v>
                </c:pt>
                <c:pt idx="8">
                  <c:v>15.127416181385763</c:v>
                </c:pt>
                <c:pt idx="9">
                  <c:v>10.000908767900601</c:v>
                </c:pt>
                <c:pt idx="10">
                  <c:v>10.829625511424732</c:v>
                </c:pt>
                <c:pt idx="11">
                  <c:v>17.525658968935634</c:v>
                </c:pt>
              </c:numCache>
            </c:numRef>
          </c:val>
          <c:smooth val="0"/>
          <c:extLst xmlns:c16r2="http://schemas.microsoft.com/office/drawing/2015/06/chart">
            <c:ext xmlns:c16="http://schemas.microsoft.com/office/drawing/2014/chart" uri="{C3380CC4-5D6E-409C-BE32-E72D297353CC}">
              <c16:uniqueId val="{00000005-DE9D-406E-95E6-6410C5E8E572}"/>
            </c:ext>
          </c:extLst>
        </c:ser>
        <c:ser>
          <c:idx val="6"/>
          <c:order val="6"/>
          <c:tx>
            <c:strRef>
              <c:f>FDI!$B$60</c:f>
              <c:strCache>
                <c:ptCount val="1"/>
                <c:pt idx="0">
                  <c:v>SRB</c:v>
                </c:pt>
              </c:strCache>
            </c:strRef>
          </c:tx>
          <c:spPr>
            <a:ln w="28575" cap="rnd">
              <a:solidFill>
                <a:schemeClr val="accent1">
                  <a:lumMod val="60000"/>
                </a:schemeClr>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FDI!$C$60:$N$60</c:f>
              <c:numCache>
                <c:formatCode>0.0</c:formatCode>
                <c:ptCount val="12"/>
                <c:pt idx="0">
                  <c:v>3.8552396546031527</c:v>
                </c:pt>
                <c:pt idx="1">
                  <c:v>6.0072958075840805</c:v>
                </c:pt>
                <c:pt idx="2">
                  <c:v>13.903896919508464</c:v>
                </c:pt>
                <c:pt idx="3">
                  <c:v>10.98033325604521</c:v>
                </c:pt>
                <c:pt idx="4">
                  <c:v>8.2332223949952077</c:v>
                </c:pt>
                <c:pt idx="5">
                  <c:v>6.8726117204934809</c:v>
                </c:pt>
                <c:pt idx="6">
                  <c:v>4.2912204499161648</c:v>
                </c:pt>
                <c:pt idx="7">
                  <c:v>10.609523576528932</c:v>
                </c:pt>
                <c:pt idx="8">
                  <c:v>3.1321259834472119</c:v>
                </c:pt>
                <c:pt idx="9">
                  <c:v>4.5248638978305289</c:v>
                </c:pt>
                <c:pt idx="10">
                  <c:v>4.5226960709099906</c:v>
                </c:pt>
                <c:pt idx="11">
                  <c:v>6.4227838639710573</c:v>
                </c:pt>
              </c:numCache>
            </c:numRef>
          </c:val>
          <c:smooth val="0"/>
          <c:extLst xmlns:c16r2="http://schemas.microsoft.com/office/drawing/2015/06/chart">
            <c:ext xmlns:c16="http://schemas.microsoft.com/office/drawing/2014/chart" uri="{C3380CC4-5D6E-409C-BE32-E72D297353CC}">
              <c16:uniqueId val="{00000006-DE9D-406E-95E6-6410C5E8E572}"/>
            </c:ext>
          </c:extLst>
        </c:ser>
        <c:ser>
          <c:idx val="7"/>
          <c:order val="7"/>
          <c:tx>
            <c:strRef>
              <c:f>FDI!$B$61</c:f>
              <c:strCache>
                <c:ptCount val="1"/>
                <c:pt idx="0">
                  <c:v>SVN</c:v>
                </c:pt>
              </c:strCache>
            </c:strRef>
          </c:tx>
          <c:spPr>
            <a:ln w="28575" cap="rnd">
              <a:solidFill>
                <a:srgbClr val="FF0000"/>
              </a:solidFill>
              <a:round/>
            </a:ln>
            <a:effectLst/>
          </c:spPr>
          <c:marker>
            <c:symbol val="none"/>
          </c:marker>
          <c:cat>
            <c:numRef>
              <c:f>FDI!$C$53:$N$53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FDI!$C$61:$N$61</c:f>
              <c:numCache>
                <c:formatCode>0.0</c:formatCode>
                <c:ptCount val="12"/>
                <c:pt idx="0">
                  <c:v>2.2137943894162833</c:v>
                </c:pt>
                <c:pt idx="1">
                  <c:v>2.6709240212682968</c:v>
                </c:pt>
                <c:pt idx="2">
                  <c:v>1.7469767027329914</c:v>
                </c:pt>
                <c:pt idx="3">
                  <c:v>3.9175820766028506</c:v>
                </c:pt>
                <c:pt idx="4">
                  <c:v>1.9447434004191122</c:v>
                </c:pt>
                <c:pt idx="5">
                  <c:v>-0.68916442000428657</c:v>
                </c:pt>
                <c:pt idx="6">
                  <c:v>0.66447046058115244</c:v>
                </c:pt>
                <c:pt idx="7">
                  <c:v>1.7071276272886908</c:v>
                </c:pt>
                <c:pt idx="8">
                  <c:v>7.2552084808213888E-2</c:v>
                </c:pt>
                <c:pt idx="9">
                  <c:v>0.21809231220216921</c:v>
                </c:pt>
                <c:pt idx="10">
                  <c:v>2.0813364336559976</c:v>
                </c:pt>
                <c:pt idx="11">
                  <c:v>2.4554987354956466</c:v>
                </c:pt>
              </c:numCache>
            </c:numRef>
          </c:val>
          <c:smooth val="0"/>
          <c:extLst xmlns:c16r2="http://schemas.microsoft.com/office/drawing/2015/06/chart">
            <c:ext xmlns:c16="http://schemas.microsoft.com/office/drawing/2014/chart" uri="{C3380CC4-5D6E-409C-BE32-E72D297353CC}">
              <c16:uniqueId val="{00000007-DE9D-406E-95E6-6410C5E8E572}"/>
            </c:ext>
          </c:extLst>
        </c:ser>
        <c:dLbls>
          <c:showLegendKey val="0"/>
          <c:showVal val="0"/>
          <c:showCatName val="0"/>
          <c:showSerName val="0"/>
          <c:showPercent val="0"/>
          <c:showBubbleSize val="0"/>
        </c:dLbls>
        <c:marker val="1"/>
        <c:smooth val="0"/>
        <c:axId val="125953920"/>
        <c:axId val="125955456"/>
      </c:lineChart>
      <c:catAx>
        <c:axId val="1259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5955456"/>
        <c:crosses val="autoZero"/>
        <c:auto val="1"/>
        <c:lblAlgn val="ctr"/>
        <c:lblOffset val="100"/>
        <c:noMultiLvlLbl val="0"/>
      </c:catAx>
      <c:valAx>
        <c:axId val="12595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953920"/>
        <c:crosses val="autoZero"/>
        <c:crossBetween val="between"/>
        <c:majorUnit val="1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i="0" baseline="0">
                <a:effectLst/>
              </a:rPr>
              <a:t>IHD, hyrja neto për krye banori (US$)</a:t>
            </a:r>
            <a:endParaRPr lang="sq-AL" sz="1600" b="1">
              <a:effectLst/>
            </a:endParaRPr>
          </a:p>
        </c:rich>
      </c:tx>
      <c:layout/>
      <c:overlay val="0"/>
      <c:spPr>
        <a:noFill/>
        <a:ln>
          <a:noFill/>
        </a:ln>
        <a:effectLst/>
      </c:spPr>
    </c:title>
    <c:autoTitleDeleted val="0"/>
    <c:plotArea>
      <c:layout/>
      <c:barChart>
        <c:barDir val="col"/>
        <c:grouping val="clustered"/>
        <c:varyColors val="0"/>
        <c:ser>
          <c:idx val="0"/>
          <c:order val="0"/>
          <c:tx>
            <c:strRef>
              <c:f>FDI!$C$75</c:f>
              <c:strCache>
                <c:ptCount val="1"/>
                <c:pt idx="0">
                  <c:v>2004-2009</c:v>
                </c:pt>
              </c:strCache>
            </c:strRef>
          </c:tx>
          <c:spPr>
            <a:solidFill>
              <a:schemeClr val="bg1">
                <a:lumMod val="75000"/>
              </a:schemeClr>
            </a:solidFill>
            <a:ln>
              <a:noFill/>
            </a:ln>
            <a:effectLst/>
          </c:spPr>
          <c:invertIfNegative val="0"/>
          <c:cat>
            <c:strRef>
              <c:f>FDI!$B$76:$B$83</c:f>
              <c:strCache>
                <c:ptCount val="8"/>
                <c:pt idx="0">
                  <c:v>KSV</c:v>
                </c:pt>
                <c:pt idx="1">
                  <c:v>BIH</c:v>
                </c:pt>
                <c:pt idx="2">
                  <c:v>MKD</c:v>
                </c:pt>
                <c:pt idx="3">
                  <c:v>ALB</c:v>
                </c:pt>
                <c:pt idx="4">
                  <c:v>SVN</c:v>
                </c:pt>
                <c:pt idx="5">
                  <c:v>SRB</c:v>
                </c:pt>
                <c:pt idx="6">
                  <c:v>HRV</c:v>
                </c:pt>
                <c:pt idx="7">
                  <c:v>MNE</c:v>
                </c:pt>
              </c:strCache>
            </c:strRef>
          </c:cat>
          <c:val>
            <c:numRef>
              <c:f>FDI!$C$76:$C$83</c:f>
              <c:numCache>
                <c:formatCode>General</c:formatCode>
                <c:ptCount val="8"/>
                <c:pt idx="0">
                  <c:v>1211.6376939573813</c:v>
                </c:pt>
                <c:pt idx="1">
                  <c:v>1393.0595125901277</c:v>
                </c:pt>
                <c:pt idx="2">
                  <c:v>1212.785864530274</c:v>
                </c:pt>
                <c:pt idx="3">
                  <c:v>1408.0115376372432</c:v>
                </c:pt>
                <c:pt idx="4">
                  <c:v>2511.0925519029215</c:v>
                </c:pt>
                <c:pt idx="5">
                  <c:v>2465.7371387053618</c:v>
                </c:pt>
                <c:pt idx="6">
                  <c:v>4359.9985365749071</c:v>
                </c:pt>
                <c:pt idx="7">
                  <c:v>7541.4286403750239</c:v>
                </c:pt>
              </c:numCache>
            </c:numRef>
          </c:val>
          <c:extLst xmlns:c16r2="http://schemas.microsoft.com/office/drawing/2015/06/chart">
            <c:ext xmlns:c16="http://schemas.microsoft.com/office/drawing/2014/chart" uri="{C3380CC4-5D6E-409C-BE32-E72D297353CC}">
              <c16:uniqueId val="{00000000-FACB-46F3-88AB-D871C6BC3865}"/>
            </c:ext>
          </c:extLst>
        </c:ser>
        <c:ser>
          <c:idx val="1"/>
          <c:order val="1"/>
          <c:tx>
            <c:strRef>
              <c:f>FDI!$D$75</c:f>
              <c:strCache>
                <c:ptCount val="1"/>
                <c:pt idx="0">
                  <c:v>2010-2015</c:v>
                </c:pt>
              </c:strCache>
            </c:strRef>
          </c:tx>
          <c:spPr>
            <a:solidFill>
              <a:srgbClr val="00B0F0"/>
            </a:solidFill>
            <a:ln>
              <a:noFill/>
            </a:ln>
            <a:effectLst/>
          </c:spPr>
          <c:invertIfNegative val="0"/>
          <c:cat>
            <c:strRef>
              <c:f>FDI!$B$76:$B$83</c:f>
              <c:strCache>
                <c:ptCount val="8"/>
                <c:pt idx="0">
                  <c:v>KSV</c:v>
                </c:pt>
                <c:pt idx="1">
                  <c:v>BIH</c:v>
                </c:pt>
                <c:pt idx="2">
                  <c:v>MKD</c:v>
                </c:pt>
                <c:pt idx="3">
                  <c:v>ALB</c:v>
                </c:pt>
                <c:pt idx="4">
                  <c:v>SVN</c:v>
                </c:pt>
                <c:pt idx="5">
                  <c:v>SRB</c:v>
                </c:pt>
                <c:pt idx="6">
                  <c:v>HRV</c:v>
                </c:pt>
                <c:pt idx="7">
                  <c:v>MNE</c:v>
                </c:pt>
              </c:strCache>
            </c:strRef>
          </c:cat>
          <c:val>
            <c:numRef>
              <c:f>FDI!$D$76:$D$83</c:f>
              <c:numCache>
                <c:formatCode>General</c:formatCode>
                <c:ptCount val="8"/>
                <c:pt idx="0">
                  <c:v>1240.9085278763202</c:v>
                </c:pt>
                <c:pt idx="1">
                  <c:v>629.52018187255078</c:v>
                </c:pt>
                <c:pt idx="2">
                  <c:v>871.52572372559428</c:v>
                </c:pt>
                <c:pt idx="3">
                  <c:v>2222.2638083297588</c:v>
                </c:pt>
                <c:pt idx="4">
                  <c:v>1657.200427538851</c:v>
                </c:pt>
                <c:pt idx="5">
                  <c:v>1989.2769364735254</c:v>
                </c:pt>
                <c:pt idx="6">
                  <c:v>2188.5328452568669</c:v>
                </c:pt>
                <c:pt idx="7">
                  <c:v>5759.88208229677</c:v>
                </c:pt>
              </c:numCache>
            </c:numRef>
          </c:val>
          <c:extLst xmlns:c16r2="http://schemas.microsoft.com/office/drawing/2015/06/chart">
            <c:ext xmlns:c16="http://schemas.microsoft.com/office/drawing/2014/chart" uri="{C3380CC4-5D6E-409C-BE32-E72D297353CC}">
              <c16:uniqueId val="{00000001-FACB-46F3-88AB-D871C6BC3865}"/>
            </c:ext>
          </c:extLst>
        </c:ser>
        <c:dLbls>
          <c:showLegendKey val="0"/>
          <c:showVal val="0"/>
          <c:showCatName val="0"/>
          <c:showSerName val="0"/>
          <c:showPercent val="0"/>
          <c:showBubbleSize val="0"/>
        </c:dLbls>
        <c:gapWidth val="124"/>
        <c:overlap val="-1"/>
        <c:axId val="114629632"/>
        <c:axId val="114631424"/>
      </c:barChart>
      <c:catAx>
        <c:axId val="11462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14631424"/>
        <c:crosses val="autoZero"/>
        <c:auto val="1"/>
        <c:lblAlgn val="ctr"/>
        <c:lblOffset val="100"/>
        <c:noMultiLvlLbl val="0"/>
      </c:catAx>
      <c:valAx>
        <c:axId val="11463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629632"/>
        <c:crosses val="autoZero"/>
        <c:crossBetween val="between"/>
        <c:majorUnit val="2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Vendet e punës të krijuara nga projektet e IHD-ve në Kosovë </a:t>
            </a:r>
            <a:endParaRPr lang="sq-AL" sz="1600" b="1" dirty="0"/>
          </a:p>
        </c:rich>
      </c:tx>
      <c:layout/>
      <c:overlay val="0"/>
      <c:spPr>
        <a:noFill/>
        <a:ln>
          <a:noFill/>
        </a:ln>
        <a:effectLst/>
      </c:spPr>
    </c:title>
    <c:autoTitleDeleted val="0"/>
    <c:plotArea>
      <c:layout/>
      <c:barChart>
        <c:barDir val="col"/>
        <c:grouping val="clustered"/>
        <c:varyColors val="0"/>
        <c:ser>
          <c:idx val="0"/>
          <c:order val="0"/>
          <c:spPr>
            <a:solidFill>
              <a:srgbClr val="00B0F0"/>
            </a:solidFill>
            <a:ln>
              <a:noFill/>
            </a:ln>
            <a:effectLst/>
          </c:spPr>
          <c:invertIfNegative val="0"/>
          <c:cat>
            <c:strRef>
              <c:f>FDI!$C$114:$C$121</c:f>
              <c:strCache>
                <c:ptCount val="8"/>
                <c:pt idx="0">
                  <c:v>Real Estate</c:v>
                </c:pt>
                <c:pt idx="1">
                  <c:v>Automotive &amp; OEM</c:v>
                </c:pt>
                <c:pt idx="2">
                  <c:v>Agribusiness</c:v>
                </c:pt>
                <c:pt idx="3">
                  <c:v>Metals</c:v>
                </c:pt>
                <c:pt idx="4">
                  <c:v>Financial Services</c:v>
                </c:pt>
                <c:pt idx="5">
                  <c:v>Industrial machinery</c:v>
                </c:pt>
                <c:pt idx="6">
                  <c:v>Consumer Electronics</c:v>
                </c:pt>
                <c:pt idx="7">
                  <c:v>Business Services</c:v>
                </c:pt>
              </c:strCache>
            </c:strRef>
          </c:cat>
          <c:val>
            <c:numRef>
              <c:f>FDI!$D$114:$D$121</c:f>
              <c:numCache>
                <c:formatCode>General</c:formatCode>
                <c:ptCount val="8"/>
                <c:pt idx="0">
                  <c:v>3650</c:v>
                </c:pt>
                <c:pt idx="1">
                  <c:v>1200</c:v>
                </c:pt>
                <c:pt idx="2">
                  <c:v>550</c:v>
                </c:pt>
                <c:pt idx="3">
                  <c:v>375</c:v>
                </c:pt>
                <c:pt idx="4">
                  <c:v>375</c:v>
                </c:pt>
                <c:pt idx="5">
                  <c:v>350</c:v>
                </c:pt>
                <c:pt idx="6">
                  <c:v>325</c:v>
                </c:pt>
                <c:pt idx="7">
                  <c:v>100</c:v>
                </c:pt>
              </c:numCache>
            </c:numRef>
          </c:val>
          <c:extLst xmlns:c16r2="http://schemas.microsoft.com/office/drawing/2015/06/chart">
            <c:ext xmlns:c16="http://schemas.microsoft.com/office/drawing/2014/chart" uri="{C3380CC4-5D6E-409C-BE32-E72D297353CC}">
              <c16:uniqueId val="{00000000-12BF-4214-862C-49283C0BD76C}"/>
            </c:ext>
          </c:extLst>
        </c:ser>
        <c:dLbls>
          <c:showLegendKey val="0"/>
          <c:showVal val="0"/>
          <c:showCatName val="0"/>
          <c:showSerName val="0"/>
          <c:showPercent val="0"/>
          <c:showBubbleSize val="0"/>
        </c:dLbls>
        <c:gapWidth val="70"/>
        <c:overlap val="-27"/>
        <c:axId val="309215232"/>
        <c:axId val="309217536"/>
      </c:barChart>
      <c:catAx>
        <c:axId val="30921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09217536"/>
        <c:crosses val="autoZero"/>
        <c:auto val="1"/>
        <c:lblAlgn val="ctr"/>
        <c:lblOffset val="100"/>
        <c:noMultiLvlLbl val="0"/>
      </c:catAx>
      <c:valAx>
        <c:axId val="309217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21523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C5E8C-EC9D-4DFF-833F-79AFE1990270}" type="doc">
      <dgm:prSet loTypeId="urn:microsoft.com/office/officeart/2005/8/layout/hList7" loCatId="list" qsTypeId="urn:microsoft.com/office/officeart/2005/8/quickstyle/simple1" qsCatId="simple" csTypeId="urn:microsoft.com/office/officeart/2005/8/colors/accent4_1" csCatId="accent4" phldr="1"/>
      <dgm:spPr/>
      <dgm:t>
        <a:bodyPr/>
        <a:lstStyle/>
        <a:p>
          <a:endParaRPr lang="en-US"/>
        </a:p>
      </dgm:t>
    </dgm:pt>
    <dgm:pt modelId="{6550C1D1-C1D8-4C79-82EE-C05D6E8DF680}">
      <dgm:prSet phldrT="[Text]" custT="1"/>
      <dgm:spPr/>
      <dgm:t>
        <a:bodyPr/>
        <a:lstStyle/>
        <a:p>
          <a:endParaRPr lang="sq-AL" sz="1200" dirty="0"/>
        </a:p>
        <a:p>
          <a:endParaRPr lang="sq-AL" sz="1200" dirty="0"/>
        </a:p>
        <a:p>
          <a:r>
            <a:rPr lang="en-US" sz="1600" dirty="0">
              <a:solidFill>
                <a:srgbClr val="006600"/>
              </a:solidFill>
            </a:rPr>
            <a:t>Ruajtja e stabilitetit makroekonomik, duke riprioritetizuar shpenzimet publike</a:t>
          </a:r>
          <a:endParaRPr lang="sq-AL" sz="1600" dirty="0">
            <a:solidFill>
              <a:srgbClr val="006600"/>
            </a:solidFill>
          </a:endParaRPr>
        </a:p>
      </dgm:t>
    </dgm:pt>
    <dgm:pt modelId="{53564328-84ED-403C-A016-114E8C514F93}" type="parTrans" cxnId="{3FAE7975-8EE6-4B8E-A7E3-16C8F5AEA8CE}">
      <dgm:prSet/>
      <dgm:spPr/>
      <dgm:t>
        <a:bodyPr/>
        <a:lstStyle/>
        <a:p>
          <a:endParaRPr lang="en-US"/>
        </a:p>
      </dgm:t>
    </dgm:pt>
    <dgm:pt modelId="{D283DC16-BBF9-42A2-B233-0741074531B5}" type="sibTrans" cxnId="{3FAE7975-8EE6-4B8E-A7E3-16C8F5AEA8CE}">
      <dgm:prSet/>
      <dgm:spPr/>
      <dgm:t>
        <a:bodyPr/>
        <a:lstStyle/>
        <a:p>
          <a:endParaRPr lang="en-US"/>
        </a:p>
      </dgm:t>
    </dgm:pt>
    <dgm:pt modelId="{81C7BA4A-E1C2-4B0F-8F8C-704EEF94F5AF}">
      <dgm:prSet phldrT="[Text]" custT="1"/>
      <dgm:spPr/>
      <dgm:t>
        <a:bodyPr/>
        <a:lstStyle/>
        <a:p>
          <a:endParaRPr lang="sq-AL" sz="1200" dirty="0"/>
        </a:p>
        <a:p>
          <a:endParaRPr lang="sq-AL" sz="1200" dirty="0"/>
        </a:p>
        <a:p>
          <a:r>
            <a:rPr lang="en-US" sz="1400" dirty="0">
              <a:solidFill>
                <a:srgbClr val="7030A0"/>
              </a:solidFill>
            </a:rPr>
            <a:t>Zvogëlimi i grykave të ngushta të infrastrukturës dhe krijimi i një mjedisi afarist më joshës për investime private dhe ekspansion të sektorëve të tregtueshëm </a:t>
          </a:r>
          <a:endParaRPr lang="sq-AL" sz="1400" dirty="0">
            <a:solidFill>
              <a:srgbClr val="7030A0"/>
            </a:solidFill>
          </a:endParaRPr>
        </a:p>
      </dgm:t>
    </dgm:pt>
    <dgm:pt modelId="{92F72D29-B02C-462C-9A76-B12E8B8769EA}" type="parTrans" cxnId="{37DC6ED9-F6B7-4F63-ADD5-FA4FD48AEFF8}">
      <dgm:prSet/>
      <dgm:spPr/>
      <dgm:t>
        <a:bodyPr/>
        <a:lstStyle/>
        <a:p>
          <a:endParaRPr lang="en-US"/>
        </a:p>
      </dgm:t>
    </dgm:pt>
    <dgm:pt modelId="{426C6062-4322-429F-870F-F66AC05A5B66}" type="sibTrans" cxnId="{37DC6ED9-F6B7-4F63-ADD5-FA4FD48AEFF8}">
      <dgm:prSet/>
      <dgm:spPr/>
      <dgm:t>
        <a:bodyPr/>
        <a:lstStyle/>
        <a:p>
          <a:endParaRPr lang="en-US"/>
        </a:p>
      </dgm:t>
    </dgm:pt>
    <dgm:pt modelId="{B2F52E36-C74E-493E-99EA-8EC3FB7D11A3}">
      <dgm:prSet phldrT="[Text]" custT="1"/>
      <dgm:spPr/>
      <dgm:t>
        <a:bodyPr/>
        <a:lstStyle/>
        <a:p>
          <a:pPr algn="ctr"/>
          <a:endParaRPr lang="sq-AL" sz="1400" dirty="0"/>
        </a:p>
        <a:p>
          <a:pPr algn="ctr"/>
          <a:endParaRPr lang="sq-AL" sz="1400" dirty="0"/>
        </a:p>
        <a:p>
          <a:pPr algn="ctr"/>
          <a:r>
            <a:rPr lang="en-US" sz="1600" baseline="0" dirty="0">
              <a:solidFill>
                <a:schemeClr val="accent1">
                  <a:lumMod val="75000"/>
                </a:schemeClr>
              </a:solidFill>
            </a:rPr>
            <a:t>Administrim më i mirë dhe produktivitet më i madh i resurseve natyrore</a:t>
          </a:r>
          <a:endParaRPr lang="sq-AL" sz="1600" baseline="0" dirty="0">
            <a:solidFill>
              <a:schemeClr val="accent1">
                <a:lumMod val="75000"/>
              </a:schemeClr>
            </a:solidFill>
          </a:endParaRPr>
        </a:p>
      </dgm:t>
    </dgm:pt>
    <dgm:pt modelId="{C6498C77-C906-4FB6-9604-AD9E87C28223}" type="parTrans" cxnId="{859407C7-6B99-49A5-B9C2-BEE63C184F0B}">
      <dgm:prSet/>
      <dgm:spPr/>
      <dgm:t>
        <a:bodyPr/>
        <a:lstStyle/>
        <a:p>
          <a:endParaRPr lang="en-US"/>
        </a:p>
      </dgm:t>
    </dgm:pt>
    <dgm:pt modelId="{B6422682-09AD-459B-B746-6C33CEEFF359}" type="sibTrans" cxnId="{859407C7-6B99-49A5-B9C2-BEE63C184F0B}">
      <dgm:prSet/>
      <dgm:spPr/>
      <dgm:t>
        <a:bodyPr/>
        <a:lstStyle/>
        <a:p>
          <a:endParaRPr lang="en-US"/>
        </a:p>
      </dgm:t>
    </dgm:pt>
    <dgm:pt modelId="{8A6CF3DC-99E5-4613-8637-2E4FE2B2DFA7}">
      <dgm:prSet custT="1"/>
      <dgm:spPr/>
      <dgm:t>
        <a:bodyPr/>
        <a:lstStyle/>
        <a:p>
          <a:endParaRPr lang="sq-AL" sz="1400" dirty="0"/>
        </a:p>
        <a:p>
          <a:endParaRPr lang="sq-AL" sz="1400" baseline="0" dirty="0">
            <a:solidFill>
              <a:srgbClr val="DE6614"/>
            </a:solidFill>
          </a:endParaRPr>
        </a:p>
        <a:p>
          <a:r>
            <a:rPr lang="en-US" sz="1600" baseline="0" dirty="0">
              <a:solidFill>
                <a:srgbClr val="EB6C15"/>
              </a:solidFill>
            </a:rPr>
            <a:t>Përfshirje më e madhe duke ndërtuar kapitalin njerëzor dhe duke ofruar mundësi të barabarta</a:t>
          </a:r>
          <a:endParaRPr lang="sq-AL" sz="1600" baseline="0" dirty="0">
            <a:solidFill>
              <a:srgbClr val="EB6C15"/>
            </a:solidFill>
          </a:endParaRPr>
        </a:p>
      </dgm:t>
    </dgm:pt>
    <dgm:pt modelId="{9A953901-1449-426F-B72D-CC83D37A05F0}" type="parTrans" cxnId="{CC6228F2-C745-4016-AEF7-5DB844113BE4}">
      <dgm:prSet/>
      <dgm:spPr/>
      <dgm:t>
        <a:bodyPr/>
        <a:lstStyle/>
        <a:p>
          <a:endParaRPr lang="en-US"/>
        </a:p>
      </dgm:t>
    </dgm:pt>
    <dgm:pt modelId="{3F9D4DC7-BCDA-4EF1-8519-29264AD6A0F5}" type="sibTrans" cxnId="{CC6228F2-C745-4016-AEF7-5DB844113BE4}">
      <dgm:prSet/>
      <dgm:spPr/>
      <dgm:t>
        <a:bodyPr/>
        <a:lstStyle/>
        <a:p>
          <a:endParaRPr lang="en-US"/>
        </a:p>
      </dgm:t>
    </dgm:pt>
    <dgm:pt modelId="{EDB3661D-98D9-464C-A41A-2964E7B92FE6}" type="pres">
      <dgm:prSet presAssocID="{C6EC5E8C-EC9D-4DFF-833F-79AFE1990270}" presName="Name0" presStyleCnt="0">
        <dgm:presLayoutVars>
          <dgm:dir/>
          <dgm:resizeHandles val="exact"/>
        </dgm:presLayoutVars>
      </dgm:prSet>
      <dgm:spPr/>
      <dgm:t>
        <a:bodyPr/>
        <a:lstStyle/>
        <a:p>
          <a:endParaRPr lang="en-US"/>
        </a:p>
      </dgm:t>
    </dgm:pt>
    <dgm:pt modelId="{3F724CE1-4537-4F44-80FC-2012B1F20542}" type="pres">
      <dgm:prSet presAssocID="{C6EC5E8C-EC9D-4DFF-833F-79AFE1990270}" presName="fgShape" presStyleLbl="fgShp" presStyleIdx="0" presStyleCnt="1" custScaleX="109532" custScaleY="26270" custLinFactNeighborX="0" custLinFactNeighborY="15318"/>
      <dgm:spPr>
        <a:solidFill>
          <a:schemeClr val="accent4">
            <a:lumMod val="40000"/>
            <a:lumOff val="60000"/>
          </a:schemeClr>
        </a:solidFill>
        <a:ln>
          <a:solidFill>
            <a:schemeClr val="accent4">
              <a:lumMod val="50000"/>
            </a:schemeClr>
          </a:solidFill>
        </a:ln>
      </dgm:spPr>
    </dgm:pt>
    <dgm:pt modelId="{BF3E5C99-7061-461B-B17F-9073FA81FD47}" type="pres">
      <dgm:prSet presAssocID="{C6EC5E8C-EC9D-4DFF-833F-79AFE1990270}" presName="linComp" presStyleCnt="0"/>
      <dgm:spPr/>
    </dgm:pt>
    <dgm:pt modelId="{10602224-3F9E-4CEE-9796-36D63602C89D}" type="pres">
      <dgm:prSet presAssocID="{6550C1D1-C1D8-4C79-82EE-C05D6E8DF680}" presName="compNode" presStyleCnt="0"/>
      <dgm:spPr/>
    </dgm:pt>
    <dgm:pt modelId="{445E770C-C5CB-4D76-BD9A-2CAFAAB23168}" type="pres">
      <dgm:prSet presAssocID="{6550C1D1-C1D8-4C79-82EE-C05D6E8DF680}" presName="bkgdShape" presStyleLbl="node1" presStyleIdx="0" presStyleCnt="4"/>
      <dgm:spPr/>
      <dgm:t>
        <a:bodyPr/>
        <a:lstStyle/>
        <a:p>
          <a:endParaRPr lang="en-US"/>
        </a:p>
      </dgm:t>
    </dgm:pt>
    <dgm:pt modelId="{C6FC86A0-4BF9-4CC1-BFCF-A081C9013093}" type="pres">
      <dgm:prSet presAssocID="{6550C1D1-C1D8-4C79-82EE-C05D6E8DF680}" presName="nodeTx" presStyleLbl="node1" presStyleIdx="0" presStyleCnt="4">
        <dgm:presLayoutVars>
          <dgm:bulletEnabled val="1"/>
        </dgm:presLayoutVars>
      </dgm:prSet>
      <dgm:spPr/>
      <dgm:t>
        <a:bodyPr/>
        <a:lstStyle/>
        <a:p>
          <a:endParaRPr lang="en-US"/>
        </a:p>
      </dgm:t>
    </dgm:pt>
    <dgm:pt modelId="{E4DB09BC-4AD1-4B05-A415-98C2B6154461}" type="pres">
      <dgm:prSet presAssocID="{6550C1D1-C1D8-4C79-82EE-C05D6E8DF680}" presName="invisiNode" presStyleLbl="node1" presStyleIdx="0" presStyleCnt="4"/>
      <dgm:spPr/>
    </dgm:pt>
    <dgm:pt modelId="{CE8A6661-1687-4CC9-8E73-3E7B5FA3A66C}" type="pres">
      <dgm:prSet presAssocID="{6550C1D1-C1D8-4C79-82EE-C05D6E8DF680}" presName="imagNode" presStyleLbl="fgImgPlace1" presStyleIdx="0" presStyleCnt="4"/>
      <dgm:spPr/>
    </dgm:pt>
    <dgm:pt modelId="{9AC9CECB-2860-4B31-8926-FC8EB78C1F49}" type="pres">
      <dgm:prSet presAssocID="{D283DC16-BBF9-42A2-B233-0741074531B5}" presName="sibTrans" presStyleLbl="sibTrans2D1" presStyleIdx="0" presStyleCnt="0"/>
      <dgm:spPr/>
      <dgm:t>
        <a:bodyPr/>
        <a:lstStyle/>
        <a:p>
          <a:endParaRPr lang="en-US"/>
        </a:p>
      </dgm:t>
    </dgm:pt>
    <dgm:pt modelId="{17BA7A7F-F9AC-492D-84D5-1F7CB2012E4D}" type="pres">
      <dgm:prSet presAssocID="{81C7BA4A-E1C2-4B0F-8F8C-704EEF94F5AF}" presName="compNode" presStyleCnt="0"/>
      <dgm:spPr/>
    </dgm:pt>
    <dgm:pt modelId="{EC247D97-C858-44B1-8B6D-F1ACBFB50BC4}" type="pres">
      <dgm:prSet presAssocID="{81C7BA4A-E1C2-4B0F-8F8C-704EEF94F5AF}" presName="bkgdShape" presStyleLbl="node1" presStyleIdx="1" presStyleCnt="4"/>
      <dgm:spPr/>
      <dgm:t>
        <a:bodyPr/>
        <a:lstStyle/>
        <a:p>
          <a:endParaRPr lang="en-US"/>
        </a:p>
      </dgm:t>
    </dgm:pt>
    <dgm:pt modelId="{7DA20E57-AF8D-4DC5-87C6-D1F8430843E8}" type="pres">
      <dgm:prSet presAssocID="{81C7BA4A-E1C2-4B0F-8F8C-704EEF94F5AF}" presName="nodeTx" presStyleLbl="node1" presStyleIdx="1" presStyleCnt="4">
        <dgm:presLayoutVars>
          <dgm:bulletEnabled val="1"/>
        </dgm:presLayoutVars>
      </dgm:prSet>
      <dgm:spPr/>
      <dgm:t>
        <a:bodyPr/>
        <a:lstStyle/>
        <a:p>
          <a:endParaRPr lang="en-US"/>
        </a:p>
      </dgm:t>
    </dgm:pt>
    <dgm:pt modelId="{C713321E-FEC8-44E0-BC91-36692C186006}" type="pres">
      <dgm:prSet presAssocID="{81C7BA4A-E1C2-4B0F-8F8C-704EEF94F5AF}" presName="invisiNode" presStyleLbl="node1" presStyleIdx="1" presStyleCnt="4"/>
      <dgm:spPr/>
    </dgm:pt>
    <dgm:pt modelId="{72BBBDDF-C235-4204-91CD-14E1BC1A5FDC}" type="pres">
      <dgm:prSet presAssocID="{81C7BA4A-E1C2-4B0F-8F8C-704EEF94F5AF}" presName="imagNode" presStyleLbl="fgImgPlace1" presStyleIdx="1" presStyleCnt="4"/>
      <dgm:spPr/>
    </dgm:pt>
    <dgm:pt modelId="{71DDD064-D6B7-4E7D-BDBC-51FE9B7B0A96}" type="pres">
      <dgm:prSet presAssocID="{426C6062-4322-429F-870F-F66AC05A5B66}" presName="sibTrans" presStyleLbl="sibTrans2D1" presStyleIdx="0" presStyleCnt="0"/>
      <dgm:spPr/>
      <dgm:t>
        <a:bodyPr/>
        <a:lstStyle/>
        <a:p>
          <a:endParaRPr lang="en-US"/>
        </a:p>
      </dgm:t>
    </dgm:pt>
    <dgm:pt modelId="{812BA638-C2C0-4245-9DB1-712878A652EC}" type="pres">
      <dgm:prSet presAssocID="{B2F52E36-C74E-493E-99EA-8EC3FB7D11A3}" presName="compNode" presStyleCnt="0"/>
      <dgm:spPr/>
    </dgm:pt>
    <dgm:pt modelId="{DAE71E06-B127-46E7-A17E-5B28BC31AF61}" type="pres">
      <dgm:prSet presAssocID="{B2F52E36-C74E-493E-99EA-8EC3FB7D11A3}" presName="bkgdShape" presStyleLbl="node1" presStyleIdx="2" presStyleCnt="4"/>
      <dgm:spPr/>
      <dgm:t>
        <a:bodyPr/>
        <a:lstStyle/>
        <a:p>
          <a:endParaRPr lang="en-US"/>
        </a:p>
      </dgm:t>
    </dgm:pt>
    <dgm:pt modelId="{FF9C0978-318F-414A-B49E-E2CFC1D3047F}" type="pres">
      <dgm:prSet presAssocID="{B2F52E36-C74E-493E-99EA-8EC3FB7D11A3}" presName="nodeTx" presStyleLbl="node1" presStyleIdx="2" presStyleCnt="4">
        <dgm:presLayoutVars>
          <dgm:bulletEnabled val="1"/>
        </dgm:presLayoutVars>
      </dgm:prSet>
      <dgm:spPr/>
      <dgm:t>
        <a:bodyPr/>
        <a:lstStyle/>
        <a:p>
          <a:endParaRPr lang="en-US"/>
        </a:p>
      </dgm:t>
    </dgm:pt>
    <dgm:pt modelId="{BE4FB66A-ECB5-4A9C-8462-754ADDD402BF}" type="pres">
      <dgm:prSet presAssocID="{B2F52E36-C74E-493E-99EA-8EC3FB7D11A3}" presName="invisiNode" presStyleLbl="node1" presStyleIdx="2" presStyleCnt="4"/>
      <dgm:spPr/>
    </dgm:pt>
    <dgm:pt modelId="{F65A13F1-6FB6-40A7-9B19-B7F9D4FD413D}" type="pres">
      <dgm:prSet presAssocID="{B2F52E36-C74E-493E-99EA-8EC3FB7D11A3}" presName="imagNode" presStyleLbl="fgImgPlace1" presStyleIdx="2" presStyleCnt="4"/>
      <dgm:spPr/>
    </dgm:pt>
    <dgm:pt modelId="{6588CEA7-6FF9-4614-9162-AE580787FCE8}" type="pres">
      <dgm:prSet presAssocID="{B6422682-09AD-459B-B746-6C33CEEFF359}" presName="sibTrans" presStyleLbl="sibTrans2D1" presStyleIdx="0" presStyleCnt="0"/>
      <dgm:spPr/>
      <dgm:t>
        <a:bodyPr/>
        <a:lstStyle/>
        <a:p>
          <a:endParaRPr lang="en-US"/>
        </a:p>
      </dgm:t>
    </dgm:pt>
    <dgm:pt modelId="{9E1E143D-7BF1-4D5C-9FB8-EF2813F3B7E1}" type="pres">
      <dgm:prSet presAssocID="{8A6CF3DC-99E5-4613-8637-2E4FE2B2DFA7}" presName="compNode" presStyleCnt="0"/>
      <dgm:spPr/>
    </dgm:pt>
    <dgm:pt modelId="{AA7331E3-4043-4A5C-BB7E-B27E4629FB91}" type="pres">
      <dgm:prSet presAssocID="{8A6CF3DC-99E5-4613-8637-2E4FE2B2DFA7}" presName="bkgdShape" presStyleLbl="node1" presStyleIdx="3" presStyleCnt="4" custScaleX="93705" custLinFactNeighborX="-279"/>
      <dgm:spPr/>
      <dgm:t>
        <a:bodyPr/>
        <a:lstStyle/>
        <a:p>
          <a:endParaRPr lang="en-US"/>
        </a:p>
      </dgm:t>
    </dgm:pt>
    <dgm:pt modelId="{5CFC02A3-2FCE-4323-9BB4-56168BE98C15}" type="pres">
      <dgm:prSet presAssocID="{8A6CF3DC-99E5-4613-8637-2E4FE2B2DFA7}" presName="nodeTx" presStyleLbl="node1" presStyleIdx="3" presStyleCnt="4">
        <dgm:presLayoutVars>
          <dgm:bulletEnabled val="1"/>
        </dgm:presLayoutVars>
      </dgm:prSet>
      <dgm:spPr/>
      <dgm:t>
        <a:bodyPr/>
        <a:lstStyle/>
        <a:p>
          <a:endParaRPr lang="en-US"/>
        </a:p>
      </dgm:t>
    </dgm:pt>
    <dgm:pt modelId="{DE648C3D-95E8-42AA-AD4C-96BCC6EE7AD5}" type="pres">
      <dgm:prSet presAssocID="{8A6CF3DC-99E5-4613-8637-2E4FE2B2DFA7}" presName="invisiNode" presStyleLbl="node1" presStyleIdx="3" presStyleCnt="4"/>
      <dgm:spPr/>
    </dgm:pt>
    <dgm:pt modelId="{E63EEB2E-5AC3-4AE1-B1AC-2F692B16B20D}" type="pres">
      <dgm:prSet presAssocID="{8A6CF3DC-99E5-4613-8637-2E4FE2B2DFA7}" presName="imagNode" presStyleLbl="fgImgPlace1" presStyleIdx="3" presStyleCnt="4" custScaleX="113383" custScaleY="10579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Lst>
  <dgm:cxnLst>
    <dgm:cxn modelId="{5818E09B-2191-4FBC-99CF-DA6C28B00949}" type="presOf" srcId="{6550C1D1-C1D8-4C79-82EE-C05D6E8DF680}" destId="{C6FC86A0-4BF9-4CC1-BFCF-A081C9013093}" srcOrd="1" destOrd="0" presId="urn:microsoft.com/office/officeart/2005/8/layout/hList7"/>
    <dgm:cxn modelId="{37DC6ED9-F6B7-4F63-ADD5-FA4FD48AEFF8}" srcId="{C6EC5E8C-EC9D-4DFF-833F-79AFE1990270}" destId="{81C7BA4A-E1C2-4B0F-8F8C-704EEF94F5AF}" srcOrd="1" destOrd="0" parTransId="{92F72D29-B02C-462C-9A76-B12E8B8769EA}" sibTransId="{426C6062-4322-429F-870F-F66AC05A5B66}"/>
    <dgm:cxn modelId="{739E43D8-2F26-4972-B7FB-F31575C4E34F}" type="presOf" srcId="{8A6CF3DC-99E5-4613-8637-2E4FE2B2DFA7}" destId="{5CFC02A3-2FCE-4323-9BB4-56168BE98C15}" srcOrd="1" destOrd="0" presId="urn:microsoft.com/office/officeart/2005/8/layout/hList7"/>
    <dgm:cxn modelId="{B7395A07-86E2-4670-BA28-C5673C7AE1DF}" type="presOf" srcId="{81C7BA4A-E1C2-4B0F-8F8C-704EEF94F5AF}" destId="{7DA20E57-AF8D-4DC5-87C6-D1F8430843E8}" srcOrd="1" destOrd="0" presId="urn:microsoft.com/office/officeart/2005/8/layout/hList7"/>
    <dgm:cxn modelId="{C0F19DFC-6C05-42AC-8084-D9D9478545BB}" type="presOf" srcId="{B6422682-09AD-459B-B746-6C33CEEFF359}" destId="{6588CEA7-6FF9-4614-9162-AE580787FCE8}" srcOrd="0" destOrd="0" presId="urn:microsoft.com/office/officeart/2005/8/layout/hList7"/>
    <dgm:cxn modelId="{859407C7-6B99-49A5-B9C2-BEE63C184F0B}" srcId="{C6EC5E8C-EC9D-4DFF-833F-79AFE1990270}" destId="{B2F52E36-C74E-493E-99EA-8EC3FB7D11A3}" srcOrd="2" destOrd="0" parTransId="{C6498C77-C906-4FB6-9604-AD9E87C28223}" sibTransId="{B6422682-09AD-459B-B746-6C33CEEFF359}"/>
    <dgm:cxn modelId="{E51A293F-1A7E-4D9C-B1E8-D6AABACC27A5}" type="presOf" srcId="{6550C1D1-C1D8-4C79-82EE-C05D6E8DF680}" destId="{445E770C-C5CB-4D76-BD9A-2CAFAAB23168}" srcOrd="0" destOrd="0" presId="urn:microsoft.com/office/officeart/2005/8/layout/hList7"/>
    <dgm:cxn modelId="{C13F7B88-41F6-40B7-A6A9-B233CDC8FEBF}" type="presOf" srcId="{8A6CF3DC-99E5-4613-8637-2E4FE2B2DFA7}" destId="{AA7331E3-4043-4A5C-BB7E-B27E4629FB91}" srcOrd="0" destOrd="0" presId="urn:microsoft.com/office/officeart/2005/8/layout/hList7"/>
    <dgm:cxn modelId="{3FAE7975-8EE6-4B8E-A7E3-16C8F5AEA8CE}" srcId="{C6EC5E8C-EC9D-4DFF-833F-79AFE1990270}" destId="{6550C1D1-C1D8-4C79-82EE-C05D6E8DF680}" srcOrd="0" destOrd="0" parTransId="{53564328-84ED-403C-A016-114E8C514F93}" sibTransId="{D283DC16-BBF9-42A2-B233-0741074531B5}"/>
    <dgm:cxn modelId="{2808F850-E914-4903-80DC-8F4A396F6ADC}" type="presOf" srcId="{B2F52E36-C74E-493E-99EA-8EC3FB7D11A3}" destId="{DAE71E06-B127-46E7-A17E-5B28BC31AF61}" srcOrd="0" destOrd="0" presId="urn:microsoft.com/office/officeart/2005/8/layout/hList7"/>
    <dgm:cxn modelId="{B86932C0-DF3F-44C8-BF5F-51AA8FA72BDE}" type="presOf" srcId="{C6EC5E8C-EC9D-4DFF-833F-79AFE1990270}" destId="{EDB3661D-98D9-464C-A41A-2964E7B92FE6}" srcOrd="0" destOrd="0" presId="urn:microsoft.com/office/officeart/2005/8/layout/hList7"/>
    <dgm:cxn modelId="{98BFF4C9-C036-40D3-8D0A-999F00168181}" type="presOf" srcId="{B2F52E36-C74E-493E-99EA-8EC3FB7D11A3}" destId="{FF9C0978-318F-414A-B49E-E2CFC1D3047F}" srcOrd="1" destOrd="0" presId="urn:microsoft.com/office/officeart/2005/8/layout/hList7"/>
    <dgm:cxn modelId="{D5973D36-0FE0-4B79-ADB8-71EF022BF36B}" type="presOf" srcId="{D283DC16-BBF9-42A2-B233-0741074531B5}" destId="{9AC9CECB-2860-4B31-8926-FC8EB78C1F49}" srcOrd="0" destOrd="0" presId="urn:microsoft.com/office/officeart/2005/8/layout/hList7"/>
    <dgm:cxn modelId="{7453EEA5-84D6-4D60-93A5-EDB1BC6D2011}" type="presOf" srcId="{81C7BA4A-E1C2-4B0F-8F8C-704EEF94F5AF}" destId="{EC247D97-C858-44B1-8B6D-F1ACBFB50BC4}" srcOrd="0" destOrd="0" presId="urn:microsoft.com/office/officeart/2005/8/layout/hList7"/>
    <dgm:cxn modelId="{CC6228F2-C745-4016-AEF7-5DB844113BE4}" srcId="{C6EC5E8C-EC9D-4DFF-833F-79AFE1990270}" destId="{8A6CF3DC-99E5-4613-8637-2E4FE2B2DFA7}" srcOrd="3" destOrd="0" parTransId="{9A953901-1449-426F-B72D-CC83D37A05F0}" sibTransId="{3F9D4DC7-BCDA-4EF1-8519-29264AD6A0F5}"/>
    <dgm:cxn modelId="{15867FB9-BAE7-43FB-8A6E-8B3E51F99779}" type="presOf" srcId="{426C6062-4322-429F-870F-F66AC05A5B66}" destId="{71DDD064-D6B7-4E7D-BDBC-51FE9B7B0A96}" srcOrd="0" destOrd="0" presId="urn:microsoft.com/office/officeart/2005/8/layout/hList7"/>
    <dgm:cxn modelId="{995422BC-1D83-4F3C-9DAA-285E0B89EFCB}" type="presParOf" srcId="{EDB3661D-98D9-464C-A41A-2964E7B92FE6}" destId="{3F724CE1-4537-4F44-80FC-2012B1F20542}" srcOrd="0" destOrd="0" presId="urn:microsoft.com/office/officeart/2005/8/layout/hList7"/>
    <dgm:cxn modelId="{157762B8-8A88-448D-8857-CF3224631027}" type="presParOf" srcId="{EDB3661D-98D9-464C-A41A-2964E7B92FE6}" destId="{BF3E5C99-7061-461B-B17F-9073FA81FD47}" srcOrd="1" destOrd="0" presId="urn:microsoft.com/office/officeart/2005/8/layout/hList7"/>
    <dgm:cxn modelId="{C5B329B6-3F4A-438C-ACE5-E76AB0714786}" type="presParOf" srcId="{BF3E5C99-7061-461B-B17F-9073FA81FD47}" destId="{10602224-3F9E-4CEE-9796-36D63602C89D}" srcOrd="0" destOrd="0" presId="urn:microsoft.com/office/officeart/2005/8/layout/hList7"/>
    <dgm:cxn modelId="{6BF276B6-4111-4FA5-992E-65861EC42831}" type="presParOf" srcId="{10602224-3F9E-4CEE-9796-36D63602C89D}" destId="{445E770C-C5CB-4D76-BD9A-2CAFAAB23168}" srcOrd="0" destOrd="0" presId="urn:microsoft.com/office/officeart/2005/8/layout/hList7"/>
    <dgm:cxn modelId="{98CB002B-C8A9-4ADB-9115-6672CEE5FB92}" type="presParOf" srcId="{10602224-3F9E-4CEE-9796-36D63602C89D}" destId="{C6FC86A0-4BF9-4CC1-BFCF-A081C9013093}" srcOrd="1" destOrd="0" presId="urn:microsoft.com/office/officeart/2005/8/layout/hList7"/>
    <dgm:cxn modelId="{5242BD91-4C80-442B-A77E-68DFA98925FB}" type="presParOf" srcId="{10602224-3F9E-4CEE-9796-36D63602C89D}" destId="{E4DB09BC-4AD1-4B05-A415-98C2B6154461}" srcOrd="2" destOrd="0" presId="urn:microsoft.com/office/officeart/2005/8/layout/hList7"/>
    <dgm:cxn modelId="{CC880F2D-38D7-4720-B9FB-0E961AC412AE}" type="presParOf" srcId="{10602224-3F9E-4CEE-9796-36D63602C89D}" destId="{CE8A6661-1687-4CC9-8E73-3E7B5FA3A66C}" srcOrd="3" destOrd="0" presId="urn:microsoft.com/office/officeart/2005/8/layout/hList7"/>
    <dgm:cxn modelId="{EEA69861-C4A8-4763-A079-30F8CF5FB00F}" type="presParOf" srcId="{BF3E5C99-7061-461B-B17F-9073FA81FD47}" destId="{9AC9CECB-2860-4B31-8926-FC8EB78C1F49}" srcOrd="1" destOrd="0" presId="urn:microsoft.com/office/officeart/2005/8/layout/hList7"/>
    <dgm:cxn modelId="{8F017F54-B014-40A0-BA95-38F6773BA4CD}" type="presParOf" srcId="{BF3E5C99-7061-461B-B17F-9073FA81FD47}" destId="{17BA7A7F-F9AC-492D-84D5-1F7CB2012E4D}" srcOrd="2" destOrd="0" presId="urn:microsoft.com/office/officeart/2005/8/layout/hList7"/>
    <dgm:cxn modelId="{F1760538-D0E1-49DF-9618-B10ED09355C5}" type="presParOf" srcId="{17BA7A7F-F9AC-492D-84D5-1F7CB2012E4D}" destId="{EC247D97-C858-44B1-8B6D-F1ACBFB50BC4}" srcOrd="0" destOrd="0" presId="urn:microsoft.com/office/officeart/2005/8/layout/hList7"/>
    <dgm:cxn modelId="{86B82747-06F6-4363-BC41-3A1A5A07142D}" type="presParOf" srcId="{17BA7A7F-F9AC-492D-84D5-1F7CB2012E4D}" destId="{7DA20E57-AF8D-4DC5-87C6-D1F8430843E8}" srcOrd="1" destOrd="0" presId="urn:microsoft.com/office/officeart/2005/8/layout/hList7"/>
    <dgm:cxn modelId="{69F28E7E-7866-446B-9F2F-CFFA0B48E9AE}" type="presParOf" srcId="{17BA7A7F-F9AC-492D-84D5-1F7CB2012E4D}" destId="{C713321E-FEC8-44E0-BC91-36692C186006}" srcOrd="2" destOrd="0" presId="urn:microsoft.com/office/officeart/2005/8/layout/hList7"/>
    <dgm:cxn modelId="{BB4E6521-6222-4962-8810-A76D82054DB1}" type="presParOf" srcId="{17BA7A7F-F9AC-492D-84D5-1F7CB2012E4D}" destId="{72BBBDDF-C235-4204-91CD-14E1BC1A5FDC}" srcOrd="3" destOrd="0" presId="urn:microsoft.com/office/officeart/2005/8/layout/hList7"/>
    <dgm:cxn modelId="{2EABB7C4-450F-421C-AFC1-2AC3D17BCEE5}" type="presParOf" srcId="{BF3E5C99-7061-461B-B17F-9073FA81FD47}" destId="{71DDD064-D6B7-4E7D-BDBC-51FE9B7B0A96}" srcOrd="3" destOrd="0" presId="urn:microsoft.com/office/officeart/2005/8/layout/hList7"/>
    <dgm:cxn modelId="{9E509E50-4918-4184-B059-2E24CCBD42D0}" type="presParOf" srcId="{BF3E5C99-7061-461B-B17F-9073FA81FD47}" destId="{812BA638-C2C0-4245-9DB1-712878A652EC}" srcOrd="4" destOrd="0" presId="urn:microsoft.com/office/officeart/2005/8/layout/hList7"/>
    <dgm:cxn modelId="{5562BC48-CA33-4177-BE25-2C31E7D6FE35}" type="presParOf" srcId="{812BA638-C2C0-4245-9DB1-712878A652EC}" destId="{DAE71E06-B127-46E7-A17E-5B28BC31AF61}" srcOrd="0" destOrd="0" presId="urn:microsoft.com/office/officeart/2005/8/layout/hList7"/>
    <dgm:cxn modelId="{C3EEA310-E16C-47D9-9910-B72601890792}" type="presParOf" srcId="{812BA638-C2C0-4245-9DB1-712878A652EC}" destId="{FF9C0978-318F-414A-B49E-E2CFC1D3047F}" srcOrd="1" destOrd="0" presId="urn:microsoft.com/office/officeart/2005/8/layout/hList7"/>
    <dgm:cxn modelId="{A1D9F20F-2EB6-4500-955B-A392F44BC034}" type="presParOf" srcId="{812BA638-C2C0-4245-9DB1-712878A652EC}" destId="{BE4FB66A-ECB5-4A9C-8462-754ADDD402BF}" srcOrd="2" destOrd="0" presId="urn:microsoft.com/office/officeart/2005/8/layout/hList7"/>
    <dgm:cxn modelId="{1196E418-6A0E-47CE-A2C1-548164A19D04}" type="presParOf" srcId="{812BA638-C2C0-4245-9DB1-712878A652EC}" destId="{F65A13F1-6FB6-40A7-9B19-B7F9D4FD413D}" srcOrd="3" destOrd="0" presId="urn:microsoft.com/office/officeart/2005/8/layout/hList7"/>
    <dgm:cxn modelId="{F0FC0FE1-5B78-4B65-83FF-3ACF44C21387}" type="presParOf" srcId="{BF3E5C99-7061-461B-B17F-9073FA81FD47}" destId="{6588CEA7-6FF9-4614-9162-AE580787FCE8}" srcOrd="5" destOrd="0" presId="urn:microsoft.com/office/officeart/2005/8/layout/hList7"/>
    <dgm:cxn modelId="{DF1A6877-54FB-4175-864C-F5C6E2F2F624}" type="presParOf" srcId="{BF3E5C99-7061-461B-B17F-9073FA81FD47}" destId="{9E1E143D-7BF1-4D5C-9FB8-EF2813F3B7E1}" srcOrd="6" destOrd="0" presId="urn:microsoft.com/office/officeart/2005/8/layout/hList7"/>
    <dgm:cxn modelId="{2826FC64-202B-486E-8D37-11E7F144DB84}" type="presParOf" srcId="{9E1E143D-7BF1-4D5C-9FB8-EF2813F3B7E1}" destId="{AA7331E3-4043-4A5C-BB7E-B27E4629FB91}" srcOrd="0" destOrd="0" presId="urn:microsoft.com/office/officeart/2005/8/layout/hList7"/>
    <dgm:cxn modelId="{9D22C149-180C-4BCB-92A6-FAA592F22F85}" type="presParOf" srcId="{9E1E143D-7BF1-4D5C-9FB8-EF2813F3B7E1}" destId="{5CFC02A3-2FCE-4323-9BB4-56168BE98C15}" srcOrd="1" destOrd="0" presId="urn:microsoft.com/office/officeart/2005/8/layout/hList7"/>
    <dgm:cxn modelId="{84E722CA-B4F6-4930-BBEE-57051D833EC7}" type="presParOf" srcId="{9E1E143D-7BF1-4D5C-9FB8-EF2813F3B7E1}" destId="{DE648C3D-95E8-42AA-AD4C-96BCC6EE7AD5}" srcOrd="2" destOrd="0" presId="urn:microsoft.com/office/officeart/2005/8/layout/hList7"/>
    <dgm:cxn modelId="{B6F1E74F-67B9-4874-A2E2-4089FD5D4F9A}" type="presParOf" srcId="{9E1E143D-7BF1-4D5C-9FB8-EF2813F3B7E1}" destId="{E63EEB2E-5AC3-4AE1-B1AC-2F692B16B20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E770C-C5CB-4D76-BD9A-2CAFAAB23168}">
      <dsp:nvSpPr>
        <dsp:cNvPr id="0" name=""/>
        <dsp:cNvSpPr/>
      </dsp:nvSpPr>
      <dsp:spPr>
        <a:xfrm>
          <a:off x="29711" y="0"/>
          <a:ext cx="1845707" cy="4159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sq-AL" sz="1200" kern="1200" dirty="0"/>
        </a:p>
        <a:p>
          <a:pPr lvl="0" algn="ctr" defTabSz="533400">
            <a:lnSpc>
              <a:spcPct val="90000"/>
            </a:lnSpc>
            <a:spcBef>
              <a:spcPct val="0"/>
            </a:spcBef>
            <a:spcAft>
              <a:spcPct val="35000"/>
            </a:spcAft>
          </a:pPr>
          <a:endParaRPr lang="sq-AL" sz="1200" kern="1200" dirty="0"/>
        </a:p>
        <a:p>
          <a:pPr lvl="0" algn="ctr" defTabSz="533400">
            <a:lnSpc>
              <a:spcPct val="90000"/>
            </a:lnSpc>
            <a:spcBef>
              <a:spcPct val="0"/>
            </a:spcBef>
            <a:spcAft>
              <a:spcPct val="35000"/>
            </a:spcAft>
          </a:pPr>
          <a:r>
            <a:rPr lang="en-US" sz="1600" kern="1200" dirty="0">
              <a:solidFill>
                <a:srgbClr val="006600"/>
              </a:solidFill>
            </a:rPr>
            <a:t>Ruajtja e stabilitetit makroekonomik, duke riprioritetizuar shpenzimet publike</a:t>
          </a:r>
          <a:endParaRPr lang="sq-AL" sz="1600" kern="1200" dirty="0">
            <a:solidFill>
              <a:srgbClr val="006600"/>
            </a:solidFill>
          </a:endParaRPr>
        </a:p>
      </dsp:txBody>
      <dsp:txXfrm>
        <a:off x="29711" y="1663786"/>
        <a:ext cx="1845707" cy="1663786"/>
      </dsp:txXfrm>
    </dsp:sp>
    <dsp:sp modelId="{CE8A6661-1687-4CC9-8E73-3E7B5FA3A66C}">
      <dsp:nvSpPr>
        <dsp:cNvPr id="0" name=""/>
        <dsp:cNvSpPr/>
      </dsp:nvSpPr>
      <dsp:spPr>
        <a:xfrm>
          <a:off x="260014" y="249567"/>
          <a:ext cx="1385101" cy="1385101"/>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247D97-C858-44B1-8B6D-F1ACBFB50BC4}">
      <dsp:nvSpPr>
        <dsp:cNvPr id="0" name=""/>
        <dsp:cNvSpPr/>
      </dsp:nvSpPr>
      <dsp:spPr>
        <a:xfrm>
          <a:off x="1930790" y="0"/>
          <a:ext cx="1845707" cy="4159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sq-AL" sz="1200" kern="1200" dirty="0"/>
        </a:p>
        <a:p>
          <a:pPr lvl="0" algn="ctr" defTabSz="533400">
            <a:lnSpc>
              <a:spcPct val="90000"/>
            </a:lnSpc>
            <a:spcBef>
              <a:spcPct val="0"/>
            </a:spcBef>
            <a:spcAft>
              <a:spcPct val="35000"/>
            </a:spcAft>
          </a:pPr>
          <a:endParaRPr lang="sq-AL" sz="1200" kern="1200" dirty="0"/>
        </a:p>
        <a:p>
          <a:pPr lvl="0" algn="ctr" defTabSz="533400">
            <a:lnSpc>
              <a:spcPct val="90000"/>
            </a:lnSpc>
            <a:spcBef>
              <a:spcPct val="0"/>
            </a:spcBef>
            <a:spcAft>
              <a:spcPct val="35000"/>
            </a:spcAft>
          </a:pPr>
          <a:r>
            <a:rPr lang="en-US" sz="1400" kern="1200" dirty="0">
              <a:solidFill>
                <a:srgbClr val="7030A0"/>
              </a:solidFill>
            </a:rPr>
            <a:t>Zvogëlimi i grykave të ngushta të infrastrukturës dhe krijimi i një mjedisi afarist më joshës për investime private dhe ekspansion të sektorëve të tregtueshëm </a:t>
          </a:r>
          <a:endParaRPr lang="sq-AL" sz="1400" kern="1200" dirty="0">
            <a:solidFill>
              <a:srgbClr val="7030A0"/>
            </a:solidFill>
          </a:endParaRPr>
        </a:p>
      </dsp:txBody>
      <dsp:txXfrm>
        <a:off x="1930790" y="1663786"/>
        <a:ext cx="1845707" cy="1663786"/>
      </dsp:txXfrm>
    </dsp:sp>
    <dsp:sp modelId="{72BBBDDF-C235-4204-91CD-14E1BC1A5FDC}">
      <dsp:nvSpPr>
        <dsp:cNvPr id="0" name=""/>
        <dsp:cNvSpPr/>
      </dsp:nvSpPr>
      <dsp:spPr>
        <a:xfrm>
          <a:off x="2161093" y="249567"/>
          <a:ext cx="1385101" cy="1385101"/>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E71E06-B127-46E7-A17E-5B28BC31AF61}">
      <dsp:nvSpPr>
        <dsp:cNvPr id="0" name=""/>
        <dsp:cNvSpPr/>
      </dsp:nvSpPr>
      <dsp:spPr>
        <a:xfrm>
          <a:off x="3831869" y="0"/>
          <a:ext cx="1845707" cy="4159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sq-AL" sz="1400" kern="1200" dirty="0"/>
        </a:p>
        <a:p>
          <a:pPr lvl="0" algn="ctr" defTabSz="622300">
            <a:lnSpc>
              <a:spcPct val="90000"/>
            </a:lnSpc>
            <a:spcBef>
              <a:spcPct val="0"/>
            </a:spcBef>
            <a:spcAft>
              <a:spcPct val="35000"/>
            </a:spcAft>
          </a:pPr>
          <a:endParaRPr lang="sq-AL" sz="1400" kern="1200" dirty="0"/>
        </a:p>
        <a:p>
          <a:pPr lvl="0" algn="ctr" defTabSz="622300">
            <a:lnSpc>
              <a:spcPct val="90000"/>
            </a:lnSpc>
            <a:spcBef>
              <a:spcPct val="0"/>
            </a:spcBef>
            <a:spcAft>
              <a:spcPct val="35000"/>
            </a:spcAft>
          </a:pPr>
          <a:r>
            <a:rPr lang="en-US" sz="1600" kern="1200" baseline="0" dirty="0">
              <a:solidFill>
                <a:schemeClr val="accent1">
                  <a:lumMod val="75000"/>
                </a:schemeClr>
              </a:solidFill>
            </a:rPr>
            <a:t>Administrim më i mirë dhe produktivitet më i madh i resurseve natyrore</a:t>
          </a:r>
          <a:endParaRPr lang="sq-AL" sz="1600" kern="1200" baseline="0" dirty="0">
            <a:solidFill>
              <a:schemeClr val="accent1">
                <a:lumMod val="75000"/>
              </a:schemeClr>
            </a:solidFill>
          </a:endParaRPr>
        </a:p>
      </dsp:txBody>
      <dsp:txXfrm>
        <a:off x="3831869" y="1663786"/>
        <a:ext cx="1845707" cy="1663786"/>
      </dsp:txXfrm>
    </dsp:sp>
    <dsp:sp modelId="{F65A13F1-6FB6-40A7-9B19-B7F9D4FD413D}">
      <dsp:nvSpPr>
        <dsp:cNvPr id="0" name=""/>
        <dsp:cNvSpPr/>
      </dsp:nvSpPr>
      <dsp:spPr>
        <a:xfrm>
          <a:off x="4062172" y="249567"/>
          <a:ext cx="1385101" cy="1385101"/>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331E3-4043-4A5C-BB7E-B27E4629FB91}">
      <dsp:nvSpPr>
        <dsp:cNvPr id="0" name=""/>
        <dsp:cNvSpPr/>
      </dsp:nvSpPr>
      <dsp:spPr>
        <a:xfrm>
          <a:off x="5727798" y="0"/>
          <a:ext cx="1729520" cy="4159465"/>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sq-AL" sz="1400" kern="1200" dirty="0"/>
        </a:p>
        <a:p>
          <a:pPr lvl="0" algn="ctr" defTabSz="622300">
            <a:lnSpc>
              <a:spcPct val="90000"/>
            </a:lnSpc>
            <a:spcBef>
              <a:spcPct val="0"/>
            </a:spcBef>
            <a:spcAft>
              <a:spcPct val="35000"/>
            </a:spcAft>
          </a:pPr>
          <a:endParaRPr lang="sq-AL" sz="1400" kern="1200" baseline="0" dirty="0">
            <a:solidFill>
              <a:srgbClr val="DE6614"/>
            </a:solidFill>
          </a:endParaRPr>
        </a:p>
        <a:p>
          <a:pPr lvl="0" algn="ctr" defTabSz="622300">
            <a:lnSpc>
              <a:spcPct val="90000"/>
            </a:lnSpc>
            <a:spcBef>
              <a:spcPct val="0"/>
            </a:spcBef>
            <a:spcAft>
              <a:spcPct val="35000"/>
            </a:spcAft>
          </a:pPr>
          <a:r>
            <a:rPr lang="en-US" sz="1600" kern="1200" baseline="0" dirty="0">
              <a:solidFill>
                <a:srgbClr val="EB6C15"/>
              </a:solidFill>
            </a:rPr>
            <a:t>Përfshirje më e madhe duke ndërtuar kapitalin njerëzor dhe duke ofruar mundësi të barabarta</a:t>
          </a:r>
          <a:endParaRPr lang="sq-AL" sz="1600" kern="1200" baseline="0" dirty="0">
            <a:solidFill>
              <a:srgbClr val="EB6C15"/>
            </a:solidFill>
          </a:endParaRPr>
        </a:p>
      </dsp:txBody>
      <dsp:txXfrm>
        <a:off x="5727798" y="1663786"/>
        <a:ext cx="1729520" cy="1663786"/>
      </dsp:txXfrm>
    </dsp:sp>
    <dsp:sp modelId="{E63EEB2E-5AC3-4AE1-B1AC-2F692B16B20D}">
      <dsp:nvSpPr>
        <dsp:cNvPr id="0" name=""/>
        <dsp:cNvSpPr/>
      </dsp:nvSpPr>
      <dsp:spPr>
        <a:xfrm>
          <a:off x="5812473" y="209448"/>
          <a:ext cx="1570470" cy="14653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724CE1-4537-4F44-80FC-2012B1F20542}">
      <dsp:nvSpPr>
        <dsp:cNvPr id="0" name=""/>
        <dsp:cNvSpPr/>
      </dsp:nvSpPr>
      <dsp:spPr>
        <a:xfrm>
          <a:off x="3" y="3653152"/>
          <a:ext cx="7492173" cy="163903"/>
        </a:xfrm>
        <a:prstGeom prst="leftRightArrow">
          <a:avLst/>
        </a:prstGeom>
        <a:solidFill>
          <a:schemeClr val="accent4">
            <a:lumMod val="40000"/>
            <a:lumOff val="60000"/>
          </a:schemeClr>
        </a:solid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0.77693</cdr:x>
      <cdr:y>0.8891</cdr:y>
    </cdr:from>
    <cdr:to>
      <cdr:x>0.96481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58789" y="2361549"/>
          <a:ext cx="1078224" cy="294566"/>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0.05289</cdr:x>
      <cdr:y>0.94279</cdr:y>
    </cdr:from>
    <cdr:to>
      <cdr:x>1</cdr:x>
      <cdr:y>1</cdr:y>
    </cdr:to>
    <cdr:sp macro="" textlink="">
      <cdr:nvSpPr>
        <cdr:cNvPr id="2" name="TextBox 6"/>
        <cdr:cNvSpPr txBox="1"/>
      </cdr:nvSpPr>
      <cdr:spPr>
        <a:xfrm xmlns:a="http://schemas.openxmlformats.org/drawingml/2006/main">
          <a:off x="363950" y="6518169"/>
          <a:ext cx="5138494"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600"/>
            </a:spcBef>
            <a:buClr>
              <a:srgbClr val="00B0F0"/>
            </a:buClr>
          </a:pPr>
          <a:r>
            <a:rPr lang="sq-AL" sz="1200" i="1" dirty="0"/>
            <a:t>Burimi: BEEPS 2013 dhe EBRD</a:t>
          </a:r>
        </a:p>
      </cdr:txBody>
    </cdr:sp>
  </cdr:relSizeAnchor>
</c:userShapes>
</file>

<file path=ppt/drawings/drawing3.xml><?xml version="1.0" encoding="utf-8"?>
<c:userShapes xmlns:c="http://schemas.openxmlformats.org/drawingml/2006/chart">
  <cdr:relSizeAnchor xmlns:cdr="http://schemas.openxmlformats.org/drawingml/2006/chartDrawing">
    <cdr:from>
      <cdr:x>0.31373</cdr:x>
      <cdr:y>0.02757</cdr:y>
    </cdr:from>
    <cdr:to>
      <cdr:x>0.6676</cdr:x>
      <cdr:y>0.1011</cdr:y>
    </cdr:to>
    <cdr:sp macro="" textlink="">
      <cdr:nvSpPr>
        <cdr:cNvPr id="2" name="TextBox 1"/>
        <cdr:cNvSpPr txBox="1"/>
      </cdr:nvSpPr>
      <cdr:spPr>
        <a:xfrm xmlns:a="http://schemas.openxmlformats.org/drawingml/2006/main">
          <a:off x="2133599" y="95250"/>
          <a:ext cx="240665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0.10859</cdr:x>
      <cdr:y>0.38009</cdr:y>
    </cdr:from>
    <cdr:to>
      <cdr:x>0.13847</cdr:x>
      <cdr:y>0.41562</cdr:y>
    </cdr:to>
    <cdr:sp macro="" textlink="">
      <cdr:nvSpPr>
        <cdr:cNvPr id="3" name="TextBox 2"/>
        <cdr:cNvSpPr txBox="1"/>
      </cdr:nvSpPr>
      <cdr:spPr>
        <a:xfrm xmlns:a="http://schemas.openxmlformats.org/drawingml/2006/main">
          <a:off x="738505" y="1304290"/>
          <a:ext cx="203200" cy="121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0.24454</cdr:x>
      <cdr:y>0.48372</cdr:y>
    </cdr:from>
    <cdr:to>
      <cdr:x>0.29981</cdr:x>
      <cdr:y>0.55774</cdr:y>
    </cdr:to>
    <cdr:sp macro="" textlink="">
      <cdr:nvSpPr>
        <cdr:cNvPr id="4" name="TextBox 3"/>
        <cdr:cNvSpPr txBox="1"/>
      </cdr:nvSpPr>
      <cdr:spPr>
        <a:xfrm xmlns:a="http://schemas.openxmlformats.org/drawingml/2006/main">
          <a:off x="1663065" y="1659890"/>
          <a:ext cx="37592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smtClean="0"/>
            <a:t>13</a:t>
          </a:r>
          <a:endParaRPr lang="en-US" sz="1000"/>
        </a:p>
      </cdr:txBody>
    </cdr:sp>
  </cdr:relSizeAnchor>
  <cdr:relSizeAnchor xmlns:cdr="http://schemas.openxmlformats.org/drawingml/2006/chartDrawing">
    <cdr:from>
      <cdr:x>0.31326</cdr:x>
      <cdr:y>0.16395</cdr:y>
    </cdr:from>
    <cdr:to>
      <cdr:x>0.376</cdr:x>
      <cdr:y>0.28238</cdr:y>
    </cdr:to>
    <cdr:sp macro="" textlink="">
      <cdr:nvSpPr>
        <cdr:cNvPr id="5" name="TextBox 4"/>
        <cdr:cNvSpPr txBox="1"/>
      </cdr:nvSpPr>
      <cdr:spPr>
        <a:xfrm xmlns:a="http://schemas.openxmlformats.org/drawingml/2006/main">
          <a:off x="2130425" y="562610"/>
          <a:ext cx="426720" cy="40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129</a:t>
          </a:r>
          <a:endParaRPr lang="en-US" sz="1100"/>
        </a:p>
      </cdr:txBody>
    </cdr:sp>
  </cdr:relSizeAnchor>
  <cdr:relSizeAnchor xmlns:cdr="http://schemas.openxmlformats.org/drawingml/2006/chartDrawing">
    <cdr:from>
      <cdr:x>0.39244</cdr:x>
      <cdr:y>0.1758</cdr:y>
    </cdr:from>
    <cdr:to>
      <cdr:x>0.46265</cdr:x>
      <cdr:y>0.25574</cdr:y>
    </cdr:to>
    <cdr:sp macro="" textlink="">
      <cdr:nvSpPr>
        <cdr:cNvPr id="6" name="TextBox 5"/>
        <cdr:cNvSpPr txBox="1"/>
      </cdr:nvSpPr>
      <cdr:spPr>
        <a:xfrm xmlns:a="http://schemas.openxmlformats.org/drawingml/2006/main">
          <a:off x="2668905" y="603250"/>
          <a:ext cx="47752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114</a:t>
          </a:r>
          <a:endParaRPr lang="en-US" sz="1100"/>
        </a:p>
      </cdr:txBody>
    </cdr:sp>
  </cdr:relSizeAnchor>
  <cdr:relSizeAnchor xmlns:cdr="http://schemas.openxmlformats.org/drawingml/2006/chartDrawing">
    <cdr:from>
      <cdr:x>0.46863</cdr:x>
      <cdr:y>0.41962</cdr:y>
    </cdr:from>
    <cdr:to>
      <cdr:x>0.52721</cdr:x>
      <cdr:y>0.48964</cdr:y>
    </cdr:to>
    <cdr:sp macro="" textlink="">
      <cdr:nvSpPr>
        <cdr:cNvPr id="7" name="TextBox 6"/>
        <cdr:cNvSpPr txBox="1"/>
      </cdr:nvSpPr>
      <cdr:spPr>
        <a:xfrm xmlns:a="http://schemas.openxmlformats.org/drawingml/2006/main">
          <a:off x="3187065" y="1439941"/>
          <a:ext cx="398421" cy="2402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33</a:t>
          </a:r>
          <a:endParaRPr lang="en-US" sz="1100"/>
        </a:p>
      </cdr:txBody>
    </cdr:sp>
  </cdr:relSizeAnchor>
  <cdr:relSizeAnchor xmlns:cdr="http://schemas.openxmlformats.org/drawingml/2006/chartDrawing">
    <cdr:from>
      <cdr:x>0.54034</cdr:x>
      <cdr:y>0.47779</cdr:y>
    </cdr:from>
    <cdr:to>
      <cdr:x>0.60009</cdr:x>
      <cdr:y>0.5607</cdr:y>
    </cdr:to>
    <cdr:sp macro="" textlink="">
      <cdr:nvSpPr>
        <cdr:cNvPr id="8" name="TextBox 7"/>
        <cdr:cNvSpPr txBox="1"/>
      </cdr:nvSpPr>
      <cdr:spPr>
        <a:xfrm xmlns:a="http://schemas.openxmlformats.org/drawingml/2006/main">
          <a:off x="3674745" y="1639570"/>
          <a:ext cx="406400" cy="284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20</a:t>
          </a:r>
          <a:endParaRPr lang="en-US" sz="1100"/>
        </a:p>
      </cdr:txBody>
    </cdr:sp>
  </cdr:relSizeAnchor>
  <cdr:relSizeAnchor xmlns:cdr="http://schemas.openxmlformats.org/drawingml/2006/chartDrawing">
    <cdr:from>
      <cdr:x>0.61951</cdr:x>
      <cdr:y>0.34787</cdr:y>
    </cdr:from>
    <cdr:to>
      <cdr:x>0.66881</cdr:x>
      <cdr:y>0.4137</cdr:y>
    </cdr:to>
    <cdr:sp macro="" textlink="">
      <cdr:nvSpPr>
        <cdr:cNvPr id="9" name="TextBox 8"/>
        <cdr:cNvSpPr txBox="1"/>
      </cdr:nvSpPr>
      <cdr:spPr>
        <a:xfrm xmlns:a="http://schemas.openxmlformats.org/drawingml/2006/main">
          <a:off x="4213225" y="1193720"/>
          <a:ext cx="335280" cy="22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63</a:t>
          </a:r>
          <a:endParaRPr lang="en-US" sz="1100"/>
        </a:p>
      </cdr:txBody>
    </cdr:sp>
  </cdr:relSizeAnchor>
  <cdr:relSizeAnchor xmlns:cdr="http://schemas.openxmlformats.org/drawingml/2006/chartDrawing">
    <cdr:from>
      <cdr:x>0.83613</cdr:x>
      <cdr:y>0.39509</cdr:y>
    </cdr:from>
    <cdr:to>
      <cdr:x>0.88992</cdr:x>
      <cdr:y>0.46868</cdr:y>
    </cdr:to>
    <cdr:sp macro="" textlink="">
      <cdr:nvSpPr>
        <cdr:cNvPr id="10" name="TextBox 9"/>
        <cdr:cNvSpPr txBox="1"/>
      </cdr:nvSpPr>
      <cdr:spPr>
        <a:xfrm xmlns:a="http://schemas.openxmlformats.org/drawingml/2006/main">
          <a:off x="5686425" y="1355772"/>
          <a:ext cx="365760" cy="252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44</a:t>
          </a:r>
          <a:endParaRPr lang="en-US" sz="1100"/>
        </a:p>
      </cdr:txBody>
    </cdr:sp>
  </cdr:relSizeAnchor>
  <cdr:relSizeAnchor xmlns:cdr="http://schemas.openxmlformats.org/drawingml/2006/chartDrawing">
    <cdr:from>
      <cdr:x>0.90635</cdr:x>
      <cdr:y>0.07217</cdr:y>
    </cdr:from>
    <cdr:to>
      <cdr:x>0.96909</cdr:x>
      <cdr:y>0.14915</cdr:y>
    </cdr:to>
    <cdr:sp macro="" textlink="">
      <cdr:nvSpPr>
        <cdr:cNvPr id="11" name="TextBox 10"/>
        <cdr:cNvSpPr txBox="1"/>
      </cdr:nvSpPr>
      <cdr:spPr>
        <a:xfrm xmlns:a="http://schemas.openxmlformats.org/drawingml/2006/main">
          <a:off x="6163945" y="247650"/>
          <a:ext cx="426720" cy="264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smtClean="0"/>
            <a:t>163</a:t>
          </a:r>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7020"/>
          </a:xfrm>
          <a:prstGeom prst="rect">
            <a:avLst/>
          </a:prstGeom>
        </p:spPr>
        <p:txBody>
          <a:bodyPr vert="horz" lIns="93727" tIns="46864" rIns="93727" bIns="46864" rtlCol="0"/>
          <a:lstStyle>
            <a:lvl1pPr algn="l">
              <a:defRPr sz="1200"/>
            </a:lvl1pPr>
          </a:lstStyle>
          <a:p>
            <a:endParaRPr lang="en-US"/>
          </a:p>
        </p:txBody>
      </p:sp>
      <p:sp>
        <p:nvSpPr>
          <p:cNvPr id="3" name="Date Placeholder 2"/>
          <p:cNvSpPr>
            <a:spLocks noGrp="1"/>
          </p:cNvSpPr>
          <p:nvPr>
            <p:ph type="dt" idx="1"/>
          </p:nvPr>
        </p:nvSpPr>
        <p:spPr>
          <a:xfrm>
            <a:off x="3848645" y="1"/>
            <a:ext cx="2944284" cy="497020"/>
          </a:xfrm>
          <a:prstGeom prst="rect">
            <a:avLst/>
          </a:prstGeom>
        </p:spPr>
        <p:txBody>
          <a:bodyPr vert="horz" lIns="93727" tIns="46864" rIns="93727" bIns="46864" rtlCol="0"/>
          <a:lstStyle>
            <a:lvl1pPr algn="r">
              <a:defRPr sz="1200"/>
            </a:lvl1pPr>
          </a:lstStyle>
          <a:p>
            <a:fld id="{87D80E18-263F-4E05-92B7-34514649A44E}" type="datetimeFigureOut">
              <a:rPr lang="en-US" smtClean="0"/>
              <a:t>11/24/2016</a:t>
            </a:fld>
            <a:endParaRPr lang="sq-AL"/>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3727" tIns="46864" rIns="93727" bIns="46864" rtlCol="0" anchor="ctr"/>
          <a:lstStyle/>
          <a:p>
            <a:endParaRPr lang="en-US"/>
          </a:p>
        </p:txBody>
      </p:sp>
      <p:sp>
        <p:nvSpPr>
          <p:cNvPr id="5" name="Notes Placeholder 4"/>
          <p:cNvSpPr>
            <a:spLocks noGrp="1"/>
          </p:cNvSpPr>
          <p:nvPr>
            <p:ph type="body" sz="quarter" idx="3"/>
          </p:nvPr>
        </p:nvSpPr>
        <p:spPr>
          <a:xfrm>
            <a:off x="679451" y="4767263"/>
            <a:ext cx="5435600" cy="3900488"/>
          </a:xfrm>
          <a:prstGeom prst="rect">
            <a:avLst/>
          </a:prstGeom>
        </p:spPr>
        <p:txBody>
          <a:bodyPr vert="horz" lIns="93727" tIns="46864" rIns="93727" bIns="468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2"/>
            <a:ext cx="2944284" cy="497019"/>
          </a:xfrm>
          <a:prstGeom prst="rect">
            <a:avLst/>
          </a:prstGeom>
        </p:spPr>
        <p:txBody>
          <a:bodyPr vert="horz" lIns="93727" tIns="46864" rIns="93727" bIns="46864"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2"/>
            <a:ext cx="2944284" cy="497019"/>
          </a:xfrm>
          <a:prstGeom prst="rect">
            <a:avLst/>
          </a:prstGeom>
        </p:spPr>
        <p:txBody>
          <a:bodyPr vert="horz" lIns="93727" tIns="46864" rIns="93727" bIns="46864" rtlCol="0" anchor="b"/>
          <a:lstStyle>
            <a:lvl1pPr algn="r">
              <a:defRPr sz="1200"/>
            </a:lvl1pPr>
          </a:lstStyle>
          <a:p>
            <a:fld id="{431F6F84-4783-4241-8031-52FEEE174737}" type="slidenum">
              <a:rPr lang="en-US" smtClean="0"/>
              <a:t>‹#›</a:t>
            </a:fld>
            <a:endParaRPr lang="sq-AL"/>
          </a:p>
        </p:txBody>
      </p:sp>
    </p:spTree>
    <p:extLst>
      <p:ext uri="{BB962C8B-B14F-4D97-AF65-F5344CB8AC3E}">
        <p14:creationId xmlns:p14="http://schemas.microsoft.com/office/powerpoint/2010/main" val="220118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1</a:t>
            </a:fld>
            <a:endParaRPr lang="sq-AL"/>
          </a:p>
        </p:txBody>
      </p:sp>
    </p:spTree>
    <p:extLst>
      <p:ext uri="{BB962C8B-B14F-4D97-AF65-F5344CB8AC3E}">
        <p14:creationId xmlns:p14="http://schemas.microsoft.com/office/powerpoint/2010/main" val="243526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12</a:t>
            </a:fld>
            <a:endParaRPr lang="sq-AL"/>
          </a:p>
        </p:txBody>
      </p:sp>
    </p:spTree>
    <p:extLst>
      <p:ext uri="{BB962C8B-B14F-4D97-AF65-F5344CB8AC3E}">
        <p14:creationId xmlns:p14="http://schemas.microsoft.com/office/powerpoint/2010/main" val="256036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13</a:t>
            </a:fld>
            <a:endParaRPr lang="sq-AL"/>
          </a:p>
        </p:txBody>
      </p:sp>
    </p:spTree>
    <p:extLst>
      <p:ext uri="{BB962C8B-B14F-4D97-AF65-F5344CB8AC3E}">
        <p14:creationId xmlns:p14="http://schemas.microsoft.com/office/powerpoint/2010/main" val="55622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14</a:t>
            </a:fld>
            <a:endParaRPr lang="sq-AL"/>
          </a:p>
        </p:txBody>
      </p:sp>
    </p:spTree>
    <p:extLst>
      <p:ext uri="{BB962C8B-B14F-4D97-AF65-F5344CB8AC3E}">
        <p14:creationId xmlns:p14="http://schemas.microsoft.com/office/powerpoint/2010/main" val="26367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solidFill>
                  <a:prstClr val="black"/>
                </a:solidFill>
              </a:rPr>
              <a:pPr/>
              <a:t>15</a:t>
            </a:fld>
            <a:endParaRPr lang="sq-AL">
              <a:solidFill>
                <a:prstClr val="black"/>
              </a:solidFill>
            </a:endParaRPr>
          </a:p>
        </p:txBody>
      </p:sp>
    </p:spTree>
    <p:extLst>
      <p:ext uri="{BB962C8B-B14F-4D97-AF65-F5344CB8AC3E}">
        <p14:creationId xmlns:p14="http://schemas.microsoft.com/office/powerpoint/2010/main" val="143717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solidFill>
                  <a:prstClr val="black"/>
                </a:solidFill>
              </a:rPr>
              <a:pPr/>
              <a:t>16</a:t>
            </a:fld>
            <a:endParaRPr lang="sq-AL">
              <a:solidFill>
                <a:prstClr val="black"/>
              </a:solidFill>
            </a:endParaRPr>
          </a:p>
        </p:txBody>
      </p:sp>
    </p:spTree>
    <p:extLst>
      <p:ext uri="{BB962C8B-B14F-4D97-AF65-F5344CB8AC3E}">
        <p14:creationId xmlns:p14="http://schemas.microsoft.com/office/powerpoint/2010/main" val="284440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5B0D7454-5356-49C3-A000-B888B5A1A718}" type="slidenum">
              <a:rPr lang="bs-Latn-BA" smtClean="0">
                <a:solidFill>
                  <a:prstClr val="black"/>
                </a:solidFill>
              </a:rPr>
              <a:pPr/>
              <a:t>17</a:t>
            </a:fld>
            <a:endParaRPr lang="sq-AL">
              <a:solidFill>
                <a:prstClr val="black"/>
              </a:solidFill>
            </a:endParaRPr>
          </a:p>
        </p:txBody>
      </p:sp>
    </p:spTree>
    <p:extLst>
      <p:ext uri="{BB962C8B-B14F-4D97-AF65-F5344CB8AC3E}">
        <p14:creationId xmlns:p14="http://schemas.microsoft.com/office/powerpoint/2010/main" val="649657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10"/>
          </p:nvPr>
        </p:nvSpPr>
        <p:spPr/>
        <p:txBody>
          <a:bodyPr/>
          <a:lstStyle/>
          <a:p>
            <a:fld id="{5B0D7454-5356-49C3-A000-B888B5A1A718}" type="slidenum">
              <a:rPr lang="bs-Latn-BA" smtClean="0">
                <a:solidFill>
                  <a:prstClr val="black"/>
                </a:solidFill>
              </a:rPr>
              <a:pPr/>
              <a:t>18</a:t>
            </a:fld>
            <a:endParaRPr lang="sq-AL">
              <a:solidFill>
                <a:prstClr val="black"/>
              </a:solidFill>
            </a:endParaRPr>
          </a:p>
        </p:txBody>
      </p:sp>
    </p:spTree>
    <p:extLst>
      <p:ext uri="{BB962C8B-B14F-4D97-AF65-F5344CB8AC3E}">
        <p14:creationId xmlns:p14="http://schemas.microsoft.com/office/powerpoint/2010/main" val="3755340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1F6F84-4783-4241-8031-52FEEE174737}" type="slidenum">
              <a:rPr lang="en-US" smtClean="0">
                <a:solidFill>
                  <a:prstClr val="black"/>
                </a:solidFill>
              </a:rPr>
              <a:pPr/>
              <a:t>23</a:t>
            </a:fld>
            <a:endParaRPr lang="sq-AL">
              <a:solidFill>
                <a:prstClr val="black"/>
              </a:solidFill>
            </a:endParaRPr>
          </a:p>
        </p:txBody>
      </p:sp>
    </p:spTree>
    <p:extLst>
      <p:ext uri="{BB962C8B-B14F-4D97-AF65-F5344CB8AC3E}">
        <p14:creationId xmlns:p14="http://schemas.microsoft.com/office/powerpoint/2010/main" val="40490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31F6F84-4783-4241-8031-52FEEE174737}" type="slidenum">
              <a:rPr lang="en-US" smtClean="0"/>
              <a:t>3</a:t>
            </a:fld>
            <a:endParaRPr lang="sq-AL"/>
          </a:p>
        </p:txBody>
      </p:sp>
    </p:spTree>
    <p:extLst>
      <p:ext uri="{BB962C8B-B14F-4D97-AF65-F5344CB8AC3E}">
        <p14:creationId xmlns:p14="http://schemas.microsoft.com/office/powerpoint/2010/main" val="223692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5</a:t>
            </a:fld>
            <a:endParaRPr lang="sq-AL"/>
          </a:p>
        </p:txBody>
      </p:sp>
    </p:spTree>
    <p:extLst>
      <p:ext uri="{BB962C8B-B14F-4D97-AF65-F5344CB8AC3E}">
        <p14:creationId xmlns:p14="http://schemas.microsoft.com/office/powerpoint/2010/main" val="95136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6</a:t>
            </a:fld>
            <a:endParaRPr lang="sq-AL"/>
          </a:p>
        </p:txBody>
      </p:sp>
    </p:spTree>
    <p:extLst>
      <p:ext uri="{BB962C8B-B14F-4D97-AF65-F5344CB8AC3E}">
        <p14:creationId xmlns:p14="http://schemas.microsoft.com/office/powerpoint/2010/main" val="264348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7</a:t>
            </a:fld>
            <a:endParaRPr lang="sq-AL"/>
          </a:p>
        </p:txBody>
      </p:sp>
    </p:spTree>
    <p:extLst>
      <p:ext uri="{BB962C8B-B14F-4D97-AF65-F5344CB8AC3E}">
        <p14:creationId xmlns:p14="http://schemas.microsoft.com/office/powerpoint/2010/main" val="2644603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8</a:t>
            </a:fld>
            <a:endParaRPr lang="sq-AL"/>
          </a:p>
        </p:txBody>
      </p:sp>
    </p:spTree>
    <p:extLst>
      <p:ext uri="{BB962C8B-B14F-4D97-AF65-F5344CB8AC3E}">
        <p14:creationId xmlns:p14="http://schemas.microsoft.com/office/powerpoint/2010/main" val="180819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endParaRPr lang="en-US" b="1" dirty="0"/>
          </a:p>
        </p:txBody>
      </p:sp>
      <p:sp>
        <p:nvSpPr>
          <p:cNvPr id="4" name="Slide Number Placeholder 3"/>
          <p:cNvSpPr>
            <a:spLocks noGrp="1"/>
          </p:cNvSpPr>
          <p:nvPr>
            <p:ph type="sldNum" sz="quarter" idx="10"/>
          </p:nvPr>
        </p:nvSpPr>
        <p:spPr/>
        <p:txBody>
          <a:bodyPr/>
          <a:lstStyle/>
          <a:p>
            <a:fld id="{EFAED407-1AFC-4F44-9211-4FB16AE0503A}" type="slidenum">
              <a:rPr lang="en-US" smtClean="0"/>
              <a:t>9</a:t>
            </a:fld>
            <a:endParaRPr lang="sq-AL"/>
          </a:p>
        </p:txBody>
      </p:sp>
    </p:spTree>
    <p:extLst>
      <p:ext uri="{BB962C8B-B14F-4D97-AF65-F5344CB8AC3E}">
        <p14:creationId xmlns:p14="http://schemas.microsoft.com/office/powerpoint/2010/main" val="348333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A438B3-8E5E-7E4F-8302-B97F2885E9CC}" type="slidenum">
              <a:rPr lang="en-US" smtClean="0"/>
              <a:t>10</a:t>
            </a:fld>
            <a:endParaRPr lang="sq-AL"/>
          </a:p>
        </p:txBody>
      </p:sp>
    </p:spTree>
    <p:extLst>
      <p:ext uri="{BB962C8B-B14F-4D97-AF65-F5344CB8AC3E}">
        <p14:creationId xmlns:p14="http://schemas.microsoft.com/office/powerpoint/2010/main" val="200783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438B3-8E5E-7E4F-8302-B97F2885E9CC}" type="slidenum">
              <a:rPr lang="en-US" smtClean="0"/>
              <a:t>11</a:t>
            </a:fld>
            <a:endParaRPr lang="sq-AL"/>
          </a:p>
        </p:txBody>
      </p:sp>
    </p:spTree>
    <p:extLst>
      <p:ext uri="{BB962C8B-B14F-4D97-AF65-F5344CB8AC3E}">
        <p14:creationId xmlns:p14="http://schemas.microsoft.com/office/powerpoint/2010/main" val="162835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384510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7332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596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56829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687888"/>
            <a:ext cx="5080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68532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1" y="698089"/>
            <a:ext cx="12191999" cy="90600"/>
          </a:xfrm>
          <a:prstGeom prst="rect">
            <a:avLst/>
          </a:prstGeom>
          <a:solidFill>
            <a:srgbClr val="00B0F0"/>
          </a:solidFill>
          <a:ln>
            <a:noFill/>
          </a:ln>
        </p:spPr>
        <p:txBody>
          <a:bodyPr vert="horz" wrap="square" lIns="91440" tIns="45720" rIns="91440" bIns="45720" numCol="1" rtlCol="0" anchor="t" anchorCtr="0" compatLnSpc="1">
            <a:prstTxWarp prst="textNoShape">
              <a:avLst/>
            </a:prstTxWarp>
          </a:bodyPr>
          <a:lstStyle/>
          <a:p>
            <a:pPr algn="ctr"/>
            <a:endParaRPr lang="en-US"/>
          </a:p>
        </p:txBody>
      </p:sp>
      <p:pic>
        <p:nvPicPr>
          <p:cNvPr id="2" name="Picture 1"/>
          <p:cNvPicPr>
            <a:picLocks noChangeAspect="1"/>
          </p:cNvPicPr>
          <p:nvPr userDrawn="1"/>
        </p:nvPicPr>
        <p:blipFill>
          <a:blip r:embed="rId2"/>
          <a:stretch>
            <a:fillRect/>
          </a:stretch>
        </p:blipFill>
        <p:spPr>
          <a:xfrm>
            <a:off x="10684516" y="115406"/>
            <a:ext cx="1346988" cy="271869"/>
          </a:xfrm>
          <a:prstGeom prst="rect">
            <a:avLst/>
          </a:prstGeom>
        </p:spPr>
      </p:pic>
    </p:spTree>
    <p:extLst>
      <p:ext uri="{BB962C8B-B14F-4D97-AF65-F5344CB8AC3E}">
        <p14:creationId xmlns:p14="http://schemas.microsoft.com/office/powerpoint/2010/main" val="87278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8" name="Rectangle 4"/>
          <p:cNvSpPr txBox="1">
            <a:spLocks noChangeArrowheads="1"/>
          </p:cNvSpPr>
          <p:nvPr/>
        </p:nvSpPr>
        <p:spPr bwMode="auto">
          <a:xfrm>
            <a:off x="6117389" y="6453188"/>
            <a:ext cx="201521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sq-AL" sz="900" dirty="0">
                <a:solidFill>
                  <a:prstClr val="black"/>
                </a:solidFill>
                <a:latin typeface="Arial"/>
              </a:rPr>
              <a:t>Rreptësisht konfidenciale © 2014</a:t>
            </a:r>
            <a:endParaRPr lang="sq-AL" sz="900" dirty="0">
              <a:solidFill>
                <a:prstClr val="black"/>
              </a:solidFill>
              <a:latin typeface="Arial"/>
              <a:cs typeface="Arial"/>
            </a:endParaRPr>
          </a:p>
        </p:txBody>
      </p:sp>
      <p:sp>
        <p:nvSpPr>
          <p:cNvPr id="10" name="Rectangle 9"/>
          <p:cNvSpPr/>
          <p:nvPr/>
        </p:nvSpPr>
        <p:spPr>
          <a:xfrm>
            <a:off x="-7257" y="1333903"/>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2" name="Rectangle 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3383724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sq-AL" sz="900" dirty="0">
                <a:solidFill>
                  <a:prstClr val="black"/>
                </a:solidFill>
                <a:latin typeface="Arial"/>
              </a:rPr>
              <a:t>Rreptësisht konfidenciale © 2014</a:t>
            </a:r>
            <a:endParaRPr lang="sq-AL" sz="900" dirty="0">
              <a:solidFill>
                <a:prstClr val="black"/>
              </a:solidFill>
              <a:latin typeface="Arial"/>
              <a:cs typeface="Arial"/>
            </a:endParaRPr>
          </a:p>
        </p:txBody>
      </p:sp>
    </p:spTree>
    <p:extLst>
      <p:ext uri="{BB962C8B-B14F-4D97-AF65-F5344CB8AC3E}">
        <p14:creationId xmlns:p14="http://schemas.microsoft.com/office/powerpoint/2010/main" val="142455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360172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a:t>Images</a:t>
            </a:r>
          </a:p>
        </p:txBody>
      </p:sp>
    </p:spTree>
    <p:extLst>
      <p:ext uri="{BB962C8B-B14F-4D97-AF65-F5344CB8AC3E}">
        <p14:creationId xmlns:p14="http://schemas.microsoft.com/office/powerpoint/2010/main" val="382675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a:t>Images</a:t>
            </a:r>
          </a:p>
        </p:txBody>
      </p:sp>
    </p:spTree>
    <p:extLst>
      <p:ext uri="{BB962C8B-B14F-4D97-AF65-F5344CB8AC3E}">
        <p14:creationId xmlns:p14="http://schemas.microsoft.com/office/powerpoint/2010/main" val="19664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39308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95791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37160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2" name="Rectangle 1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1135046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543352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206169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8" name="Rectangle 4"/>
          <p:cNvSpPr txBox="1">
            <a:spLocks noChangeArrowheads="1"/>
          </p:cNvSpPr>
          <p:nvPr/>
        </p:nvSpPr>
        <p:spPr bwMode="auto">
          <a:xfrm>
            <a:off x="6117389" y="6453188"/>
            <a:ext cx="2015216"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sq-AL" sz="900" dirty="0">
                <a:solidFill>
                  <a:prstClr val="black"/>
                </a:solidFill>
                <a:latin typeface="Arial"/>
              </a:rPr>
              <a:t>Rreptësisht konfidenciale © 2014</a:t>
            </a:r>
            <a:endParaRPr lang="sq-AL" sz="900" dirty="0">
              <a:solidFill>
                <a:prstClr val="black"/>
              </a:solidFill>
              <a:latin typeface="Arial"/>
              <a:cs typeface="Arial"/>
            </a:endParaRPr>
          </a:p>
        </p:txBody>
      </p:sp>
      <p:sp>
        <p:nvSpPr>
          <p:cNvPr id="10" name="Rectangle 9"/>
          <p:cNvSpPr/>
          <p:nvPr/>
        </p:nvSpPr>
        <p:spPr>
          <a:xfrm>
            <a:off x="-7257" y="1333903"/>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3" name="Rectangle 12"/>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2" name="Rectangle 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3081629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
        <p:nvSpPr>
          <p:cNvPr id="11" name="Rectangle 4"/>
          <p:cNvSpPr txBox="1">
            <a:spLocks noChangeArrowheads="1"/>
          </p:cNvSpPr>
          <p:nvPr/>
        </p:nvSpPr>
        <p:spPr bwMode="auto">
          <a:xfrm>
            <a:off x="1420436" y="6453188"/>
            <a:ext cx="5567832"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
            </a:ext>
          </a:extLst>
        </p:spPr>
        <p:txBody>
          <a:bodyPr vert="horz" wrap="square" lIns="0" tIns="36000" rIns="0" bIns="0" numCol="1" anchor="t" anchorCtr="0" compatLnSpc="1">
            <a:prstTxWarp prst="textNoShape">
              <a:avLst/>
            </a:prstTxWarp>
          </a:bodyPr>
          <a:lstStyle>
            <a:defPPr>
              <a:defRPr lang="de-DE"/>
            </a:defPPr>
            <a:lvl1pPr algn="r" rtl="0" fontAlgn="base">
              <a:spcBef>
                <a:spcPct val="0"/>
              </a:spcBef>
              <a:spcAft>
                <a:spcPct val="0"/>
              </a:spcAft>
              <a:defRPr sz="900" kern="1200">
                <a:solidFill>
                  <a:schemeClr val="bg1"/>
                </a:solidFill>
                <a:latin typeface="Minion Pro"/>
                <a:ea typeface="ＭＳ Ｐゴシック" charset="0"/>
                <a:cs typeface="Minion Pro"/>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l">
              <a:defRPr/>
            </a:pPr>
            <a:r>
              <a:rPr lang="sq-AL" sz="900" dirty="0">
                <a:solidFill>
                  <a:prstClr val="black"/>
                </a:solidFill>
                <a:latin typeface="Arial"/>
              </a:rPr>
              <a:t>Rreptësisht konfidenciale © 2014</a:t>
            </a:r>
            <a:endParaRPr lang="sq-AL" sz="900" dirty="0">
              <a:solidFill>
                <a:prstClr val="black"/>
              </a:solidFill>
              <a:latin typeface="Arial"/>
              <a:cs typeface="Arial"/>
            </a:endParaRPr>
          </a:p>
        </p:txBody>
      </p:sp>
    </p:spTree>
    <p:extLst>
      <p:ext uri="{BB962C8B-B14F-4D97-AF65-F5344CB8AC3E}">
        <p14:creationId xmlns:p14="http://schemas.microsoft.com/office/powerpoint/2010/main" val="81095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904066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dirty="0"/>
              <a:t>Images</a:t>
            </a:r>
          </a:p>
        </p:txBody>
      </p:sp>
    </p:spTree>
    <p:extLst>
      <p:ext uri="{BB962C8B-B14F-4D97-AF65-F5344CB8AC3E}">
        <p14:creationId xmlns:p14="http://schemas.microsoft.com/office/powerpoint/2010/main" val="4126482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dirty="0"/>
              <a:t>Images</a:t>
            </a:r>
          </a:p>
        </p:txBody>
      </p:sp>
    </p:spTree>
    <p:extLst>
      <p:ext uri="{BB962C8B-B14F-4D97-AF65-F5344CB8AC3E}">
        <p14:creationId xmlns:p14="http://schemas.microsoft.com/office/powerpoint/2010/main" val="2854527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1718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8786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12192000" cy="136358"/>
          </a:xfrm>
          <a:prstGeom prst="rect">
            <a:avLst/>
          </a:prstGeom>
          <a:noFill/>
        </p:spPr>
      </p:pic>
      <p:sp>
        <p:nvSpPr>
          <p:cNvPr id="13" name="Rectangle 12"/>
          <p:cNvSpPr/>
          <p:nvPr/>
        </p:nvSpPr>
        <p:spPr>
          <a:xfrm>
            <a:off x="0" y="137160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1" name="Rectangle 10"/>
          <p:cNvSpPr/>
          <p:nvPr/>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9" name="Rectangle 8"/>
          <p:cNvSpPr/>
          <p:nvPr/>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2" name="Rectangle 11"/>
          <p:cNvSpPr/>
          <p:nvPr/>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Tree>
    <p:extLst>
      <p:ext uri="{BB962C8B-B14F-4D97-AF65-F5344CB8AC3E}">
        <p14:creationId xmlns:p14="http://schemas.microsoft.com/office/powerpoint/2010/main" val="18791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de-DE" sz="18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4152476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03788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sz="1800">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505955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3956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949050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2639064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164788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35327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4473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84430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163745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301047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9203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34047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8560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959081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374567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687888"/>
            <a:ext cx="5080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white"/>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a:defRPr/>
            </a:pPr>
            <a:endParaRPr lang="en-US" dirty="0">
              <a:solidFill>
                <a:prstClr val="black"/>
              </a:solidFill>
            </a:endParaRPr>
          </a:p>
        </p:txBody>
      </p:sp>
    </p:spTree>
    <p:extLst>
      <p:ext uri="{BB962C8B-B14F-4D97-AF65-F5344CB8AC3E}">
        <p14:creationId xmlns:p14="http://schemas.microsoft.com/office/powerpoint/2010/main" val="1575953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1" y="698089"/>
            <a:ext cx="12191999" cy="90600"/>
          </a:xfrm>
          <a:prstGeom prst="rect">
            <a:avLst/>
          </a:prstGeom>
          <a:solidFill>
            <a:srgbClr val="00B0F0"/>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endParaRPr>
          </a:p>
        </p:txBody>
      </p:sp>
      <p:pic>
        <p:nvPicPr>
          <p:cNvPr id="2" name="Picture 1"/>
          <p:cNvPicPr>
            <a:picLocks noChangeAspect="1"/>
          </p:cNvPicPr>
          <p:nvPr userDrawn="1"/>
        </p:nvPicPr>
        <p:blipFill>
          <a:blip r:embed="rId2"/>
          <a:stretch>
            <a:fillRect/>
          </a:stretch>
        </p:blipFill>
        <p:spPr>
          <a:xfrm>
            <a:off x="10684516" y="115406"/>
            <a:ext cx="1346988" cy="271869"/>
          </a:xfrm>
          <a:prstGeom prst="rect">
            <a:avLst/>
          </a:prstGeom>
        </p:spPr>
      </p:pic>
    </p:spTree>
    <p:extLst>
      <p:ext uri="{BB962C8B-B14F-4D97-AF65-F5344CB8AC3E}">
        <p14:creationId xmlns:p14="http://schemas.microsoft.com/office/powerpoint/2010/main" val="232517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3631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651324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bs-Latn-BA">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a:t>
            </a:fld>
            <a:endParaRPr lang="bs-Latn-BA">
              <a:solidFill>
                <a:prstClr val="black">
                  <a:lumMod val="75000"/>
                  <a:lumOff val="25000"/>
                </a:prstClr>
              </a:solidFill>
            </a:endParaRPr>
          </a:p>
        </p:txBody>
      </p:sp>
    </p:spTree>
    <p:extLst>
      <p:ext uri="{BB962C8B-B14F-4D97-AF65-F5344CB8AC3E}">
        <p14:creationId xmlns:p14="http://schemas.microsoft.com/office/powerpoint/2010/main" val="2347266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552561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859832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395205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830714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09352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3789612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6254522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2370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60064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endParaRPr lang="en-US" dirty="0">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18993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bs-Latn-BA">
              <a:solidFill>
                <a:prstClr val="black"/>
              </a:solidFill>
              <a:cs typeface="Arial" panose="020B0604020202020204" pitchFamily="34" charset="0"/>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black"/>
              </a:solidFill>
              <a:cs typeface="Arial" panose="020B0604020202020204" pitchFamily="34" charset="0"/>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687888"/>
            <a:ext cx="651086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fontAlgn="base" hangingPunct="1">
              <a:spcBef>
                <a:spcPct val="50000"/>
              </a:spcBef>
              <a:spcAft>
                <a:spcPct val="0"/>
              </a:spcAft>
              <a:buFontTx/>
              <a:buChar char="•"/>
              <a:defRPr/>
            </a:pPr>
            <a:endParaRPr lang="en-US" altLang="en-US" sz="1300" b="0">
              <a:solidFill>
                <a:prstClr val="white"/>
              </a:solidFill>
              <a:cs typeface="Arial" panose="020B0604020202020204" pitchFamily="34" charset="0"/>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1109119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bs-Latn-BA">
              <a:solidFill>
                <a:prstClr val="black"/>
              </a:solidFill>
            </a:endParaRPr>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black"/>
              </a:solidFill>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1" y="4687888"/>
            <a:ext cx="50800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prstClr val="white"/>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1"/>
            <a:ext cx="4087683"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a:prstGeom prst="rect">
            <a:avLst/>
          </a:prstGeom>
        </p:spPr>
        <p:txBody>
          <a:bodyPr rIns="0"/>
          <a:lstStyle>
            <a:lvl1pPr algn="r">
              <a:defRPr b="0" i="0">
                <a:solidFill>
                  <a:schemeClr val="tx1"/>
                </a:solidFill>
                <a:latin typeface="Arial"/>
                <a:cs typeface="Arial"/>
              </a:defRPr>
            </a:lvl1pPr>
          </a:lstStyle>
          <a:p>
            <a:pPr>
              <a:defRPr/>
            </a:pPr>
            <a:endParaRPr lang="en-US" dirty="0">
              <a:solidFill>
                <a:prstClr val="black"/>
              </a:solidFill>
            </a:endParaRPr>
          </a:p>
        </p:txBody>
      </p:sp>
    </p:spTree>
    <p:extLst>
      <p:ext uri="{BB962C8B-B14F-4D97-AF65-F5344CB8AC3E}">
        <p14:creationId xmlns:p14="http://schemas.microsoft.com/office/powerpoint/2010/main" val="778374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Rectangle 16"/>
          <p:cNvSpPr/>
          <p:nvPr userDrawn="1"/>
        </p:nvSpPr>
        <p:spPr bwMode="auto">
          <a:xfrm>
            <a:off x="1" y="698089"/>
            <a:ext cx="12191999" cy="90600"/>
          </a:xfrm>
          <a:prstGeom prst="rect">
            <a:avLst/>
          </a:prstGeom>
          <a:solidFill>
            <a:srgbClr val="00B0F0"/>
          </a:solidFill>
          <a:ln>
            <a:noFill/>
          </a:ln>
        </p:spPr>
        <p:txBody>
          <a:bodyPr vert="horz" wrap="square" lIns="91440" tIns="45720" rIns="91440" bIns="45720" numCol="1" rtlCol="0" anchor="t" anchorCtr="0" compatLnSpc="1">
            <a:prstTxWarp prst="textNoShape">
              <a:avLst/>
            </a:prstTxWarp>
          </a:bodyPr>
          <a:lstStyle/>
          <a:p>
            <a:pPr algn="ctr"/>
            <a:endParaRPr lang="en-US">
              <a:solidFill>
                <a:prstClr val="black"/>
              </a:solidFill>
            </a:endParaRPr>
          </a:p>
        </p:txBody>
      </p:sp>
      <p:pic>
        <p:nvPicPr>
          <p:cNvPr id="2" name="Picture 1"/>
          <p:cNvPicPr>
            <a:picLocks noChangeAspect="1"/>
          </p:cNvPicPr>
          <p:nvPr userDrawn="1"/>
        </p:nvPicPr>
        <p:blipFill>
          <a:blip r:embed="rId2"/>
          <a:stretch>
            <a:fillRect/>
          </a:stretch>
        </p:blipFill>
        <p:spPr>
          <a:xfrm>
            <a:off x="10684516" y="115406"/>
            <a:ext cx="1346988" cy="271869"/>
          </a:xfrm>
          <a:prstGeom prst="rect">
            <a:avLst/>
          </a:prstGeom>
        </p:spPr>
      </p:pic>
    </p:spTree>
    <p:extLst>
      <p:ext uri="{BB962C8B-B14F-4D97-AF65-F5344CB8AC3E}">
        <p14:creationId xmlns:p14="http://schemas.microsoft.com/office/powerpoint/2010/main" val="373017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25236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33546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89798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jpe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2689539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684" r:id="rId13"/>
    <p:sldLayoutId id="214748373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080084" y="6360102"/>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11" name="Picture 2" descr="U:\1405265\1405265 WBG Logo\LOGO FILES\Horizontal\WBG_Horizontal_Color\web\WBG_Horizontal-RGB-web.jpg"/>
          <p:cNvPicPr>
            <a:picLocks noChangeAspect="1" noChangeArrowheads="1"/>
          </p:cNvPicPr>
          <p:nvPr/>
        </p:nvPicPr>
        <p:blipFill rotWithShape="1">
          <a:blip r:embed="rId11">
            <a:extLst>
              <a:ext uri="{28A0092B-C50C-407E-A947-70E740481C1C}">
                <a14:useLocalDpi xmlns:a14="http://schemas.microsoft.com/office/drawing/2010/main" val="0"/>
              </a:ext>
            </a:extLst>
          </a:blip>
          <a:srcRect r="-715"/>
          <a:stretch/>
        </p:blipFill>
        <p:spPr bwMode="auto">
          <a:xfrm>
            <a:off x="431802" y="6302502"/>
            <a:ext cx="2252577" cy="329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2"/>
          <a:stretch>
            <a:fillRect/>
          </a:stretch>
        </p:blipFill>
        <p:spPr>
          <a:xfrm>
            <a:off x="-1057" y="1066801"/>
            <a:ext cx="12193057" cy="176799"/>
          </a:xfrm>
          <a:prstGeom prst="rect">
            <a:avLst/>
          </a:prstGeom>
        </p:spPr>
      </p:pic>
    </p:spTree>
    <p:extLst>
      <p:ext uri="{BB962C8B-B14F-4D97-AF65-F5344CB8AC3E}">
        <p14:creationId xmlns:p14="http://schemas.microsoft.com/office/powerpoint/2010/main" val="27080888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080084" y="6360102"/>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11" name="Picture 2" descr="U:\1405265\1405265 WBG Logo\LOGO FILES\Horizontal\WBG_Horizontal_Color\web\WBG_Horizontal-RGB-web.jpg"/>
          <p:cNvPicPr>
            <a:picLocks noChangeAspect="1" noChangeArrowheads="1"/>
          </p:cNvPicPr>
          <p:nvPr/>
        </p:nvPicPr>
        <p:blipFill rotWithShape="1">
          <a:blip r:embed="rId13">
            <a:extLst>
              <a:ext uri="{28A0092B-C50C-407E-A947-70E740481C1C}">
                <a14:useLocalDpi xmlns:a14="http://schemas.microsoft.com/office/drawing/2010/main" val="0"/>
              </a:ext>
            </a:extLst>
          </a:blip>
          <a:srcRect r="-715"/>
          <a:stretch/>
        </p:blipFill>
        <p:spPr bwMode="auto">
          <a:xfrm>
            <a:off x="431802" y="6302502"/>
            <a:ext cx="2252577" cy="329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14"/>
          <a:stretch>
            <a:fillRect/>
          </a:stretch>
        </p:blipFill>
        <p:spPr>
          <a:xfrm>
            <a:off x="-1057" y="1066801"/>
            <a:ext cx="12193057" cy="176799"/>
          </a:xfrm>
          <a:prstGeom prst="rect">
            <a:avLst/>
          </a:prstGeom>
        </p:spPr>
      </p:pic>
    </p:spTree>
    <p:extLst>
      <p:ext uri="{BB962C8B-B14F-4D97-AF65-F5344CB8AC3E}">
        <p14:creationId xmlns:p14="http://schemas.microsoft.com/office/powerpoint/2010/main" val="400823381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4" r:id="rId10"/>
    <p:sldLayoutId id="2147483772" r:id="rId11"/>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40516516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F62D93A-3BA0-8848-BFA3-D7046C1B555D}" type="slidenum">
              <a:rPr lang="en-US" smtClean="0">
                <a:solidFill>
                  <a:prstClr val="black">
                    <a:lumMod val="75000"/>
                    <a:lumOff val="25000"/>
                  </a:prstClr>
                </a:solidFill>
              </a:rPr>
              <a:pPr fontAlgn="base">
                <a:spcBef>
                  <a:spcPct val="0"/>
                </a:spcBef>
                <a:spcAft>
                  <a:spcPct val="0"/>
                </a:spcAft>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67727109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0.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1.emf"/><Relationship Id="rId4" Type="http://schemas.openxmlformats.org/officeDocument/2006/relationships/package" Target="../embeddings/Microsoft_PowerPoint_Slide3.sldx"/></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jpeg"/><Relationship Id="rId4" Type="http://schemas.openxmlformats.org/officeDocument/2006/relationships/diagramLayout" Target="../diagrams/layout1.xml"/><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14252" y="1189038"/>
            <a:ext cx="9173028" cy="1822450"/>
          </a:xfrm>
        </p:spPr>
        <p:txBody>
          <a:bodyPr>
            <a:normAutofit/>
          </a:bodyPr>
          <a:lstStyle/>
          <a:p>
            <a:pPr>
              <a:defRPr/>
            </a:pPr>
            <a:r>
              <a:rPr lang="sq-AL" dirty="0">
                <a:latin typeface="+mn-lt"/>
              </a:rPr>
              <a:t>Kosova</a:t>
            </a:r>
            <a:r>
              <a:t/>
            </a:r>
            <a:br/>
            <a:r>
              <a:rPr lang="sq-AL" dirty="0">
                <a:latin typeface="+mn-lt"/>
              </a:rPr>
              <a:t>Korniza </a:t>
            </a:r>
            <a:r>
              <a:rPr lang="sq-AL">
                <a:latin typeface="+mn-lt"/>
              </a:rPr>
              <a:t>e </a:t>
            </a:r>
            <a:r>
              <a:rPr lang="en-US" smtClean="0">
                <a:latin typeface="+mn-lt"/>
              </a:rPr>
              <a:t>P</a:t>
            </a:r>
            <a:r>
              <a:rPr lang="sq-AL" smtClean="0">
                <a:latin typeface="+mn-lt"/>
              </a:rPr>
              <a:t>artneritetit </a:t>
            </a:r>
            <a:r>
              <a:rPr lang="en-US" smtClean="0">
                <a:latin typeface="+mn-lt"/>
              </a:rPr>
              <a:t>me V</a:t>
            </a:r>
            <a:r>
              <a:rPr lang="sq-AL" smtClean="0">
                <a:latin typeface="+mn-lt"/>
              </a:rPr>
              <a:t>end</a:t>
            </a:r>
            <a:r>
              <a:rPr lang="en-US" smtClean="0">
                <a:latin typeface="+mn-lt"/>
              </a:rPr>
              <a:t>in</a:t>
            </a:r>
            <a:r>
              <a:rPr lang="sq-AL" smtClean="0">
                <a:latin typeface="+mn-lt"/>
              </a:rPr>
              <a:t> V</a:t>
            </a:r>
            <a:r>
              <a:rPr lang="en-US" smtClean="0">
                <a:latin typeface="+mn-lt"/>
              </a:rPr>
              <a:t>F20</a:t>
            </a:r>
            <a:r>
              <a:rPr lang="sq-AL" smtClean="0">
                <a:latin typeface="+mn-lt"/>
              </a:rPr>
              <a:t>17 – 21</a:t>
            </a:r>
            <a:r>
              <a:rPr lang="en-US" smtClean="0">
                <a:latin typeface="+mn-lt"/>
              </a:rPr>
              <a:t> – Diagnostifikimi Sistematik i Vendit</a:t>
            </a:r>
            <a:endParaRPr lang="sq-AL" dirty="0">
              <a:latin typeface="+mn-lt"/>
            </a:endParaRPr>
          </a:p>
        </p:txBody>
      </p:sp>
      <p:sp>
        <p:nvSpPr>
          <p:cNvPr id="24579" name="Text Placeholder 3"/>
          <p:cNvSpPr>
            <a:spLocks noGrp="1"/>
          </p:cNvSpPr>
          <p:nvPr>
            <p:ph type="body" sz="quarter" idx="13"/>
          </p:nvPr>
        </p:nvSpPr>
        <p:spPr>
          <a:xfrm>
            <a:off x="831665" y="3011488"/>
            <a:ext cx="6959600" cy="876300"/>
          </a:xfrm>
        </p:spPr>
        <p:txBody>
          <a:bodyPr>
            <a:normAutofit/>
          </a:bodyPr>
          <a:lstStyle/>
          <a:p>
            <a:pPr marL="0" indent="0">
              <a:spcBef>
                <a:spcPct val="0"/>
              </a:spcBef>
              <a:buNone/>
            </a:pPr>
            <a:r>
              <a:rPr lang="sq-AL" altLang="en-US" sz="2800" cap="none" smtClean="0"/>
              <a:t>Konsultime </a:t>
            </a:r>
            <a:r>
              <a:rPr lang="sq-AL" altLang="en-US" sz="2800" cap="none"/>
              <a:t>publike</a:t>
            </a:r>
            <a:endParaRPr lang="sq-AL" altLang="en-US" sz="2800" cap="none" dirty="0"/>
          </a:p>
        </p:txBody>
      </p:sp>
      <p:sp>
        <p:nvSpPr>
          <p:cNvPr id="4" name="Date Placeholder 3"/>
          <p:cNvSpPr>
            <a:spLocks noGrp="1"/>
          </p:cNvSpPr>
          <p:nvPr>
            <p:ph type="dt" sz="half" idx="15"/>
          </p:nvPr>
        </p:nvSpPr>
        <p:spPr>
          <a:xfrm>
            <a:off x="4265700" y="6456613"/>
            <a:ext cx="3403600" cy="306388"/>
          </a:xfrm>
        </p:spPr>
        <p:txBody>
          <a:bodyPr/>
          <a:lstStyle/>
          <a:p>
            <a:pPr algn="ctr" fontAlgn="base">
              <a:spcBef>
                <a:spcPct val="0"/>
              </a:spcBef>
              <a:spcAft>
                <a:spcPct val="0"/>
              </a:spcAft>
              <a:defRPr/>
            </a:pPr>
            <a:r>
              <a:rPr lang="sq-AL" dirty="0">
                <a:solidFill>
                  <a:prstClr val="black"/>
                </a:solidFill>
              </a:rPr>
              <a:t> 21 tetor 2016</a:t>
            </a:r>
          </a:p>
        </p:txBody>
      </p:sp>
    </p:spTree>
    <p:extLst>
      <p:ext uri="{BB962C8B-B14F-4D97-AF65-F5344CB8AC3E}">
        <p14:creationId xmlns:p14="http://schemas.microsoft.com/office/powerpoint/2010/main" val="48384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4489" y="141026"/>
            <a:ext cx="11864622" cy="843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sq-AL" sz="2800" b="1" dirty="0">
                <a:solidFill>
                  <a:schemeClr val="accent1">
                    <a:lumMod val="50000"/>
                  </a:schemeClr>
                </a:solidFill>
                <a:latin typeface="+mn-lt"/>
              </a:rPr>
              <a:t>Kosova ka potencialin për të realizuar performancë të jashtëzakonshme të rritjes nëse përdorë dividendin e vet demografik...</a:t>
            </a:r>
            <a:endParaRPr lang="sq-AL" sz="2800" b="1" dirty="0">
              <a:solidFill>
                <a:schemeClr val="accent1">
                  <a:lumMod val="50000"/>
                </a:schemeClr>
              </a:solidFill>
              <a:latin typeface="+mn-lt"/>
              <a:cs typeface="Cambria"/>
            </a:endParaRPr>
          </a:p>
        </p:txBody>
      </p:sp>
      <p:sp>
        <p:nvSpPr>
          <p:cNvPr id="13" name="TextBox 12"/>
          <p:cNvSpPr txBox="1"/>
          <p:nvPr/>
        </p:nvSpPr>
        <p:spPr>
          <a:xfrm>
            <a:off x="3183468" y="1231032"/>
            <a:ext cx="5983110" cy="369332"/>
          </a:xfrm>
          <a:prstGeom prst="rect">
            <a:avLst/>
          </a:prstGeom>
          <a:noFill/>
        </p:spPr>
        <p:txBody>
          <a:bodyPr wrap="square" rtlCol="0">
            <a:spAutoFit/>
          </a:bodyPr>
          <a:lstStyle/>
          <a:p>
            <a:r>
              <a:rPr lang="sq-AL" dirty="0">
                <a:solidFill>
                  <a:srgbClr val="404F64"/>
                </a:solidFill>
                <a:latin typeface="Arial" panose="020B0604020202020204" pitchFamily="34" charset="0"/>
              </a:rPr>
              <a:t>Piramida e popullsisë: krahasim Kosova kundrejt BeH </a:t>
            </a:r>
            <a:endParaRPr lang="sq-AL"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52" y="1714884"/>
            <a:ext cx="4700429" cy="4811201"/>
          </a:xfrm>
          <a:prstGeom prst="rect">
            <a:avLst/>
          </a:prstGeom>
        </p:spPr>
      </p:pic>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1"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10</a:t>
            </a:fld>
            <a:endParaRPr lang="sq-AL">
              <a:solidFill>
                <a:prstClr val="black">
                  <a:lumMod val="75000"/>
                  <a:lumOff val="25000"/>
                </a:prstClr>
              </a:solidFill>
            </a:endParaRPr>
          </a:p>
        </p:txBody>
      </p:sp>
      <p:pic>
        <p:nvPicPr>
          <p:cNvPr id="2050" name="Picture 2" descr="Population by Age in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215" y="1978676"/>
            <a:ext cx="4879903" cy="42222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382149" y="1755815"/>
            <a:ext cx="2770708" cy="307777"/>
          </a:xfrm>
          <a:prstGeom prst="rect">
            <a:avLst/>
          </a:prstGeom>
          <a:noFill/>
        </p:spPr>
        <p:txBody>
          <a:bodyPr wrap="square" rtlCol="0">
            <a:spAutoFit/>
          </a:bodyPr>
          <a:lstStyle/>
          <a:p>
            <a:r>
              <a:rPr lang="sq-AL" sz="1400" dirty="0">
                <a:latin typeface="Arial" panose="020B0604020202020204" pitchFamily="34" charset="0"/>
              </a:rPr>
              <a:t>Bosnja dhe Hercegovina</a:t>
            </a:r>
            <a:endParaRPr lang="sq-AL" sz="1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6471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70263" y="136985"/>
            <a:ext cx="11495314" cy="11158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3200" b="1" dirty="0">
                <a:solidFill>
                  <a:schemeClr val="accent1">
                    <a:lumMod val="50000"/>
                  </a:schemeClr>
                </a:solidFill>
                <a:latin typeface="+mn-lt"/>
              </a:rPr>
              <a:t>...por vazhdon të ballafaqohet me papunësi të lartë strukturore, norma të ulëta të pjesëmarrjes në fuqinë punëtore, dhe ...</a:t>
            </a:r>
          </a:p>
        </p:txBody>
      </p:sp>
      <p:sp>
        <p:nvSpPr>
          <p:cNvPr id="8" name="Rectangle 7"/>
          <p:cNvSpPr/>
          <p:nvPr/>
        </p:nvSpPr>
        <p:spPr>
          <a:xfrm>
            <a:off x="1123407" y="5890281"/>
            <a:ext cx="5172787" cy="369332"/>
          </a:xfrm>
          <a:prstGeom prst="rect">
            <a:avLst/>
          </a:prstGeom>
        </p:spPr>
        <p:txBody>
          <a:bodyPr wrap="square">
            <a:spAutoFit/>
          </a:bodyPr>
          <a:lstStyle/>
          <a:p>
            <a:pPr defTabSz="457200"/>
            <a:r>
              <a:rPr lang="sq-AL" sz="900" i="1" dirty="0">
                <a:solidFill>
                  <a:srgbClr val="000000"/>
                </a:solidFill>
                <a:latin typeface="Arial"/>
              </a:rPr>
              <a:t>Burimet: </a:t>
            </a:r>
            <a:r>
              <a:rPr lang="sq-AL" sz="900" dirty="0">
                <a:solidFill>
                  <a:srgbClr val="000000"/>
                </a:solidFill>
                <a:latin typeface="Arial"/>
              </a:rPr>
              <a:t>Kalkulimet nga stafi i Bankës Botërore në bazë të enteve statistikore kombëtare.</a:t>
            </a:r>
          </a:p>
          <a:p>
            <a:pPr defTabSz="457200"/>
            <a:r>
              <a:rPr lang="sq-AL" sz="900" i="1" dirty="0">
                <a:solidFill>
                  <a:srgbClr val="000000"/>
                </a:solidFill>
                <a:latin typeface="Arial"/>
              </a:rPr>
              <a:t>Shënim: </a:t>
            </a:r>
            <a:r>
              <a:rPr lang="sq-AL" sz="900" dirty="0">
                <a:solidFill>
                  <a:srgbClr val="000000"/>
                </a:solidFill>
                <a:latin typeface="Arial"/>
              </a:rPr>
              <a:t>Totali rajonal nuk e përfshin Kosovën. </a:t>
            </a:r>
          </a:p>
        </p:txBody>
      </p:sp>
      <p:sp>
        <p:nvSpPr>
          <p:cNvPr id="9" name="TextBox 8"/>
          <p:cNvSpPr txBox="1"/>
          <p:nvPr/>
        </p:nvSpPr>
        <p:spPr>
          <a:xfrm>
            <a:off x="1123407" y="1673801"/>
            <a:ext cx="4815839" cy="646331"/>
          </a:xfrm>
          <a:prstGeom prst="rect">
            <a:avLst/>
          </a:prstGeom>
          <a:noFill/>
        </p:spPr>
        <p:txBody>
          <a:bodyPr wrap="square" rtlCol="0">
            <a:spAutoFit/>
          </a:bodyPr>
          <a:lstStyle/>
          <a:p>
            <a:pPr algn="ctr" defTabSz="457200"/>
            <a:r>
              <a:rPr lang="sq-AL" dirty="0">
                <a:solidFill>
                  <a:srgbClr val="404F64"/>
                </a:solidFill>
                <a:latin typeface="Arial" panose="020B0604020202020204" pitchFamily="34" charset="0"/>
              </a:rPr>
              <a:t>Shkalla e papunësisë në Kosovë, përqindje e FP-së, 2015 </a:t>
            </a:r>
            <a:endParaRPr lang="sq-AL"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6637910" y="6059375"/>
            <a:ext cx="4470357" cy="507831"/>
          </a:xfrm>
          <a:prstGeom prst="rect">
            <a:avLst/>
          </a:prstGeom>
        </p:spPr>
        <p:txBody>
          <a:bodyPr wrap="square">
            <a:spAutoFit/>
          </a:bodyPr>
          <a:lstStyle/>
          <a:p>
            <a:pPr algn="just"/>
            <a:r>
              <a:rPr lang="sq-AL" dirty="0"/>
              <a:t>Burimet:</a:t>
            </a:r>
            <a:r>
              <a:rPr lang="sq-AL" sz="900" dirty="0">
                <a:solidFill>
                  <a:srgbClr val="000000"/>
                </a:solidFill>
                <a:latin typeface="Arial" panose="020B0604020202020204" pitchFamily="34" charset="0"/>
              </a:rPr>
              <a:t> Të dhënat nga entet statistikore kombëtare dhe Eurostat 2015.</a:t>
            </a:r>
          </a:p>
          <a:p>
            <a:r>
              <a:rPr lang="sq-AL" sz="900" i="1" dirty="0">
                <a:solidFill>
                  <a:srgbClr val="000000"/>
                </a:solidFill>
                <a:latin typeface="Arial" panose="020B0604020202020204" pitchFamily="34" charset="0"/>
              </a:rPr>
              <a:t>Shënim</a:t>
            </a:r>
            <a:r>
              <a:rPr lang="sq-AL" sz="900" dirty="0">
                <a:solidFill>
                  <a:srgbClr val="000000"/>
                </a:solidFill>
                <a:latin typeface="Arial" panose="020B0604020202020204" pitchFamily="34" charset="0"/>
              </a:rPr>
              <a:t>: Të dhënat e Kosovës janë për popullsinë e moshës 15-64 vjeç.</a:t>
            </a:r>
          </a:p>
        </p:txBody>
      </p:sp>
      <p:sp>
        <p:nvSpPr>
          <p:cNvPr id="21" name="Rectangle 20"/>
          <p:cNvSpPr/>
          <p:nvPr/>
        </p:nvSpPr>
        <p:spPr>
          <a:xfrm>
            <a:off x="6358518" y="1574382"/>
            <a:ext cx="4397829" cy="646331"/>
          </a:xfrm>
          <a:prstGeom prst="rect">
            <a:avLst/>
          </a:prstGeom>
        </p:spPr>
        <p:txBody>
          <a:bodyPr wrap="square">
            <a:spAutoFit/>
          </a:bodyPr>
          <a:lstStyle/>
          <a:p>
            <a:pPr algn="ctr"/>
            <a:r>
              <a:rPr lang="sq-AL" dirty="0">
                <a:solidFill>
                  <a:srgbClr val="404F64"/>
                </a:solidFill>
                <a:latin typeface="Arial" panose="020B0604020202020204" pitchFamily="34" charset="0"/>
              </a:rPr>
              <a:t>Normat e aktivitetit si përqindje e popullsisë mbi 15 vjeç, 2015</a:t>
            </a:r>
            <a:endParaRPr lang="sq-AL" dirty="0">
              <a:solidFill>
                <a:srgbClr val="404F64"/>
              </a:solidFill>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Connector 15"/>
          <p:cNvCxnSpPr/>
          <p:nvPr/>
        </p:nvCxnSpPr>
        <p:spPr>
          <a:xfrm flipV="1">
            <a:off x="1" y="1223506"/>
            <a:ext cx="12192000" cy="17417"/>
          </a:xfrm>
          <a:prstGeom prst="line">
            <a:avLst/>
          </a:prstGeom>
          <a:noFill/>
          <a:ln w="76200" cap="flat" cmpd="sng" algn="ctr">
            <a:solidFill>
              <a:srgbClr val="0070C0"/>
            </a:solidFill>
            <a:prstDash val="solid"/>
          </a:ln>
          <a:effectLst/>
        </p:spPr>
      </p:cxnSp>
      <p:pic>
        <p:nvPicPr>
          <p:cNvPr id="17"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11</a:t>
            </a:fld>
            <a:endParaRPr lang="sq-AL">
              <a:solidFill>
                <a:prstClr val="black">
                  <a:lumMod val="75000"/>
                  <a:lumOff val="25000"/>
                </a:prstClr>
              </a:solidFill>
            </a:endParaRPr>
          </a:p>
        </p:txBody>
      </p:sp>
      <p:graphicFrame>
        <p:nvGraphicFramePr>
          <p:cNvPr id="14" name="Chart 13"/>
          <p:cNvGraphicFramePr>
            <a:graphicFrameLocks/>
          </p:cNvGraphicFramePr>
          <p:nvPr>
            <p:extLst>
              <p:ext uri="{D42A27DB-BD31-4B8C-83A1-F6EECF244321}">
                <p14:modId xmlns:p14="http://schemas.microsoft.com/office/powerpoint/2010/main" val="3241918264"/>
              </p:ext>
            </p:extLst>
          </p:nvPr>
        </p:nvGraphicFramePr>
        <p:xfrm>
          <a:off x="6624286" y="2331453"/>
          <a:ext cx="4729513" cy="3711958"/>
        </p:xfrm>
        <a:graphic>
          <a:graphicData uri="http://schemas.openxmlformats.org/drawingml/2006/chart">
            <c:chart xmlns:c="http://schemas.openxmlformats.org/drawingml/2006/chart" xmlns:r="http://schemas.openxmlformats.org/officeDocument/2006/relationships" r:id="rId4"/>
          </a:graphicData>
        </a:graphic>
      </p:graphicFrame>
      <p:sp>
        <p:nvSpPr>
          <p:cNvPr id="18" name="Rounded Rectangle 12"/>
          <p:cNvSpPr/>
          <p:nvPr/>
        </p:nvSpPr>
        <p:spPr>
          <a:xfrm>
            <a:off x="7995168" y="2646367"/>
            <a:ext cx="295756" cy="652932"/>
          </a:xfrm>
          <a:custGeom>
            <a:avLst/>
            <a:gdLst/>
            <a:ahLst/>
            <a:cxnLst/>
            <a:rect l="l" t="t" r="r" b="b"/>
            <a:pathLst>
              <a:path w="1753858" h="4337204">
                <a:moveTo>
                  <a:pt x="546414" y="1078722"/>
                </a:moveTo>
                <a:lnTo>
                  <a:pt x="1207446" y="1078722"/>
                </a:lnTo>
                <a:lnTo>
                  <a:pt x="1207452" y="1078724"/>
                </a:lnTo>
                <a:lnTo>
                  <a:pt x="1620377" y="1078724"/>
                </a:lnTo>
                <a:cubicBezTo>
                  <a:pt x="1694096" y="1078724"/>
                  <a:pt x="1753858" y="1138486"/>
                  <a:pt x="1753858" y="1212205"/>
                </a:cubicBezTo>
                <a:lnTo>
                  <a:pt x="1753858" y="2676038"/>
                </a:lnTo>
                <a:cubicBezTo>
                  <a:pt x="1753858" y="2749757"/>
                  <a:pt x="1694096" y="2809519"/>
                  <a:pt x="1620377" y="2809519"/>
                </a:cubicBezTo>
                <a:lnTo>
                  <a:pt x="1466192" y="2809519"/>
                </a:lnTo>
                <a:lnTo>
                  <a:pt x="1466193" y="1641255"/>
                </a:lnTo>
                <a:cubicBezTo>
                  <a:pt x="1466193" y="1615770"/>
                  <a:pt x="1445534" y="1595111"/>
                  <a:pt x="1420049" y="1595111"/>
                </a:cubicBezTo>
                <a:cubicBezTo>
                  <a:pt x="1395248" y="1595111"/>
                  <a:pt x="1375017" y="1614677"/>
                  <a:pt x="1374314" y="1639231"/>
                </a:cubicBezTo>
                <a:cubicBezTo>
                  <a:pt x="1372910" y="1640263"/>
                  <a:pt x="1372709" y="1641660"/>
                  <a:pt x="1372709" y="1643104"/>
                </a:cubicBezTo>
                <a:lnTo>
                  <a:pt x="1372709" y="2692708"/>
                </a:lnTo>
                <a:lnTo>
                  <a:pt x="1373905" y="2695595"/>
                </a:lnTo>
                <a:lnTo>
                  <a:pt x="1373905" y="2809519"/>
                </a:lnTo>
                <a:lnTo>
                  <a:pt x="1372709" y="2809519"/>
                </a:lnTo>
                <a:lnTo>
                  <a:pt x="1372709" y="4171941"/>
                </a:lnTo>
                <a:cubicBezTo>
                  <a:pt x="1372709" y="4263213"/>
                  <a:pt x="1298718" y="4337204"/>
                  <a:pt x="1207446" y="4337204"/>
                </a:cubicBezTo>
                <a:lnTo>
                  <a:pt x="923072" y="4337204"/>
                </a:lnTo>
                <a:lnTo>
                  <a:pt x="923073" y="3290691"/>
                </a:lnTo>
                <a:cubicBezTo>
                  <a:pt x="923073" y="3290055"/>
                  <a:pt x="923060" y="3289421"/>
                  <a:pt x="922692" y="3288804"/>
                </a:cubicBezTo>
                <a:lnTo>
                  <a:pt x="922692" y="2828894"/>
                </a:lnTo>
                <a:cubicBezTo>
                  <a:pt x="922692" y="2803619"/>
                  <a:pt x="902203" y="2783130"/>
                  <a:pt x="876928" y="2783130"/>
                </a:cubicBezTo>
                <a:cubicBezTo>
                  <a:pt x="851654" y="2783130"/>
                  <a:pt x="831164" y="2803619"/>
                  <a:pt x="831164" y="2828894"/>
                </a:cubicBezTo>
                <a:lnTo>
                  <a:pt x="831164" y="3288814"/>
                </a:lnTo>
                <a:lnTo>
                  <a:pt x="830785" y="3290691"/>
                </a:lnTo>
                <a:lnTo>
                  <a:pt x="830785" y="4337204"/>
                </a:lnTo>
                <a:lnTo>
                  <a:pt x="546414" y="4337204"/>
                </a:lnTo>
                <a:cubicBezTo>
                  <a:pt x="455142" y="4337204"/>
                  <a:pt x="381151" y="4263213"/>
                  <a:pt x="381151" y="4171941"/>
                </a:cubicBezTo>
                <a:lnTo>
                  <a:pt x="381151" y="2809519"/>
                </a:lnTo>
                <a:lnTo>
                  <a:pt x="377961" y="2809519"/>
                </a:lnTo>
                <a:lnTo>
                  <a:pt x="377962" y="1641255"/>
                </a:lnTo>
                <a:cubicBezTo>
                  <a:pt x="377962" y="1615770"/>
                  <a:pt x="357303" y="1595111"/>
                  <a:pt x="331818" y="1595111"/>
                </a:cubicBezTo>
                <a:cubicBezTo>
                  <a:pt x="307600" y="1595111"/>
                  <a:pt x="287741" y="1613767"/>
                  <a:pt x="286424" y="1637539"/>
                </a:cubicBezTo>
                <a:cubicBezTo>
                  <a:pt x="284560" y="1638928"/>
                  <a:pt x="284119" y="1640965"/>
                  <a:pt x="284119" y="1643104"/>
                </a:cubicBezTo>
                <a:lnTo>
                  <a:pt x="284119" y="2692708"/>
                </a:lnTo>
                <a:lnTo>
                  <a:pt x="285674" y="2696462"/>
                </a:lnTo>
                <a:lnTo>
                  <a:pt x="285674" y="2809519"/>
                </a:lnTo>
                <a:lnTo>
                  <a:pt x="133481" y="2809519"/>
                </a:lnTo>
                <a:cubicBezTo>
                  <a:pt x="59762" y="2809519"/>
                  <a:pt x="0" y="2749757"/>
                  <a:pt x="0" y="2676038"/>
                </a:cubicBezTo>
                <a:lnTo>
                  <a:pt x="0" y="1212205"/>
                </a:lnTo>
                <a:cubicBezTo>
                  <a:pt x="0" y="1138486"/>
                  <a:pt x="59762" y="1078724"/>
                  <a:pt x="133481" y="1078724"/>
                </a:cubicBezTo>
                <a:close/>
                <a:moveTo>
                  <a:pt x="876928" y="0"/>
                </a:moveTo>
                <a:cubicBezTo>
                  <a:pt x="1155934" y="0"/>
                  <a:pt x="1382113" y="226178"/>
                  <a:pt x="1382113" y="505183"/>
                </a:cubicBezTo>
                <a:cubicBezTo>
                  <a:pt x="1382113" y="784188"/>
                  <a:pt x="1155934" y="1010366"/>
                  <a:pt x="876928" y="1010366"/>
                </a:cubicBezTo>
                <a:cubicBezTo>
                  <a:pt x="597922" y="1010366"/>
                  <a:pt x="371743" y="784188"/>
                  <a:pt x="371743" y="505183"/>
                </a:cubicBezTo>
                <a:cubicBezTo>
                  <a:pt x="371743" y="226178"/>
                  <a:pt x="597922" y="0"/>
                  <a:pt x="876928" y="0"/>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2" name="Rounded Rectangle 12"/>
          <p:cNvSpPr/>
          <p:nvPr/>
        </p:nvSpPr>
        <p:spPr>
          <a:xfrm>
            <a:off x="7958746" y="5166210"/>
            <a:ext cx="368600" cy="600397"/>
          </a:xfrm>
          <a:custGeom>
            <a:avLst/>
            <a:gdLst/>
            <a:ahLst/>
            <a:cxnLst/>
            <a:rect l="l" t="t" r="r" b="b"/>
            <a:pathLst>
              <a:path w="5068401" h="10050997">
                <a:moveTo>
                  <a:pt x="1722623" y="2586956"/>
                </a:moveTo>
                <a:lnTo>
                  <a:pt x="3307893" y="2586956"/>
                </a:lnTo>
                <a:lnTo>
                  <a:pt x="3307908" y="2586961"/>
                </a:lnTo>
                <a:lnTo>
                  <a:pt x="3702994" y="2586961"/>
                </a:lnTo>
                <a:lnTo>
                  <a:pt x="3702994" y="2589410"/>
                </a:lnTo>
                <a:cubicBezTo>
                  <a:pt x="3872204" y="2579879"/>
                  <a:pt x="4035015" y="2679442"/>
                  <a:pt x="4099955" y="2846106"/>
                </a:cubicBezTo>
                <a:lnTo>
                  <a:pt x="5040562" y="5260128"/>
                </a:lnTo>
                <a:cubicBezTo>
                  <a:pt x="5122050" y="5469262"/>
                  <a:pt x="5018572" y="5704857"/>
                  <a:pt x="4809438" y="5786344"/>
                </a:cubicBezTo>
                <a:cubicBezTo>
                  <a:pt x="4600304" y="5867832"/>
                  <a:pt x="4364709" y="5764354"/>
                  <a:pt x="4283222" y="5555220"/>
                </a:cubicBezTo>
                <a:lnTo>
                  <a:pt x="3702994" y="4066095"/>
                </a:lnTo>
                <a:lnTo>
                  <a:pt x="3702994" y="5129831"/>
                </a:lnTo>
                <a:lnTo>
                  <a:pt x="4791024" y="7388756"/>
                </a:lnTo>
                <a:lnTo>
                  <a:pt x="3545369" y="7388756"/>
                </a:lnTo>
                <a:lnTo>
                  <a:pt x="3545369" y="9717868"/>
                </a:lnTo>
                <a:cubicBezTo>
                  <a:pt x="3540674" y="9902812"/>
                  <a:pt x="3389009" y="10050997"/>
                  <a:pt x="3202735" y="10050997"/>
                </a:cubicBezTo>
                <a:lnTo>
                  <a:pt x="2611320" y="10050997"/>
                </a:lnTo>
                <a:lnTo>
                  <a:pt x="2611322" y="7874559"/>
                </a:lnTo>
                <a:cubicBezTo>
                  <a:pt x="2611322" y="7873237"/>
                  <a:pt x="2611295" y="7871918"/>
                  <a:pt x="2610529" y="7870634"/>
                </a:cubicBezTo>
                <a:lnTo>
                  <a:pt x="2610529" y="7388756"/>
                </a:lnTo>
                <a:lnTo>
                  <a:pt x="2420178" y="7388756"/>
                </a:lnTo>
                <a:lnTo>
                  <a:pt x="2420178" y="7870655"/>
                </a:lnTo>
                <a:lnTo>
                  <a:pt x="2419389" y="7874559"/>
                </a:lnTo>
                <a:lnTo>
                  <a:pt x="2419389" y="10050997"/>
                </a:lnTo>
                <a:lnTo>
                  <a:pt x="1827980" y="10050997"/>
                </a:lnTo>
                <a:cubicBezTo>
                  <a:pt x="1646087" y="10050997"/>
                  <a:pt x="1497195" y="9909700"/>
                  <a:pt x="1486647" y="9730776"/>
                </a:cubicBezTo>
                <a:lnTo>
                  <a:pt x="1486647" y="7388756"/>
                </a:lnTo>
                <a:lnTo>
                  <a:pt x="280094" y="7388756"/>
                </a:lnTo>
                <a:lnTo>
                  <a:pt x="1329022" y="5182340"/>
                </a:lnTo>
                <a:lnTo>
                  <a:pt x="1329022" y="4159476"/>
                </a:lnTo>
                <a:lnTo>
                  <a:pt x="785180" y="5555220"/>
                </a:lnTo>
                <a:cubicBezTo>
                  <a:pt x="703692" y="5764354"/>
                  <a:pt x="468097" y="5867832"/>
                  <a:pt x="258963" y="5786344"/>
                </a:cubicBezTo>
                <a:cubicBezTo>
                  <a:pt x="49829" y="5704857"/>
                  <a:pt x="-53649" y="5469262"/>
                  <a:pt x="27839" y="5260128"/>
                </a:cubicBezTo>
                <a:lnTo>
                  <a:pt x="968446" y="2846106"/>
                </a:lnTo>
                <a:cubicBezTo>
                  <a:pt x="1028702" y="2691463"/>
                  <a:pt x="1173220" y="2594590"/>
                  <a:pt x="1329022" y="2588149"/>
                </a:cubicBezTo>
                <a:lnTo>
                  <a:pt x="1329022" y="2586958"/>
                </a:lnTo>
                <a:close/>
                <a:moveTo>
                  <a:pt x="2515253" y="0"/>
                </a:moveTo>
                <a:cubicBezTo>
                  <a:pt x="3184358" y="0"/>
                  <a:pt x="3726775" y="542413"/>
                  <a:pt x="3726775" y="1211513"/>
                </a:cubicBezTo>
                <a:cubicBezTo>
                  <a:pt x="3726775" y="1880614"/>
                  <a:pt x="3184358" y="2423027"/>
                  <a:pt x="2515253" y="2423027"/>
                </a:cubicBezTo>
                <a:cubicBezTo>
                  <a:pt x="1846148" y="2423027"/>
                  <a:pt x="1303731" y="1880614"/>
                  <a:pt x="1303731" y="1211513"/>
                </a:cubicBezTo>
                <a:cubicBezTo>
                  <a:pt x="1303731" y="542413"/>
                  <a:pt x="1846148" y="0"/>
                  <a:pt x="2515253" y="0"/>
                </a:cubicBezTo>
                <a:close/>
              </a:path>
            </a:pathLst>
          </a:custGeom>
          <a:solidFill>
            <a:srgbClr val="D07C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Left Arrow Callout 22"/>
          <p:cNvSpPr/>
          <p:nvPr/>
        </p:nvSpPr>
        <p:spPr>
          <a:xfrm>
            <a:off x="8426057" y="4818158"/>
            <a:ext cx="1291404" cy="914425"/>
          </a:xfrm>
          <a:prstGeom prst="left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sq-AL"/>
              <a:t>Hendeku më i madh gjinor në Ballkanin Perëndimor</a:t>
            </a:r>
            <a:endParaRPr lang="sq-AL" dirty="0"/>
          </a:p>
        </p:txBody>
      </p:sp>
      <p:graphicFrame>
        <p:nvGraphicFramePr>
          <p:cNvPr id="26" name="Chart 25"/>
          <p:cNvGraphicFramePr>
            <a:graphicFrameLocks/>
          </p:cNvGraphicFramePr>
          <p:nvPr>
            <p:extLst>
              <p:ext uri="{D42A27DB-BD31-4B8C-83A1-F6EECF244321}">
                <p14:modId xmlns:p14="http://schemas.microsoft.com/office/powerpoint/2010/main" val="34241823"/>
              </p:ext>
            </p:extLst>
          </p:nvPr>
        </p:nvGraphicFramePr>
        <p:xfrm>
          <a:off x="1101077" y="2214554"/>
          <a:ext cx="4867024" cy="3761106"/>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1449227" y="2282943"/>
            <a:ext cx="846029" cy="3538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05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644" y="456020"/>
            <a:ext cx="11650134" cy="550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2800" b="1" dirty="0">
                <a:solidFill>
                  <a:schemeClr val="accent1">
                    <a:lumMod val="50000"/>
                  </a:schemeClr>
                </a:solidFill>
                <a:latin typeface="+mn-lt"/>
              </a:rPr>
              <a:t>... varësi të madhe nga të ardhurat jashtë pagave në ekonomitë familjare...</a:t>
            </a:r>
          </a:p>
          <a:p>
            <a:pPr algn="ctr"/>
            <a:endParaRPr lang="sq-AL" sz="2800" dirty="0">
              <a:solidFill>
                <a:srgbClr val="FFE9AB"/>
              </a:solidFill>
            </a:endParaRPr>
          </a:p>
        </p:txBody>
      </p:sp>
      <p:sp>
        <p:nvSpPr>
          <p:cNvPr id="6" name="TextBox 5"/>
          <p:cNvSpPr txBox="1"/>
          <p:nvPr/>
        </p:nvSpPr>
        <p:spPr>
          <a:xfrm>
            <a:off x="1885244" y="1408225"/>
            <a:ext cx="6414205" cy="369332"/>
          </a:xfrm>
          <a:prstGeom prst="rect">
            <a:avLst/>
          </a:prstGeom>
          <a:noFill/>
        </p:spPr>
        <p:txBody>
          <a:bodyPr wrap="square" rtlCol="0">
            <a:spAutoFit/>
          </a:bodyPr>
          <a:lstStyle/>
          <a:p>
            <a:r>
              <a:rPr lang="sq-AL" dirty="0">
                <a:solidFill>
                  <a:schemeClr val="tx2">
                    <a:lumMod val="90000"/>
                    <a:lumOff val="10000"/>
                  </a:schemeClr>
                </a:solidFill>
              </a:rPr>
              <a:t>Kosova: Pjesa e të ardhurave sipas decilit të burimit dhe konsumit</a:t>
            </a:r>
          </a:p>
        </p:txBody>
      </p:sp>
      <p:sp>
        <p:nvSpPr>
          <p:cNvPr id="7" name="TextBox 6"/>
          <p:cNvSpPr txBox="1"/>
          <p:nvPr/>
        </p:nvSpPr>
        <p:spPr>
          <a:xfrm>
            <a:off x="2620636" y="6206557"/>
            <a:ext cx="4835965" cy="369332"/>
          </a:xfrm>
          <a:prstGeom prst="rect">
            <a:avLst/>
          </a:prstGeom>
          <a:noFill/>
        </p:spPr>
        <p:txBody>
          <a:bodyPr wrap="square" rtlCol="0">
            <a:spAutoFit/>
          </a:bodyPr>
          <a:lstStyle/>
          <a:p>
            <a:r>
              <a:rPr lang="sq-AL"/>
              <a:t>Burimi: HBS, Agjencia Statistikore e Kosovës</a:t>
            </a:r>
          </a:p>
        </p:txBody>
      </p:sp>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1"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12</a:t>
            </a:fld>
            <a:endParaRPr lang="sq-AL" dirty="0">
              <a:solidFill>
                <a:prstClr val="black">
                  <a:lumMod val="75000"/>
                  <a:lumOff val="25000"/>
                </a:prstClr>
              </a:solidFill>
            </a:endParaRPr>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2682767501"/>
              </p:ext>
            </p:extLst>
          </p:nvPr>
        </p:nvGraphicFramePr>
        <p:xfrm>
          <a:off x="1545996" y="1825625"/>
          <a:ext cx="8974317"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545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141026"/>
            <a:ext cx="8871857" cy="878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sq-AL" sz="3600" b="1" dirty="0">
                <a:solidFill>
                  <a:schemeClr val="accent1">
                    <a:lumMod val="50000"/>
                  </a:schemeClr>
                </a:solidFill>
                <a:latin typeface="+mn-lt"/>
              </a:rPr>
              <a:t>... që çon drejt rënies së produktivitetit </a:t>
            </a:r>
          </a:p>
        </p:txBody>
      </p:sp>
      <p:graphicFrame>
        <p:nvGraphicFramePr>
          <p:cNvPr id="10" name="Chart 9"/>
          <p:cNvGraphicFramePr/>
          <p:nvPr>
            <p:extLst>
              <p:ext uri="{D42A27DB-BD31-4B8C-83A1-F6EECF244321}">
                <p14:modId xmlns:p14="http://schemas.microsoft.com/office/powerpoint/2010/main" val="1162029430"/>
              </p:ext>
            </p:extLst>
          </p:nvPr>
        </p:nvGraphicFramePr>
        <p:xfrm>
          <a:off x="1915886" y="1837509"/>
          <a:ext cx="8098971" cy="420253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081867" y="1375954"/>
            <a:ext cx="5034844" cy="369332"/>
          </a:xfrm>
          <a:prstGeom prst="rect">
            <a:avLst/>
          </a:prstGeom>
        </p:spPr>
        <p:txBody>
          <a:bodyPr wrap="square">
            <a:spAutoFit/>
          </a:bodyPr>
          <a:lstStyle/>
          <a:p>
            <a:pPr algn="ctr">
              <a:spcAft>
                <a:spcPts val="1000"/>
              </a:spcAft>
            </a:pPr>
            <a:r>
              <a:rPr lang="sq-AL" dirty="0">
                <a:solidFill>
                  <a:srgbClr val="404F64"/>
                </a:solidFill>
                <a:latin typeface="Arial"/>
              </a:rPr>
              <a:t>Pagat dhe produktiviteti në Kosovë</a:t>
            </a:r>
          </a:p>
        </p:txBody>
      </p:sp>
      <p:sp>
        <p:nvSpPr>
          <p:cNvPr id="7" name="Rectangle 6"/>
          <p:cNvSpPr/>
          <p:nvPr/>
        </p:nvSpPr>
        <p:spPr>
          <a:xfrm>
            <a:off x="2460978" y="6152933"/>
            <a:ext cx="4686192" cy="410882"/>
          </a:xfrm>
          <a:prstGeom prst="rect">
            <a:avLst/>
          </a:prstGeom>
        </p:spPr>
        <p:txBody>
          <a:bodyPr wrap="square">
            <a:spAutoFit/>
          </a:bodyPr>
          <a:lstStyle/>
          <a:p>
            <a:pPr marL="628650">
              <a:lnSpc>
                <a:spcPct val="115000"/>
              </a:lnSpc>
            </a:pPr>
            <a:r>
              <a:rPr lang="sq-AL" sz="900" i="1" dirty="0">
                <a:solidFill>
                  <a:srgbClr val="000000"/>
                </a:solidFill>
                <a:latin typeface="Garamond" panose="02020404030301010803" pitchFamily="18" charset="0"/>
              </a:rPr>
              <a:t>Burimi</a:t>
            </a:r>
            <a:r>
              <a:rPr lang="sq-AL" sz="900" dirty="0">
                <a:solidFill>
                  <a:srgbClr val="000000"/>
                </a:solidFill>
                <a:latin typeface="Garamond" panose="02020404030301010803" pitchFamily="18" charset="0"/>
              </a:rPr>
              <a:t>: Të dhënat e Ministrisë së Financave.</a:t>
            </a:r>
            <a:endParaRPr lang="sq-AL" sz="900" dirty="0">
              <a:latin typeface="Calibri" panose="020F0502020204030204" pitchFamily="34" charset="0"/>
              <a:ea typeface="Times New Roman" panose="02020603050405020304" pitchFamily="18" charset="0"/>
              <a:cs typeface="Times New Roman" panose="02020603050405020304" pitchFamily="18" charset="0"/>
            </a:endParaRPr>
          </a:p>
          <a:p>
            <a:pPr marL="628650">
              <a:lnSpc>
                <a:spcPct val="115000"/>
              </a:lnSpc>
              <a:spcAft>
                <a:spcPts val="1000"/>
              </a:spcAft>
            </a:pPr>
            <a:r>
              <a:rPr lang="sq-AL" sz="900" dirty="0">
                <a:solidFill>
                  <a:srgbClr val="000000"/>
                </a:solidFill>
                <a:latin typeface="Garamond" panose="02020404030301010803" pitchFamily="18" charset="0"/>
              </a:rPr>
              <a:t>Shënim 100= 2003Q4 </a:t>
            </a:r>
            <a:endParaRPr lang="sq-AL" sz="900" dirty="0">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1" name="Straight Connector 10"/>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2"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13</a:t>
            </a:fld>
            <a:endParaRPr lang="sq-AL">
              <a:solidFill>
                <a:prstClr val="black">
                  <a:lumMod val="75000"/>
                  <a:lumOff val="25000"/>
                </a:prstClr>
              </a:solidFill>
            </a:endParaRPr>
          </a:p>
        </p:txBody>
      </p:sp>
    </p:spTree>
    <p:extLst>
      <p:ext uri="{BB962C8B-B14F-4D97-AF65-F5344CB8AC3E}">
        <p14:creationId xmlns:p14="http://schemas.microsoft.com/office/powerpoint/2010/main" val="2533842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5233" y="171789"/>
            <a:ext cx="101542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solidFill>
                <a:srgbClr val="FFE9AB"/>
              </a:solidFill>
            </a:endParaRPr>
          </a:p>
        </p:txBody>
      </p:sp>
      <p:sp>
        <p:nvSpPr>
          <p:cNvPr id="8" name="Rectangle 7"/>
          <p:cNvSpPr/>
          <p:nvPr/>
        </p:nvSpPr>
        <p:spPr>
          <a:xfrm>
            <a:off x="2186714" y="6354230"/>
            <a:ext cx="4722086" cy="369332"/>
          </a:xfrm>
          <a:prstGeom prst="rect">
            <a:avLst/>
          </a:prstGeom>
        </p:spPr>
        <p:txBody>
          <a:bodyPr wrap="square">
            <a:spAutoFit/>
          </a:bodyPr>
          <a:lstStyle/>
          <a:p>
            <a:pPr defTabSz="457200"/>
            <a:r>
              <a:rPr lang="sq-AL" sz="900" i="1" dirty="0">
                <a:solidFill>
                  <a:srgbClr val="000000"/>
                </a:solidFill>
                <a:latin typeface="Arial"/>
              </a:rPr>
              <a:t>Burimet: </a:t>
            </a:r>
            <a:r>
              <a:rPr lang="sq-AL" sz="900" dirty="0">
                <a:solidFill>
                  <a:srgbClr val="000000"/>
                </a:solidFill>
                <a:latin typeface="Arial"/>
              </a:rPr>
              <a:t>Kalkulimet nga stafi i Bankës Botërore në bazë të enteve statistikore kombëtare.</a:t>
            </a:r>
          </a:p>
          <a:p>
            <a:pPr defTabSz="457200"/>
            <a:r>
              <a:rPr lang="sq-AL" sz="900" i="1" dirty="0">
                <a:solidFill>
                  <a:srgbClr val="000000"/>
                </a:solidFill>
                <a:latin typeface="Arial"/>
              </a:rPr>
              <a:t>Shënim: </a:t>
            </a:r>
            <a:r>
              <a:rPr lang="sq-AL" sz="900" dirty="0">
                <a:solidFill>
                  <a:srgbClr val="000000"/>
                </a:solidFill>
                <a:latin typeface="Arial"/>
              </a:rPr>
              <a:t>Totali rajonal nuk e përfshin Kosovën. </a:t>
            </a:r>
          </a:p>
        </p:txBody>
      </p:sp>
      <p:sp>
        <p:nvSpPr>
          <p:cNvPr id="11" name="TextBox 10"/>
          <p:cNvSpPr txBox="1"/>
          <p:nvPr/>
        </p:nvSpPr>
        <p:spPr>
          <a:xfrm>
            <a:off x="6731000" y="1764941"/>
            <a:ext cx="4622799" cy="338554"/>
          </a:xfrm>
          <a:prstGeom prst="rect">
            <a:avLst/>
          </a:prstGeom>
          <a:noFill/>
        </p:spPr>
        <p:txBody>
          <a:bodyPr wrap="square" rtlCol="0">
            <a:spAutoFit/>
          </a:bodyPr>
          <a:lstStyle/>
          <a:p>
            <a:pPr algn="ctr" defTabSz="457200"/>
            <a:r>
              <a:rPr lang="sq-AL" sz="1600" dirty="0">
                <a:solidFill>
                  <a:srgbClr val="404F64"/>
                </a:solidFill>
                <a:latin typeface="Arial"/>
              </a:rPr>
              <a:t>Shkalla e varfërisë në Kosovë, 2000-2013</a:t>
            </a:r>
          </a:p>
        </p:txBody>
      </p:sp>
      <p:sp>
        <p:nvSpPr>
          <p:cNvPr id="17" name="Title 1"/>
          <p:cNvSpPr txBox="1">
            <a:spLocks/>
          </p:cNvSpPr>
          <p:nvPr/>
        </p:nvSpPr>
        <p:spPr>
          <a:xfrm>
            <a:off x="408035" y="169919"/>
            <a:ext cx="11290041" cy="9603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4000" b="1" dirty="0">
                <a:solidFill>
                  <a:schemeClr val="accent1">
                    <a:lumMod val="50000"/>
                  </a:schemeClr>
                </a:solidFill>
                <a:latin typeface="+mn-lt"/>
              </a:rPr>
              <a:t>Pavarësisht progresit në uljen e varfërisë, Kosova mbetet një nga vendet më të varfra në Evropë </a:t>
            </a:r>
          </a:p>
        </p:txBody>
      </p:sp>
      <p:graphicFrame>
        <p:nvGraphicFramePr>
          <p:cNvPr id="18" name="Chart 17"/>
          <p:cNvGraphicFramePr/>
          <p:nvPr>
            <p:extLst/>
          </p:nvPr>
        </p:nvGraphicFramePr>
        <p:xfrm>
          <a:off x="6419461" y="2454346"/>
          <a:ext cx="5206481" cy="333121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174044" y="1748060"/>
            <a:ext cx="4666920" cy="584775"/>
          </a:xfrm>
          <a:prstGeom prst="rect">
            <a:avLst/>
          </a:prstGeom>
        </p:spPr>
        <p:txBody>
          <a:bodyPr wrap="square">
            <a:spAutoFit/>
          </a:bodyPr>
          <a:lstStyle/>
          <a:p>
            <a:pPr algn="ctr"/>
            <a:r>
              <a:rPr lang="sq-AL" sz="1600" dirty="0">
                <a:solidFill>
                  <a:srgbClr val="404F64"/>
                </a:solidFill>
                <a:latin typeface="Arial" panose="020B0604020202020204" pitchFamily="34" charset="0"/>
              </a:rPr>
              <a:t>BPV-ja reale për krye banori, përqindja e të ardhurave mesatare të BE-së për krye banori</a:t>
            </a:r>
          </a:p>
        </p:txBody>
      </p:sp>
      <p:graphicFrame>
        <p:nvGraphicFramePr>
          <p:cNvPr id="21" name="Chart 20"/>
          <p:cNvGraphicFramePr/>
          <p:nvPr>
            <p:extLst/>
          </p:nvPr>
        </p:nvGraphicFramePr>
        <p:xfrm>
          <a:off x="671805" y="2361082"/>
          <a:ext cx="5391145" cy="387049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7079544" y="6136407"/>
            <a:ext cx="3599745" cy="369332"/>
          </a:xfrm>
          <a:prstGeom prst="rect">
            <a:avLst/>
          </a:prstGeom>
          <a:noFill/>
        </p:spPr>
        <p:txBody>
          <a:bodyPr wrap="square" rtlCol="0">
            <a:spAutoFit/>
          </a:bodyPr>
          <a:lstStyle/>
          <a:p>
            <a:r>
              <a:rPr lang="sq-AL" sz="900" i="1" dirty="0">
                <a:latin typeface="Arial"/>
              </a:rPr>
              <a:t>Burimi</a:t>
            </a:r>
            <a:r>
              <a:rPr lang="sq-AL" sz="900" dirty="0">
                <a:latin typeface="Arial"/>
              </a:rPr>
              <a:t>: Analiza e anketave të buxhetit të ekonomive familjare të Kosovës nga ana e stafit të Bankës Botërore. </a:t>
            </a:r>
          </a:p>
        </p:txBody>
      </p:sp>
      <p:cxnSp>
        <p:nvCxnSpPr>
          <p:cNvPr id="15" name="Straight Connector 14"/>
          <p:cNvCxnSpPr/>
          <p:nvPr/>
        </p:nvCxnSpPr>
        <p:spPr>
          <a:xfrm flipV="1">
            <a:off x="0" y="1360715"/>
            <a:ext cx="12192000" cy="17417"/>
          </a:xfrm>
          <a:prstGeom prst="line">
            <a:avLst/>
          </a:prstGeom>
          <a:noFill/>
          <a:ln w="76200" cap="flat" cmpd="sng" algn="ctr">
            <a:solidFill>
              <a:srgbClr val="0070C0"/>
            </a:solidFill>
            <a:prstDash val="solid"/>
          </a:ln>
          <a:effectLst/>
        </p:spPr>
      </p:cxnSp>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14</a:t>
            </a:fld>
            <a:endParaRPr lang="sq-AL">
              <a:solidFill>
                <a:prstClr val="black">
                  <a:lumMod val="75000"/>
                  <a:lumOff val="25000"/>
                </a:prstClr>
              </a:solidFill>
            </a:endParaRPr>
          </a:p>
        </p:txBody>
      </p:sp>
      <p:pic>
        <p:nvPicPr>
          <p:cNvPr id="13" name="Picture 2" descr="U:\1405265\1405265 WBG Logo\LOGO FILES\Horizontal\WBG_Horizontal_Color\web\WBG_Horizontal-RGB-web.jpg"/>
          <p:cNvPicPr>
            <a:picLocks noChangeAspect="1" noChangeArrowheads="1"/>
          </p:cNvPicPr>
          <p:nvPr/>
        </p:nvPicPr>
        <p:blipFill rotWithShape="1">
          <a:blip r:embed="rId5">
            <a:extLst>
              <a:ext uri="{28A0092B-C50C-407E-A947-70E740481C1C}">
                <a14:useLocalDpi xmlns:a14="http://schemas.microsoft.com/office/drawing/2010/main" val="0"/>
              </a:ext>
            </a:extLst>
          </a:blip>
          <a:srcRect r="-715"/>
          <a:stretch/>
        </p:blipFill>
        <p:spPr bwMode="auto">
          <a:xfrm>
            <a:off x="168035" y="6381630"/>
            <a:ext cx="1911348" cy="32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9959" y="225694"/>
            <a:ext cx="11700587" cy="87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3600" dirty="0">
                <a:solidFill>
                  <a:prstClr val="black"/>
                </a:solidFill>
                <a:latin typeface="Calibri" panose="020F0502020204030204"/>
              </a:rPr>
              <a:t>Kosova në një cikël të pafund...</a:t>
            </a:r>
          </a:p>
        </p:txBody>
      </p:sp>
      <p:sp>
        <p:nvSpPr>
          <p:cNvPr id="8" name="Content Placeholder 2"/>
          <p:cNvSpPr txBox="1">
            <a:spLocks/>
          </p:cNvSpPr>
          <p:nvPr/>
        </p:nvSpPr>
        <p:spPr>
          <a:xfrm>
            <a:off x="2002465" y="1810310"/>
            <a:ext cx="8420202" cy="4527597"/>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342900" indent="-342900">
              <a:buFont typeface="Wingdings" panose="05000000000000000000" pitchFamily="2" charset="2"/>
              <a:buChar char="Ø"/>
              <a:defRPr/>
            </a:pPr>
            <a:endParaRPr lang="en-US" sz="2000" dirty="0">
              <a:solidFill>
                <a:srgbClr val="394659"/>
              </a:solidFill>
              <a:latin typeface="Cambria" panose="02040503050406030204" pitchFamily="18" charset="0"/>
              <a:cs typeface="Arial"/>
            </a:endParaRPr>
          </a:p>
        </p:txBody>
      </p:sp>
      <p:sp>
        <p:nvSpPr>
          <p:cNvPr id="13" name="Rectangle 6"/>
          <p:cNvSpPr>
            <a:spLocks noChangeArrowheads="1"/>
          </p:cNvSpPr>
          <p:nvPr/>
        </p:nvSpPr>
        <p:spPr bwMode="auto">
          <a:xfrm>
            <a:off x="3069265" y="1615139"/>
            <a:ext cx="13336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297628972"/>
              </p:ext>
            </p:extLst>
          </p:nvPr>
        </p:nvGraphicFramePr>
        <p:xfrm>
          <a:off x="1535837" y="1344702"/>
          <a:ext cx="8771138" cy="4873145"/>
        </p:xfrm>
        <a:graphic>
          <a:graphicData uri="http://schemas.openxmlformats.org/presentationml/2006/ole">
            <mc:AlternateContent xmlns:mc="http://schemas.openxmlformats.org/markup-compatibility/2006">
              <mc:Choice xmlns:v="urn:schemas-microsoft-com:vml" Requires="v">
                <p:oleObj spid="_x0000_s3077" name="Slide" r:id="rId4" imgW="1315369" imgH="986157" progId="PowerPoint.Slide.12">
                  <p:embed/>
                </p:oleObj>
              </mc:Choice>
              <mc:Fallback>
                <p:oleObj name="Slide" r:id="rId4" imgW="1315369" imgH="986157" progId="PowerPoint.Slide.12">
                  <p:embed/>
                  <p:pic>
                    <p:nvPicPr>
                      <p:cNvPr id="0" name=""/>
                      <p:cNvPicPr>
                        <a:picLocks noChangeAspect="1" noChangeArrowheads="1"/>
                      </p:cNvPicPr>
                      <p:nvPr/>
                    </p:nvPicPr>
                    <p:blipFill>
                      <a:blip r:embed="rId5"/>
                      <a:srcRect/>
                      <a:stretch>
                        <a:fillRect/>
                      </a:stretch>
                    </p:blipFill>
                    <p:spPr bwMode="auto">
                      <a:xfrm>
                        <a:off x="1535837" y="1344702"/>
                        <a:ext cx="8771138" cy="4873145"/>
                      </a:xfrm>
                      <a:prstGeom prst="rect">
                        <a:avLst/>
                      </a:prstGeom>
                      <a:noFill/>
                    </p:spPr>
                  </p:pic>
                </p:oleObj>
              </mc:Fallback>
            </mc:AlternateContent>
          </a:graphicData>
        </a:graphic>
      </p:graphicFrame>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8" name="Picture 2" descr="U:\1405265\1405265 WBG Logo\LOGO FILES\Horizontal\WBG_Horizontal_Color\web\WBG_Horizontal-RGB-web.jpg"/>
          <p:cNvPicPr>
            <a:picLocks noChangeAspect="1" noChangeArrowheads="1"/>
          </p:cNvPicPr>
          <p:nvPr/>
        </p:nvPicPr>
        <p:blipFill rotWithShape="1">
          <a:blip r:embed="rId6">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15</a:t>
            </a:fld>
            <a:endParaRPr lang="sq-AL">
              <a:solidFill>
                <a:prstClr val="black">
                  <a:lumMod val="75000"/>
                  <a:lumOff val="25000"/>
                </a:prstClr>
              </a:solidFill>
            </a:endParaRPr>
          </a:p>
        </p:txBody>
      </p:sp>
    </p:spTree>
    <p:extLst>
      <p:ext uri="{BB962C8B-B14F-4D97-AF65-F5344CB8AC3E}">
        <p14:creationId xmlns:p14="http://schemas.microsoft.com/office/powerpoint/2010/main" val="3648465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77720" y="225694"/>
            <a:ext cx="8340728" cy="87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2800" dirty="0">
                <a:solidFill>
                  <a:srgbClr val="FF0000"/>
                </a:solidFill>
                <a:latin typeface="Calibri" panose="020F0502020204030204"/>
              </a:rPr>
              <a:t>Nevoja për të ribalancuar rritjen kah produktiviteti më  i lartë dhe konkurrenca më e madhe:</a:t>
            </a:r>
          </a:p>
        </p:txBody>
      </p:sp>
      <p:sp>
        <p:nvSpPr>
          <p:cNvPr id="13" name="Rectangle 6"/>
          <p:cNvSpPr>
            <a:spLocks noChangeArrowheads="1"/>
          </p:cNvSpPr>
          <p:nvPr/>
        </p:nvSpPr>
        <p:spPr bwMode="auto">
          <a:xfrm>
            <a:off x="3069265" y="1615139"/>
            <a:ext cx="13336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cxnSp>
        <p:nvCxnSpPr>
          <p:cNvPr id="10" name="Straight Connector 9"/>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8"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39959" y="2238310"/>
            <a:ext cx="5368707" cy="4087898"/>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342900" indent="-342900">
              <a:buFont typeface="Wingdings" panose="05000000000000000000" pitchFamily="2" charset="2"/>
              <a:buChar char="Ø"/>
            </a:pPr>
            <a:r>
              <a:rPr lang="sq-AL" sz="1800" b="1" dirty="0">
                <a:solidFill>
                  <a:srgbClr val="394659"/>
                </a:solidFill>
                <a:latin typeface="Calibri"/>
              </a:rPr>
              <a:t>Përfitime margjinale në rënie: </a:t>
            </a:r>
            <a:r>
              <a:rPr lang="sq-AL" sz="1800" dirty="0">
                <a:solidFill>
                  <a:schemeClr val="tx1"/>
                </a:solidFill>
              </a:rPr>
              <a:t>tkurrja e ODA për shkak të zvogëlimit të brengave rreth sigurisë; ngadalësimi i ritmit të investimeve publike nga përpjekjet për rindërtim në të kaluarën; dinamizmi i sektorit të patregtueshëm pengohet nga tregu i vogël i brendshëm.</a:t>
            </a:r>
            <a:r>
              <a:rPr lang="sq-AL" sz="1800" dirty="0">
                <a:solidFill>
                  <a:schemeClr val="tx1"/>
                </a:solidFill>
                <a:latin typeface="Calibri"/>
              </a:rPr>
              <a:t> </a:t>
            </a:r>
          </a:p>
          <a:p>
            <a:pPr marL="342900" indent="-342900">
              <a:buFont typeface="Wingdings" panose="05000000000000000000" pitchFamily="2" charset="2"/>
              <a:buChar char="Ø"/>
            </a:pPr>
            <a:r>
              <a:rPr lang="sq-AL" sz="1800" b="1" dirty="0">
                <a:solidFill>
                  <a:srgbClr val="394659"/>
                </a:solidFill>
                <a:latin typeface="Calibri"/>
              </a:rPr>
              <a:t>Rritja e presionit shoqëror: </a:t>
            </a:r>
            <a:r>
              <a:rPr lang="sq-AL" sz="1800" dirty="0">
                <a:solidFill>
                  <a:srgbClr val="394659"/>
                </a:solidFill>
                <a:latin typeface="Calibri"/>
              </a:rPr>
              <a:t>tejzgjatja e shkallës së ulët të krijimit të vendeve të punës, trysnitë demografike dhe emigrimi. </a:t>
            </a:r>
          </a:p>
          <a:p>
            <a:pPr marL="342900" indent="-342900">
              <a:buFont typeface="Wingdings" panose="05000000000000000000" pitchFamily="2" charset="2"/>
              <a:buChar char="Ø"/>
            </a:pPr>
            <a:r>
              <a:rPr lang="sq-AL" sz="1800" b="1" dirty="0">
                <a:solidFill>
                  <a:srgbClr val="394659"/>
                </a:solidFill>
                <a:latin typeface="Calibri"/>
              </a:rPr>
              <a:t>Aderimi në BE: </a:t>
            </a:r>
            <a:r>
              <a:rPr lang="sq-AL" sz="1800" dirty="0">
                <a:solidFill>
                  <a:srgbClr val="394659"/>
                </a:solidFill>
                <a:latin typeface="Calibri"/>
              </a:rPr>
              <a:t>transformimi strukturor dhe produktiviteti i shtuar për t'u përballur me forcat e tregut konkurrues dhe sigurimi i mundësisë për të zënë hapin në të ardhura.</a:t>
            </a:r>
          </a:p>
          <a:p>
            <a:endParaRPr lang="sq-AL" sz="2000" dirty="0"/>
          </a:p>
        </p:txBody>
      </p:sp>
      <p:sp>
        <p:nvSpPr>
          <p:cNvPr id="2" name="Rounded Rectangle 1"/>
          <p:cNvSpPr/>
          <p:nvPr/>
        </p:nvSpPr>
        <p:spPr>
          <a:xfrm>
            <a:off x="0" y="2108752"/>
            <a:ext cx="5449330" cy="40943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1" name="Content Placeholder 2"/>
          <p:cNvSpPr txBox="1">
            <a:spLocks/>
          </p:cNvSpPr>
          <p:nvPr/>
        </p:nvSpPr>
        <p:spPr>
          <a:xfrm>
            <a:off x="6384561" y="1963643"/>
            <a:ext cx="5792437" cy="4478474"/>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nSpc>
                <a:spcPct val="120000"/>
              </a:lnSpc>
              <a:defRPr/>
            </a:pPr>
            <a:r>
              <a:rPr lang="sq-AL" sz="1600" dirty="0">
                <a:solidFill>
                  <a:srgbClr val="394659"/>
                </a:solidFill>
                <a:latin typeface="Calibri"/>
              </a:rPr>
              <a:t>Reformat për të mbështetur ribalancimin e rritjes kah </a:t>
            </a:r>
            <a:r>
              <a:rPr lang="sq-AL" sz="1600" b="1" dirty="0">
                <a:solidFill>
                  <a:srgbClr val="394659"/>
                </a:solidFill>
                <a:latin typeface="Calibri"/>
              </a:rPr>
              <a:t>produktiviteti</a:t>
            </a:r>
            <a:r>
              <a:rPr lang="sq-AL" sz="1600" dirty="0">
                <a:solidFill>
                  <a:srgbClr val="394659"/>
                </a:solidFill>
                <a:latin typeface="Calibri"/>
              </a:rPr>
              <a:t> më i lartë dhe </a:t>
            </a:r>
            <a:r>
              <a:rPr lang="sq-AL" sz="1600" b="1" dirty="0">
                <a:solidFill>
                  <a:srgbClr val="394659"/>
                </a:solidFill>
                <a:latin typeface="Calibri"/>
              </a:rPr>
              <a:t>konkurrueshmëria</a:t>
            </a:r>
            <a:r>
              <a:rPr lang="sq-AL" sz="1600" dirty="0">
                <a:solidFill>
                  <a:srgbClr val="394659"/>
                </a:solidFill>
                <a:latin typeface="Calibri"/>
              </a:rPr>
              <a:t> më e madhe:</a:t>
            </a:r>
          </a:p>
          <a:p>
            <a:pPr marL="342900" indent="-342900">
              <a:lnSpc>
                <a:spcPct val="120000"/>
              </a:lnSpc>
              <a:buFont typeface="Wingdings" panose="05000000000000000000" pitchFamily="2" charset="2"/>
              <a:buChar char="Ø"/>
              <a:defRPr/>
            </a:pPr>
            <a:r>
              <a:rPr lang="sq-AL" sz="1600" dirty="0">
                <a:solidFill>
                  <a:srgbClr val="394659"/>
                </a:solidFill>
                <a:latin typeface="Calibri"/>
              </a:rPr>
              <a:t>Duke ruajtur disiplinën fiskale, të ricaktohen si prioritete </a:t>
            </a:r>
            <a:r>
              <a:rPr lang="sq-AL" sz="1600" b="1" dirty="0">
                <a:solidFill>
                  <a:srgbClr val="394659"/>
                </a:solidFill>
                <a:latin typeface="Calibri"/>
              </a:rPr>
              <a:t>shpenzimet publike</a:t>
            </a:r>
            <a:r>
              <a:rPr lang="sq-AL" sz="1600" dirty="0">
                <a:solidFill>
                  <a:srgbClr val="394659"/>
                </a:solidFill>
                <a:latin typeface="Calibri"/>
              </a:rPr>
              <a:t> dhe të </a:t>
            </a:r>
            <a:r>
              <a:rPr lang="sq-AL" sz="1600" b="1" dirty="0">
                <a:solidFill>
                  <a:srgbClr val="394659"/>
                </a:solidFill>
                <a:latin typeface="Calibri"/>
              </a:rPr>
              <a:t>riorientohet tatimi</a:t>
            </a:r>
          </a:p>
          <a:p>
            <a:pPr marL="342900" indent="-342900">
              <a:lnSpc>
                <a:spcPct val="120000"/>
              </a:lnSpc>
              <a:buFont typeface="Wingdings" panose="05000000000000000000" pitchFamily="2" charset="2"/>
              <a:buChar char="Ø"/>
              <a:defRPr/>
            </a:pPr>
            <a:r>
              <a:rPr lang="sq-AL" sz="1600" dirty="0">
                <a:solidFill>
                  <a:srgbClr val="394659"/>
                </a:solidFill>
                <a:latin typeface="Calibri"/>
              </a:rPr>
              <a:t>Të përmirësohet </a:t>
            </a:r>
            <a:r>
              <a:rPr lang="sq-AL" sz="1600" b="1" dirty="0">
                <a:solidFill>
                  <a:srgbClr val="394659"/>
                </a:solidFill>
                <a:latin typeface="Calibri"/>
              </a:rPr>
              <a:t>sigurimi i energjisë</a:t>
            </a:r>
            <a:r>
              <a:rPr lang="sq-AL" sz="1600" dirty="0">
                <a:solidFill>
                  <a:srgbClr val="394659"/>
                </a:solidFill>
                <a:latin typeface="Calibri"/>
              </a:rPr>
              <a:t> me anë të një strategjie të përballueshme dhe gjithëpërfshirëse energjetike</a:t>
            </a:r>
          </a:p>
          <a:p>
            <a:pPr marL="342900" indent="-342900">
              <a:lnSpc>
                <a:spcPct val="120000"/>
              </a:lnSpc>
              <a:buFont typeface="Wingdings" panose="05000000000000000000" pitchFamily="2" charset="2"/>
              <a:buChar char="Ø"/>
              <a:defRPr/>
            </a:pPr>
            <a:r>
              <a:rPr lang="sq-AL" sz="1600" dirty="0">
                <a:solidFill>
                  <a:srgbClr val="394659"/>
                </a:solidFill>
                <a:latin typeface="Calibri"/>
              </a:rPr>
              <a:t>Të plotësohen </a:t>
            </a:r>
            <a:r>
              <a:rPr lang="sq-AL" sz="1600" b="1" dirty="0">
                <a:solidFill>
                  <a:srgbClr val="394659"/>
                </a:solidFill>
                <a:latin typeface="Calibri"/>
              </a:rPr>
              <a:t>rrjetet e infrastrukturës</a:t>
            </a:r>
            <a:r>
              <a:rPr lang="sq-AL" sz="1600" dirty="0">
                <a:solidFill>
                  <a:srgbClr val="394659"/>
                </a:solidFill>
                <a:latin typeface="Calibri"/>
              </a:rPr>
              <a:t> dhe ekspansioni i </a:t>
            </a:r>
            <a:r>
              <a:rPr lang="sq-AL" sz="1600" b="1" dirty="0">
                <a:solidFill>
                  <a:srgbClr val="394659"/>
                </a:solidFill>
                <a:latin typeface="Calibri"/>
              </a:rPr>
              <a:t>mjedisit të biznesit</a:t>
            </a:r>
            <a:r>
              <a:rPr lang="sq-AL" sz="1600" dirty="0">
                <a:solidFill>
                  <a:srgbClr val="394659"/>
                </a:solidFill>
                <a:latin typeface="Calibri"/>
              </a:rPr>
              <a:t> në sektorët e tregtueshëm për të nxjerrë përfitime nga integrimi evropian.</a:t>
            </a:r>
          </a:p>
          <a:p>
            <a:pPr marL="342900" indent="-342900">
              <a:lnSpc>
                <a:spcPct val="120000"/>
              </a:lnSpc>
              <a:buFont typeface="Wingdings" panose="05000000000000000000" pitchFamily="2" charset="2"/>
              <a:buChar char="Ø"/>
              <a:defRPr/>
            </a:pPr>
            <a:r>
              <a:rPr lang="sq-AL" sz="1600" dirty="0">
                <a:solidFill>
                  <a:srgbClr val="394659"/>
                </a:solidFill>
                <a:latin typeface="Calibri"/>
              </a:rPr>
              <a:t>Të forcohet përfshirja duke ndërtuar </a:t>
            </a:r>
            <a:r>
              <a:rPr lang="sq-AL" sz="1600" b="1" dirty="0">
                <a:solidFill>
                  <a:srgbClr val="394659"/>
                </a:solidFill>
                <a:latin typeface="Calibri"/>
              </a:rPr>
              <a:t>kapitalin njerëzor</a:t>
            </a:r>
            <a:r>
              <a:rPr lang="sq-AL" sz="1600" dirty="0">
                <a:solidFill>
                  <a:srgbClr val="394659"/>
                </a:solidFill>
                <a:latin typeface="Calibri"/>
              </a:rPr>
              <a:t> dhe duke ofruar mundësi të barabarta me qëllim të shfrytëzimit të resurseve të papunësisë/nënpunësimit.</a:t>
            </a:r>
          </a:p>
          <a:p>
            <a:pPr marL="342900" indent="-342900">
              <a:lnSpc>
                <a:spcPct val="120000"/>
              </a:lnSpc>
              <a:buFont typeface="Wingdings" panose="05000000000000000000" pitchFamily="2" charset="2"/>
              <a:buChar char="Ø"/>
              <a:defRPr/>
            </a:pPr>
            <a:r>
              <a:rPr lang="sq-AL" sz="1600" dirty="0">
                <a:solidFill>
                  <a:srgbClr val="394659"/>
                </a:solidFill>
                <a:latin typeface="Calibri"/>
              </a:rPr>
              <a:t>Të përmirësohet </a:t>
            </a:r>
            <a:r>
              <a:rPr lang="sq-AL" sz="1600" b="1" dirty="0">
                <a:solidFill>
                  <a:srgbClr val="394659"/>
                </a:solidFill>
                <a:latin typeface="Calibri"/>
              </a:rPr>
              <a:t>përgjegjësia e administrimit</a:t>
            </a:r>
            <a:r>
              <a:rPr lang="sq-AL" sz="1600" dirty="0">
                <a:solidFill>
                  <a:srgbClr val="394659"/>
                </a:solidFill>
                <a:latin typeface="Calibri"/>
              </a:rPr>
              <a:t> të resurseve mjedisore dhe natyrore të Kosovës</a:t>
            </a:r>
            <a:r>
              <a:rPr lang="sq-AL" sz="1600" dirty="0"/>
              <a:t> </a:t>
            </a:r>
          </a:p>
        </p:txBody>
      </p:sp>
      <p:sp>
        <p:nvSpPr>
          <p:cNvPr id="12" name="Rounded Rectangle 11"/>
          <p:cNvSpPr/>
          <p:nvPr/>
        </p:nvSpPr>
        <p:spPr>
          <a:xfrm>
            <a:off x="5993026" y="1869755"/>
            <a:ext cx="6198973" cy="4988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449330" y="3970978"/>
            <a:ext cx="778475"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a:off x="0" y="48025"/>
            <a:ext cx="1977720" cy="2039524"/>
          </a:xfrm>
          <a:prstGeom prst="rect">
            <a:avLst/>
          </a:prstGeom>
        </p:spPr>
      </p:pic>
      <p:pic>
        <p:nvPicPr>
          <p:cNvPr id="19" name="Picture 18"/>
          <p:cNvPicPr>
            <a:picLocks noChangeAspect="1"/>
          </p:cNvPicPr>
          <p:nvPr/>
        </p:nvPicPr>
        <p:blipFill>
          <a:blip r:embed="rId5"/>
          <a:stretch>
            <a:fillRect/>
          </a:stretch>
        </p:blipFill>
        <p:spPr>
          <a:xfrm>
            <a:off x="10413976" y="48025"/>
            <a:ext cx="1793815" cy="1915618"/>
          </a:xfrm>
          <a:prstGeom prst="rect">
            <a:avLst/>
          </a:prstGeom>
        </p:spPr>
      </p:pic>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16</a:t>
            </a:fld>
            <a:endParaRPr lang="sq-AL">
              <a:solidFill>
                <a:prstClr val="black">
                  <a:lumMod val="75000"/>
                  <a:lumOff val="25000"/>
                </a:prstClr>
              </a:solidFill>
            </a:endParaRPr>
          </a:p>
        </p:txBody>
      </p:sp>
    </p:spTree>
    <p:extLst>
      <p:ext uri="{BB962C8B-B14F-4D97-AF65-F5344CB8AC3E}">
        <p14:creationId xmlns:p14="http://schemas.microsoft.com/office/powerpoint/2010/main" val="153737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90474102"/>
              </p:ext>
            </p:extLst>
          </p:nvPr>
        </p:nvGraphicFramePr>
        <p:xfrm>
          <a:off x="2187675" y="1206596"/>
          <a:ext cx="7492180" cy="415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090331" y="5023652"/>
            <a:ext cx="7686871" cy="338554"/>
          </a:xfrm>
          <a:prstGeom prst="rect">
            <a:avLst/>
          </a:prstGeom>
          <a:noFill/>
        </p:spPr>
        <p:txBody>
          <a:bodyPr wrap="square" rtlCol="0">
            <a:spAutoFit/>
          </a:bodyPr>
          <a:lstStyle/>
          <a:p>
            <a:pPr algn="ctr"/>
            <a:r>
              <a:rPr lang="sq-AL" sz="1600" b="1" dirty="0">
                <a:solidFill>
                  <a:srgbClr val="FF0000"/>
                </a:solidFill>
              </a:rPr>
              <a:t>Ribalancim i rritjes kah produktiviteti më  i lartë dhe konkurrenca më e madhe </a:t>
            </a:r>
          </a:p>
        </p:txBody>
      </p:sp>
      <p:sp>
        <p:nvSpPr>
          <p:cNvPr id="9" name="Title 1"/>
          <p:cNvSpPr>
            <a:spLocks noGrp="1"/>
          </p:cNvSpPr>
          <p:nvPr>
            <p:ph type="title"/>
          </p:nvPr>
        </p:nvSpPr>
        <p:spPr>
          <a:xfrm>
            <a:off x="241935" y="59628"/>
            <a:ext cx="11383661" cy="712106"/>
          </a:xfrm>
        </p:spPr>
        <p:txBody>
          <a:bodyPr>
            <a:normAutofit/>
          </a:bodyPr>
          <a:lstStyle/>
          <a:p>
            <a:pPr algn="ctr"/>
            <a:r>
              <a:rPr lang="sq-AL" sz="4000" dirty="0">
                <a:latin typeface="+mn-lt"/>
              </a:rPr>
              <a:t>Prioritetet kyçe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1549" y="1429164"/>
            <a:ext cx="1677807" cy="1484671"/>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2147" y="1438949"/>
            <a:ext cx="1653933" cy="148467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4825" y="1438949"/>
            <a:ext cx="1561217" cy="1415844"/>
          </a:xfrm>
          <a:prstGeom prst="rect">
            <a:avLst/>
          </a:prstGeom>
        </p:spPr>
      </p:pic>
      <p:cxnSp>
        <p:nvCxnSpPr>
          <p:cNvPr id="15" name="Straight Connector 14"/>
          <p:cNvCxnSpPr/>
          <p:nvPr/>
        </p:nvCxnSpPr>
        <p:spPr>
          <a:xfrm flipV="1">
            <a:off x="0" y="1132114"/>
            <a:ext cx="12192000" cy="17417"/>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0" y="5486650"/>
            <a:ext cx="12191999" cy="1169551"/>
          </a:xfrm>
          <a:prstGeom prst="rect">
            <a:avLst/>
          </a:prstGeom>
          <a:ln>
            <a:solidFill>
              <a:srgbClr val="FF0000"/>
            </a:solidFill>
          </a:ln>
        </p:spPr>
        <p:txBody>
          <a:bodyPr wrap="square">
            <a:spAutoFit/>
          </a:bodyPr>
          <a:lstStyle/>
          <a:p>
            <a:pPr algn="ctr"/>
            <a:r>
              <a:rPr lang="sq-AL" sz="1400" dirty="0">
                <a:solidFill>
                  <a:prstClr val="black"/>
                </a:solidFill>
              </a:rPr>
              <a:t>Ripërqëndrimi i agjendës së Kosovës për rritje kërkon ruajtjen e disa prej veçorive të ekonomisë së saj si gur themeltar, duke ngritur gjithnjë e më shumë shfrytëzimin e faktorëve të prodhimit - resurset natyrore dhe njerëzore - të cilat në mënyrë kronike janë shfrytëzuar pak apo aspak. Kjo do të ndihmojë në zgjerimin e mundësive që të varfrit të përmirësojnë mirëqenien e tyre, zvogëlojnë varfërinë, dhe promovojnë prosperitetin e përbashkët. Në mënyrë që të zgjerohet baza e ngushtë e prodhimit të ekonomisë, t'i jepet hov krijimit të vendeve të punës, dhe të zvogëlohet varësia e madhe nga importet, strategjia aktuale e Kosovës për rritje duhet të ndryshohet përgjatë gjithë spektrit përmes politikave të reja shoqërore, strukturore, makroekonomike dhe të qeverisjes.</a:t>
            </a: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17</a:t>
            </a:fld>
            <a:endParaRPr lang="sq-AL">
              <a:solidFill>
                <a:prstClr val="black">
                  <a:lumMod val="75000"/>
                  <a:lumOff val="25000"/>
                </a:prstClr>
              </a:solidFill>
            </a:endParaRPr>
          </a:p>
        </p:txBody>
      </p:sp>
    </p:spTree>
    <p:extLst>
      <p:ext uri="{BB962C8B-B14F-4D97-AF65-F5344CB8AC3E}">
        <p14:creationId xmlns:p14="http://schemas.microsoft.com/office/powerpoint/2010/main" val="239343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316805" y="-28646"/>
            <a:ext cx="6105410" cy="741454"/>
          </a:xfrm>
        </p:spPr>
        <p:txBody>
          <a:bodyPr>
            <a:normAutofit/>
          </a:bodyPr>
          <a:lstStyle/>
          <a:p>
            <a:r>
              <a:rPr lang="sq-AL" sz="4000" dirty="0">
                <a:solidFill>
                  <a:schemeClr val="tx1"/>
                </a:solidFill>
                <a:latin typeface="+mn-lt"/>
              </a:rPr>
              <a:t>Prioritetet e hollësishme</a:t>
            </a:r>
            <a:endParaRPr lang="sq-AL" sz="4000" dirty="0">
              <a:solidFill>
                <a:schemeClr val="tx1"/>
              </a:solidFill>
              <a:latin typeface="+mn-lt"/>
              <a:ea typeface="+mn-ea"/>
              <a:cs typeface="+mn-cs"/>
            </a:endParaRPr>
          </a:p>
        </p:txBody>
      </p:sp>
      <p:sp>
        <p:nvSpPr>
          <p:cNvPr id="12" name="Rounded Rectangle 11"/>
          <p:cNvSpPr/>
          <p:nvPr/>
        </p:nvSpPr>
        <p:spPr>
          <a:xfrm>
            <a:off x="320720" y="2774920"/>
            <a:ext cx="2859096" cy="800991"/>
          </a:xfrm>
          <a:prstGeom prst="roundRect">
            <a:avLst/>
          </a:prstGeom>
          <a:solidFill>
            <a:schemeClr val="bg1"/>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342222" y="3703217"/>
            <a:ext cx="2859096" cy="66207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437283" y="2986940"/>
            <a:ext cx="2705743" cy="461665"/>
          </a:xfrm>
          <a:prstGeom prst="rect">
            <a:avLst/>
          </a:prstGeom>
          <a:noFill/>
        </p:spPr>
        <p:txBody>
          <a:bodyPr wrap="square" rtlCol="0">
            <a:spAutoFit/>
          </a:bodyPr>
          <a:lstStyle/>
          <a:p>
            <a:pPr algn="ctr"/>
            <a:r>
              <a:rPr lang="sq-AL" sz="1200" spc="-10" dirty="0">
                <a:solidFill>
                  <a:srgbClr val="006600"/>
                </a:solidFill>
              </a:rPr>
              <a:t>Përmirësimi i alokimit dhe efiçencës së shpenzimeve publike</a:t>
            </a:r>
          </a:p>
        </p:txBody>
      </p:sp>
      <p:sp>
        <p:nvSpPr>
          <p:cNvPr id="15" name="TextBox 14"/>
          <p:cNvSpPr txBox="1"/>
          <p:nvPr/>
        </p:nvSpPr>
        <p:spPr>
          <a:xfrm>
            <a:off x="563812" y="3909658"/>
            <a:ext cx="2428568" cy="461665"/>
          </a:xfrm>
          <a:prstGeom prst="rect">
            <a:avLst/>
          </a:prstGeom>
          <a:noFill/>
        </p:spPr>
        <p:txBody>
          <a:bodyPr wrap="square" rtlCol="0">
            <a:spAutoFit/>
          </a:bodyPr>
          <a:lstStyle/>
          <a:p>
            <a:pPr algn="ctr"/>
            <a:r>
              <a:rPr lang="sq-AL" sz="1200" spc="-10" dirty="0">
                <a:solidFill>
                  <a:srgbClr val="006600"/>
                </a:solidFill>
              </a:rPr>
              <a:t>Forcimi i politikave dhe administratës tatimore</a:t>
            </a:r>
          </a:p>
        </p:txBody>
      </p:sp>
      <p:sp>
        <p:nvSpPr>
          <p:cNvPr id="16" name="Rounded Rectangle 15"/>
          <p:cNvSpPr/>
          <p:nvPr/>
        </p:nvSpPr>
        <p:spPr>
          <a:xfrm>
            <a:off x="342222" y="4567362"/>
            <a:ext cx="2826976" cy="737995"/>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411997" y="4757617"/>
            <a:ext cx="2660323" cy="461665"/>
          </a:xfrm>
          <a:prstGeom prst="rect">
            <a:avLst/>
          </a:prstGeom>
          <a:noFill/>
        </p:spPr>
        <p:txBody>
          <a:bodyPr wrap="square" rtlCol="0">
            <a:spAutoFit/>
          </a:bodyPr>
          <a:lstStyle/>
          <a:p>
            <a:pPr algn="ctr"/>
            <a:r>
              <a:rPr lang="sq-AL" sz="1200" dirty="0">
                <a:solidFill>
                  <a:srgbClr val="006600"/>
                </a:solidFill>
              </a:rPr>
              <a:t>Thellimi dhe zgjerimi i ndërmjetësimit financiar</a:t>
            </a:r>
          </a:p>
        </p:txBody>
      </p:sp>
      <p:sp>
        <p:nvSpPr>
          <p:cNvPr id="20" name="Rounded Rectangle 19"/>
          <p:cNvSpPr/>
          <p:nvPr/>
        </p:nvSpPr>
        <p:spPr>
          <a:xfrm>
            <a:off x="3342968" y="2731380"/>
            <a:ext cx="2859096" cy="891477"/>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3351987" y="3786161"/>
            <a:ext cx="2859096"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3325624" y="2918453"/>
            <a:ext cx="2843828" cy="461665"/>
          </a:xfrm>
          <a:prstGeom prst="rect">
            <a:avLst/>
          </a:prstGeom>
          <a:noFill/>
        </p:spPr>
        <p:txBody>
          <a:bodyPr wrap="square" rtlCol="0">
            <a:spAutoFit/>
          </a:bodyPr>
          <a:lstStyle/>
          <a:p>
            <a:pPr algn="ctr"/>
            <a:r>
              <a:rPr lang="sq-AL" sz="1200" spc="-10" dirty="0">
                <a:solidFill>
                  <a:srgbClr val="7030A0"/>
                </a:solidFill>
              </a:rPr>
              <a:t>Përmirësimi i qeverisjes, sundimit të së drejtës dhe klimës së investimeve </a:t>
            </a:r>
          </a:p>
        </p:txBody>
      </p:sp>
      <p:sp>
        <p:nvSpPr>
          <p:cNvPr id="23" name="TextBox 22"/>
          <p:cNvSpPr txBox="1"/>
          <p:nvPr/>
        </p:nvSpPr>
        <p:spPr>
          <a:xfrm>
            <a:off x="3443526" y="4072754"/>
            <a:ext cx="2642998" cy="461665"/>
          </a:xfrm>
          <a:prstGeom prst="rect">
            <a:avLst/>
          </a:prstGeom>
          <a:noFill/>
        </p:spPr>
        <p:txBody>
          <a:bodyPr wrap="square" rtlCol="0">
            <a:spAutoFit/>
          </a:bodyPr>
          <a:lstStyle/>
          <a:p>
            <a:pPr algn="ctr"/>
            <a:r>
              <a:rPr lang="sq-AL" sz="1200" spc="-10" dirty="0">
                <a:solidFill>
                  <a:srgbClr val="7030A0"/>
                </a:solidFill>
              </a:rPr>
              <a:t>Reduktimi i grykave të ngushta energjetike</a:t>
            </a:r>
          </a:p>
        </p:txBody>
      </p:sp>
      <p:sp>
        <p:nvSpPr>
          <p:cNvPr id="28" name="Rounded Rectangle 27"/>
          <p:cNvSpPr/>
          <p:nvPr/>
        </p:nvSpPr>
        <p:spPr>
          <a:xfrm>
            <a:off x="6318609" y="2730735"/>
            <a:ext cx="2859096" cy="87632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ounded Rectangle 28"/>
          <p:cNvSpPr/>
          <p:nvPr/>
        </p:nvSpPr>
        <p:spPr>
          <a:xfrm>
            <a:off x="6322957" y="3771403"/>
            <a:ext cx="2859096"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6411165" y="2986940"/>
            <a:ext cx="2664463" cy="276999"/>
          </a:xfrm>
          <a:prstGeom prst="rect">
            <a:avLst/>
          </a:prstGeom>
          <a:noFill/>
        </p:spPr>
        <p:txBody>
          <a:bodyPr wrap="square" rtlCol="0">
            <a:spAutoFit/>
          </a:bodyPr>
          <a:lstStyle/>
          <a:p>
            <a:pPr algn="ctr">
              <a:defRPr/>
            </a:pPr>
            <a:r>
              <a:rPr lang="sq-AL" sz="1200" spc="-10" dirty="0">
                <a:solidFill>
                  <a:srgbClr val="0070C0"/>
                </a:solidFill>
              </a:rPr>
              <a:t>Rritja e prodhimtarisë bujqësore</a:t>
            </a:r>
          </a:p>
        </p:txBody>
      </p:sp>
      <p:sp>
        <p:nvSpPr>
          <p:cNvPr id="31" name="TextBox 30"/>
          <p:cNvSpPr txBox="1"/>
          <p:nvPr/>
        </p:nvSpPr>
        <p:spPr>
          <a:xfrm>
            <a:off x="6431826" y="3943717"/>
            <a:ext cx="2601149" cy="461665"/>
          </a:xfrm>
          <a:prstGeom prst="rect">
            <a:avLst/>
          </a:prstGeom>
          <a:noFill/>
        </p:spPr>
        <p:txBody>
          <a:bodyPr wrap="square" rtlCol="0">
            <a:spAutoFit/>
          </a:bodyPr>
          <a:lstStyle/>
          <a:p>
            <a:pPr algn="ctr"/>
            <a:r>
              <a:rPr lang="sq-AL" sz="1200" dirty="0">
                <a:solidFill>
                  <a:srgbClr val="0070C0"/>
                </a:solidFill>
              </a:rPr>
              <a:t>Garantimi i menaxhimit të qëndrueshëm të resurseve natyrore</a:t>
            </a:r>
          </a:p>
        </p:txBody>
      </p:sp>
      <p:sp>
        <p:nvSpPr>
          <p:cNvPr id="36" name="Rounded Rectangle 35"/>
          <p:cNvSpPr/>
          <p:nvPr/>
        </p:nvSpPr>
        <p:spPr>
          <a:xfrm>
            <a:off x="3374809" y="4800455"/>
            <a:ext cx="2859096" cy="868150"/>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3519567" y="5014945"/>
            <a:ext cx="2649884" cy="276999"/>
          </a:xfrm>
          <a:prstGeom prst="rect">
            <a:avLst/>
          </a:prstGeom>
          <a:noFill/>
        </p:spPr>
        <p:txBody>
          <a:bodyPr wrap="square" rtlCol="0">
            <a:spAutoFit/>
          </a:bodyPr>
          <a:lstStyle/>
          <a:p>
            <a:pPr algn="ctr"/>
            <a:r>
              <a:rPr lang="sq-AL" sz="1200" spc="-10" dirty="0">
                <a:solidFill>
                  <a:srgbClr val="7030A0"/>
                </a:solidFill>
              </a:rPr>
              <a:t>Reduktimi i grykave të ngushta në transport</a:t>
            </a:r>
          </a:p>
        </p:txBody>
      </p:sp>
      <p:sp>
        <p:nvSpPr>
          <p:cNvPr id="38" name="Rectangle 37"/>
          <p:cNvSpPr/>
          <p:nvPr/>
        </p:nvSpPr>
        <p:spPr>
          <a:xfrm>
            <a:off x="418456" y="1999788"/>
            <a:ext cx="2660324" cy="584775"/>
          </a:xfrm>
          <a:prstGeom prst="rect">
            <a:avLst/>
          </a:prstGeom>
        </p:spPr>
        <p:txBody>
          <a:bodyPr wrap="square">
            <a:spAutoFit/>
          </a:bodyPr>
          <a:lstStyle/>
          <a:p>
            <a:pPr algn="ctr"/>
            <a:r>
              <a:rPr lang="sq-AL" sz="1600" b="1" dirty="0">
                <a:solidFill>
                  <a:srgbClr val="006600"/>
                </a:solidFill>
              </a:rPr>
              <a:t>Ruajtja e stabilitetit makroekonomik </a:t>
            </a:r>
          </a:p>
        </p:txBody>
      </p:sp>
      <p:sp>
        <p:nvSpPr>
          <p:cNvPr id="39" name="Rectangle 38"/>
          <p:cNvSpPr/>
          <p:nvPr/>
        </p:nvSpPr>
        <p:spPr>
          <a:xfrm>
            <a:off x="3342968" y="2048357"/>
            <a:ext cx="2874574" cy="738664"/>
          </a:xfrm>
          <a:prstGeom prst="rect">
            <a:avLst/>
          </a:prstGeom>
        </p:spPr>
        <p:txBody>
          <a:bodyPr wrap="square">
            <a:spAutoFit/>
          </a:bodyPr>
          <a:lstStyle/>
          <a:p>
            <a:pPr algn="ctr"/>
            <a:r>
              <a:rPr lang="sq-AL" sz="1400" dirty="0">
                <a:solidFill>
                  <a:srgbClr val="7030A0"/>
                </a:solidFill>
              </a:rPr>
              <a:t>Zvogëlimi i grykave të ngushta të infrastrukturës dhe krijimi i një mjedisi afarist më joshës </a:t>
            </a:r>
          </a:p>
        </p:txBody>
      </p:sp>
      <p:sp>
        <p:nvSpPr>
          <p:cNvPr id="40" name="Rectangle 39"/>
          <p:cNvSpPr/>
          <p:nvPr/>
        </p:nvSpPr>
        <p:spPr>
          <a:xfrm>
            <a:off x="6225867" y="2041887"/>
            <a:ext cx="3000077" cy="523220"/>
          </a:xfrm>
          <a:prstGeom prst="rect">
            <a:avLst/>
          </a:prstGeom>
        </p:spPr>
        <p:txBody>
          <a:bodyPr wrap="square">
            <a:spAutoFit/>
          </a:bodyPr>
          <a:lstStyle/>
          <a:p>
            <a:pPr algn="ctr"/>
            <a:r>
              <a:rPr lang="sq-AL" sz="1400" dirty="0">
                <a:solidFill>
                  <a:srgbClr val="0070C0"/>
                </a:solidFill>
              </a:rPr>
              <a:t>Administrim më i mirë dhe produktivitet më i madh i resurseve natyrore</a:t>
            </a:r>
          </a:p>
        </p:txBody>
      </p:sp>
      <p:cxnSp>
        <p:nvCxnSpPr>
          <p:cNvPr id="41" name="Straight Connector 40"/>
          <p:cNvCxnSpPr/>
          <p:nvPr/>
        </p:nvCxnSpPr>
        <p:spPr>
          <a:xfrm flipV="1">
            <a:off x="0" y="653135"/>
            <a:ext cx="12192000" cy="17417"/>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sp>
        <p:nvSpPr>
          <p:cNvPr id="43" name="Rounded Rectangle 42"/>
          <p:cNvSpPr/>
          <p:nvPr/>
        </p:nvSpPr>
        <p:spPr>
          <a:xfrm>
            <a:off x="9340857" y="2726925"/>
            <a:ext cx="2520712" cy="876321"/>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Rounded Rectangle 43"/>
          <p:cNvSpPr/>
          <p:nvPr/>
        </p:nvSpPr>
        <p:spPr>
          <a:xfrm>
            <a:off x="9331202" y="3748381"/>
            <a:ext cx="2501312" cy="83167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9340857" y="2934254"/>
            <a:ext cx="2440514" cy="461665"/>
          </a:xfrm>
          <a:prstGeom prst="rect">
            <a:avLst/>
          </a:prstGeom>
          <a:noFill/>
        </p:spPr>
        <p:txBody>
          <a:bodyPr wrap="square" rtlCol="0">
            <a:spAutoFit/>
          </a:bodyPr>
          <a:lstStyle/>
          <a:p>
            <a:pPr algn="ctr">
              <a:defRPr/>
            </a:pPr>
            <a:r>
              <a:rPr lang="sq-AL" sz="1200" spc="-10" dirty="0">
                <a:solidFill>
                  <a:srgbClr val="ED7D31">
                    <a:lumMod val="75000"/>
                  </a:srgbClr>
                </a:solidFill>
              </a:rPr>
              <a:t>Rritja e punësimit dhe produktivitetit të punës përmes arsimimit</a:t>
            </a:r>
          </a:p>
        </p:txBody>
      </p:sp>
      <p:sp>
        <p:nvSpPr>
          <p:cNvPr id="46" name="TextBox 45"/>
          <p:cNvSpPr txBox="1"/>
          <p:nvPr/>
        </p:nvSpPr>
        <p:spPr>
          <a:xfrm>
            <a:off x="9340857" y="3959518"/>
            <a:ext cx="2478443" cy="646331"/>
          </a:xfrm>
          <a:prstGeom prst="rect">
            <a:avLst/>
          </a:prstGeom>
          <a:noFill/>
        </p:spPr>
        <p:txBody>
          <a:bodyPr wrap="square" rtlCol="0">
            <a:spAutoFit/>
          </a:bodyPr>
          <a:lstStyle/>
          <a:p>
            <a:pPr algn="ctr">
              <a:defRPr/>
            </a:pPr>
            <a:r>
              <a:rPr lang="sq-AL" sz="1200" spc="-10" dirty="0">
                <a:solidFill>
                  <a:srgbClr val="ED7D31">
                    <a:lumMod val="75000"/>
                  </a:srgbClr>
                </a:solidFill>
              </a:rPr>
              <a:t>Rritja e cilësisë dhe barazisë së mundësive përmes politikave të punës</a:t>
            </a:r>
          </a:p>
          <a:p>
            <a:endParaRPr lang="sq-AL" sz="1200" dirty="0">
              <a:solidFill>
                <a:srgbClr val="ED7D31">
                  <a:lumMod val="75000"/>
                </a:srgbClr>
              </a:solidFill>
            </a:endParaRPr>
          </a:p>
        </p:txBody>
      </p:sp>
      <p:sp>
        <p:nvSpPr>
          <p:cNvPr id="47" name="Rounded Rectangle 46"/>
          <p:cNvSpPr/>
          <p:nvPr/>
        </p:nvSpPr>
        <p:spPr>
          <a:xfrm>
            <a:off x="9344416" y="4732653"/>
            <a:ext cx="2474884" cy="82200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9442341" y="4872016"/>
            <a:ext cx="2339030" cy="646331"/>
          </a:xfrm>
          <a:prstGeom prst="rect">
            <a:avLst/>
          </a:prstGeom>
          <a:noFill/>
        </p:spPr>
        <p:txBody>
          <a:bodyPr wrap="square" rtlCol="0">
            <a:spAutoFit/>
          </a:bodyPr>
          <a:lstStyle/>
          <a:p>
            <a:pPr algn="ctr">
              <a:defRPr/>
            </a:pPr>
            <a:r>
              <a:rPr lang="sq-AL" sz="1200" spc="-5" dirty="0">
                <a:solidFill>
                  <a:srgbClr val="ED7D31">
                    <a:lumMod val="75000"/>
                  </a:srgbClr>
                </a:solidFill>
              </a:rPr>
              <a:t>Rritja e cilësisë dhe barazisë së mundësive përmes mbrojtjes sociale</a:t>
            </a:r>
          </a:p>
        </p:txBody>
      </p:sp>
      <p:sp>
        <p:nvSpPr>
          <p:cNvPr id="49" name="Rectangle 48"/>
          <p:cNvSpPr/>
          <p:nvPr/>
        </p:nvSpPr>
        <p:spPr>
          <a:xfrm>
            <a:off x="9166022" y="2057688"/>
            <a:ext cx="2678559" cy="523220"/>
          </a:xfrm>
          <a:prstGeom prst="rect">
            <a:avLst/>
          </a:prstGeom>
        </p:spPr>
        <p:txBody>
          <a:bodyPr wrap="square">
            <a:spAutoFit/>
          </a:bodyPr>
          <a:lstStyle/>
          <a:p>
            <a:pPr algn="ctr"/>
            <a:r>
              <a:rPr lang="sq-AL" sz="1400" dirty="0">
                <a:solidFill>
                  <a:srgbClr val="ED7D31">
                    <a:lumMod val="75000"/>
                  </a:srgbClr>
                </a:solidFill>
              </a:rPr>
              <a:t>Ndërtimi i kapitalit njerëzor dhe ofrimi i mundësive të barabarta</a:t>
            </a:r>
          </a:p>
        </p:txBody>
      </p:sp>
      <p:sp>
        <p:nvSpPr>
          <p:cNvPr id="50" name="Rounded Rectangle 49"/>
          <p:cNvSpPr/>
          <p:nvPr/>
        </p:nvSpPr>
        <p:spPr>
          <a:xfrm>
            <a:off x="3381268" y="5699518"/>
            <a:ext cx="2859096" cy="799605"/>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endParaRPr>
          </a:p>
        </p:txBody>
      </p:sp>
      <p:sp>
        <p:nvSpPr>
          <p:cNvPr id="4" name="Rectangle 3"/>
          <p:cNvSpPr/>
          <p:nvPr/>
        </p:nvSpPr>
        <p:spPr>
          <a:xfrm>
            <a:off x="3851555" y="6064883"/>
            <a:ext cx="1791965" cy="276999"/>
          </a:xfrm>
          <a:prstGeom prst="rect">
            <a:avLst/>
          </a:prstGeom>
        </p:spPr>
        <p:txBody>
          <a:bodyPr wrap="none">
            <a:spAutoFit/>
          </a:bodyPr>
          <a:lstStyle/>
          <a:p>
            <a:pPr algn="ctr"/>
            <a:r>
              <a:rPr lang="sq-AL" sz="1200" spc="-10" dirty="0">
                <a:solidFill>
                  <a:srgbClr val="7030A0"/>
                </a:solidFill>
              </a:rPr>
              <a:t>Reduktimi i grykave të ngushta në TIK</a:t>
            </a:r>
          </a:p>
        </p:txBody>
      </p:sp>
      <p:sp>
        <p:nvSpPr>
          <p:cNvPr id="51" name="Rounded Rectangle 50"/>
          <p:cNvSpPr/>
          <p:nvPr/>
        </p:nvSpPr>
        <p:spPr>
          <a:xfrm flipV="1">
            <a:off x="9340858" y="5707059"/>
            <a:ext cx="2520712" cy="787616"/>
          </a:xfrm>
          <a:prstGeom prst="roundRect">
            <a:avLst/>
          </a:prstGeom>
          <a:no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579469" y="5777701"/>
            <a:ext cx="2064774" cy="646331"/>
          </a:xfrm>
          <a:prstGeom prst="rect">
            <a:avLst/>
          </a:prstGeom>
        </p:spPr>
        <p:txBody>
          <a:bodyPr wrap="square">
            <a:spAutoFit/>
          </a:bodyPr>
          <a:lstStyle/>
          <a:p>
            <a:pPr algn="ctr"/>
            <a:r>
              <a:rPr lang="sq-AL" sz="1200" dirty="0">
                <a:solidFill>
                  <a:srgbClr val="ED7D31">
                    <a:lumMod val="75000"/>
                  </a:srgbClr>
                </a:solidFill>
              </a:rPr>
              <a:t>Rritja e cilësisë dhe barazisë së mundësive përmes shëndetësisë</a:t>
            </a:r>
          </a:p>
        </p:txBody>
      </p:sp>
      <p:pic>
        <p:nvPicPr>
          <p:cNvPr id="24" name="Picture 23"/>
          <p:cNvPicPr>
            <a:picLocks noChangeAspect="1"/>
          </p:cNvPicPr>
          <p:nvPr/>
        </p:nvPicPr>
        <p:blipFill>
          <a:blip r:embed="rId3"/>
          <a:stretch>
            <a:fillRect/>
          </a:stretch>
        </p:blipFill>
        <p:spPr>
          <a:xfrm>
            <a:off x="3860632" y="689565"/>
            <a:ext cx="1639033" cy="1364611"/>
          </a:xfrm>
          <a:prstGeom prst="rect">
            <a:avLst/>
          </a:prstGeom>
        </p:spPr>
      </p:pic>
      <p:pic>
        <p:nvPicPr>
          <p:cNvPr id="25" name="Picture 24"/>
          <p:cNvPicPr>
            <a:picLocks noChangeAspect="1"/>
          </p:cNvPicPr>
          <p:nvPr/>
        </p:nvPicPr>
        <p:blipFill>
          <a:blip r:embed="rId4"/>
          <a:stretch>
            <a:fillRect/>
          </a:stretch>
        </p:blipFill>
        <p:spPr>
          <a:xfrm>
            <a:off x="6939031" y="712808"/>
            <a:ext cx="1560711" cy="1340061"/>
          </a:xfrm>
          <a:prstGeom prst="rect">
            <a:avLst/>
          </a:prstGeom>
        </p:spPr>
      </p:pic>
      <p:pic>
        <p:nvPicPr>
          <p:cNvPr id="26" name="Picture 25"/>
          <p:cNvPicPr>
            <a:picLocks noChangeAspect="1"/>
          </p:cNvPicPr>
          <p:nvPr/>
        </p:nvPicPr>
        <p:blipFill>
          <a:blip r:embed="rId5"/>
          <a:stretch>
            <a:fillRect/>
          </a:stretch>
        </p:blipFill>
        <p:spPr>
          <a:xfrm>
            <a:off x="9618486" y="682314"/>
            <a:ext cx="1548518" cy="1444877"/>
          </a:xfrm>
          <a:prstGeom prst="rect">
            <a:avLst/>
          </a:prstGeom>
        </p:spPr>
      </p:pic>
      <p:pic>
        <p:nvPicPr>
          <p:cNvPr id="27" name="Picture 26"/>
          <p:cNvPicPr>
            <a:picLocks noChangeAspect="1"/>
          </p:cNvPicPr>
          <p:nvPr/>
        </p:nvPicPr>
        <p:blipFill>
          <a:blip r:embed="rId6"/>
          <a:stretch>
            <a:fillRect/>
          </a:stretch>
        </p:blipFill>
        <p:spPr>
          <a:xfrm>
            <a:off x="940962" y="712808"/>
            <a:ext cx="1592648" cy="1338646"/>
          </a:xfrm>
          <a:prstGeom prst="rect">
            <a:avLst/>
          </a:prstGeom>
        </p:spPr>
      </p:pic>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18</a:t>
            </a:fld>
            <a:endParaRPr lang="sq-AL">
              <a:solidFill>
                <a:prstClr val="black">
                  <a:lumMod val="75000"/>
                  <a:lumOff val="25000"/>
                </a:prstClr>
              </a:solidFill>
            </a:endParaRPr>
          </a:p>
        </p:txBody>
      </p:sp>
    </p:spTree>
    <p:extLst>
      <p:ext uri="{BB962C8B-B14F-4D97-AF65-F5344CB8AC3E}">
        <p14:creationId xmlns:p14="http://schemas.microsoft.com/office/powerpoint/2010/main" val="2626415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389" y="1509225"/>
            <a:ext cx="11369843" cy="809432"/>
          </a:xfrm>
        </p:spPr>
        <p:txBody>
          <a:bodyPr/>
          <a:lstStyle/>
          <a:p>
            <a:pPr algn="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smtClean="0"/>
              <a:t/>
            </a:r>
            <a:br>
              <a:rPr lang="en-US" sz="3200" smtClean="0"/>
            </a:br>
            <a:r>
              <a:rPr lang="en-US" sz="3200" b="1" smtClean="0"/>
              <a:t>Aneks:  Prioritetet e hollësishme</a:t>
            </a:r>
            <a:endParaRPr lang="bs-Latn-BA" sz="3200" b="1" dirty="0">
              <a:solidFill>
                <a:schemeClr val="tx2">
                  <a:lumMod val="90000"/>
                  <a:lumOff val="10000"/>
                </a:scheme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19</a:t>
            </a:fld>
            <a:endParaRPr lang="bs-Latn-BA">
              <a:solidFill>
                <a:prstClr val="black">
                  <a:lumMod val="75000"/>
                  <a:lumOff val="25000"/>
                </a:prstClr>
              </a:solidFill>
            </a:endParaRPr>
          </a:p>
        </p:txBody>
      </p:sp>
    </p:spTree>
    <p:extLst>
      <p:ext uri="{BB962C8B-B14F-4D97-AF65-F5344CB8AC3E}">
        <p14:creationId xmlns:p14="http://schemas.microsoft.com/office/powerpoint/2010/main" val="295550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389" y="1509225"/>
            <a:ext cx="11369843" cy="2387600"/>
          </a:xfrm>
        </p:spPr>
        <p:txBody>
          <a:bodyPr/>
          <a:lstStyle/>
          <a:p>
            <a:pPr algn="l"/>
            <a:r>
              <a:t/>
            </a:r>
            <a:br/>
            <a:r>
              <a:t/>
            </a:r>
            <a:br/>
            <a:r>
              <a:t/>
            </a:r>
            <a:br/>
            <a:r>
              <a:t/>
            </a:r>
            <a:br/>
            <a:r>
              <a:t/>
            </a:r>
            <a:br/>
            <a:r>
              <a:t/>
            </a:r>
            <a:br/>
            <a:r>
              <a:t/>
            </a:r>
            <a:br/>
            <a:r>
              <a:t/>
            </a:r>
            <a:br/>
            <a:r>
              <a:t/>
            </a:r>
            <a:br/>
            <a:r>
              <a:t/>
            </a:r>
            <a:br/>
            <a:r>
              <a:t/>
            </a:r>
            <a:br/>
            <a:r>
              <a:t/>
            </a:r>
            <a:br/>
            <a:r>
              <a:t/>
            </a:r>
            <a:br/>
            <a:r>
              <a:t/>
            </a:r>
            <a:br/>
            <a:r>
              <a:t/>
            </a:r>
            <a:br/>
            <a:r>
              <a:t/>
            </a:r>
            <a:br/>
            <a:r>
              <a:t/>
            </a:r>
            <a:br/>
            <a:r>
              <a:rPr lang="sq-AL" sz="3200" b="1" dirty="0">
                <a:solidFill>
                  <a:srgbClr val="002345">
                    <a:lumMod val="90000"/>
                    <a:lumOff val="10000"/>
                  </a:srgbClr>
                </a:solidFill>
                <a:latin typeface="Calibri" panose="020F0502020204030204" pitchFamily="34" charset="0"/>
              </a:rPr>
              <a:t>KONTEKSTI VENDOR DHE </a:t>
            </a:r>
            <a:r>
              <a:t/>
            </a:r>
            <a:br/>
            <a:r>
              <a:rPr lang="sq-AL" sz="3200" b="1" dirty="0">
                <a:solidFill>
                  <a:srgbClr val="002345">
                    <a:lumMod val="90000"/>
                    <a:lumOff val="10000"/>
                  </a:srgbClr>
                </a:solidFill>
                <a:latin typeface="Calibri" panose="020F0502020204030204" pitchFamily="34" charset="0"/>
              </a:rPr>
              <a:t>SFIDAT ZHVILLIMORE</a:t>
            </a:r>
            <a:endParaRPr lang="sq-AL" sz="3200" dirty="0">
              <a:solidFill>
                <a:schemeClr val="tx2">
                  <a:lumMod val="90000"/>
                  <a:lumOff val="10000"/>
                </a:schemeClr>
              </a:solidFill>
            </a:endParaRPr>
          </a:p>
        </p:txBody>
      </p:sp>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a:t>
            </a:fld>
            <a:endParaRPr lang="sq-AL">
              <a:solidFill>
                <a:prstClr val="black">
                  <a:lumMod val="75000"/>
                  <a:lumOff val="25000"/>
                </a:prstClr>
              </a:solidFill>
            </a:endParaRPr>
          </a:p>
        </p:txBody>
      </p:sp>
    </p:spTree>
    <p:extLst>
      <p:ext uri="{BB962C8B-B14F-4D97-AF65-F5344CB8AC3E}">
        <p14:creationId xmlns:p14="http://schemas.microsoft.com/office/powerpoint/2010/main" val="3397818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Prioritetet e hollësishme</a:t>
            </a:r>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20</a:t>
            </a:fld>
            <a:endParaRPr lang="sq-AL" dirty="0">
              <a:solidFill>
                <a:prstClr val="black">
                  <a:lumMod val="75000"/>
                  <a:lumOff val="25000"/>
                </a:prstClr>
              </a:solidFill>
            </a:endParaRPr>
          </a:p>
        </p:txBody>
      </p:sp>
      <p:sp>
        <p:nvSpPr>
          <p:cNvPr id="4" name="Content Placeholder 3"/>
          <p:cNvSpPr>
            <a:spLocks noGrp="1"/>
          </p:cNvSpPr>
          <p:nvPr>
            <p:ph sz="quarter" idx="12"/>
          </p:nvPr>
        </p:nvSpPr>
        <p:spPr>
          <a:xfrm>
            <a:off x="414708" y="2378349"/>
            <a:ext cx="11345492" cy="3981753"/>
          </a:xfrm>
        </p:spPr>
        <p:txBody>
          <a:bodyPr/>
          <a:lstStyle/>
          <a:p>
            <a:pPr algn="l"/>
            <a:r>
              <a:rPr lang="sq-AL" sz="1400" b="1" dirty="0"/>
              <a:t>Harmonizimi më i afërt i buxhetit me nevojat zhvillimore dhe </a:t>
            </a:r>
            <a:r>
              <a:rPr lang="sq-AL" sz="1400" b="1" u="sng" dirty="0"/>
              <a:t>përmirësimi i alokimit dhe efiçencës së shpenzimeve publike</a:t>
            </a:r>
            <a:r>
              <a:rPr lang="sq-AL" sz="1400" u="sng" dirty="0"/>
              <a:t>:</a:t>
            </a:r>
            <a:r>
              <a:rPr lang="sq-AL" sz="1400" dirty="0"/>
              <a:t> Në një ekonomi të euroizuar, kapaciteti për mbajtjen e financave të shëndosha publike duke zbatuar me sukses rregullat fiskale, shmangien e presioneve të shpenzimeve nga fushat joprioritare, dhe gjenerimin e të hyrave alternative është me rëndësi jetike për të krijuar resurse të mjaftueshme të nevojshme për investime publike për të përmirësuar konkurrencën dhe rritjen e investimeve nga sektori privat me rritjen e shpenzimeve të qeverisë të financuara me huamarrje, duke mbrojtur popullatën e varfër dhe të ndjeshme nga goditjet e paparashikuara. Në këtë kontekst, çelësi për thyerjen e grykave </a:t>
            </a:r>
            <a:r>
              <a:rPr lang="sq-AL" sz="1400"/>
              <a:t>të ngushta </a:t>
            </a:r>
            <a:r>
              <a:rPr lang="sq-AL" sz="1400" dirty="0"/>
              <a:t>dhe gjenerimin e rritjes së produktivitetit është të dihet se cilat investime publike janë të nevojshme në cilat fusha, në mënyrë që të vendoset baraspesha e duhur në mes të objektivave të stabilizimit dhe zhvillimit.</a:t>
            </a:r>
          </a:p>
          <a:p>
            <a:pPr algn="l"/>
            <a:endParaRPr lang="sq-AL" sz="1400" dirty="0"/>
          </a:p>
          <a:p>
            <a:pPr algn="l"/>
            <a:r>
              <a:rPr lang="sq-AL" sz="1400" b="1" u="sng" dirty="0"/>
              <a:t>Forcimi i politikave dhe administratës tatimore:</a:t>
            </a:r>
            <a:r>
              <a:rPr lang="sq-AL" sz="1400" dirty="0"/>
              <a:t> Plotësimi i të gjitha nevojave fiskale do të jetë më i vështirë në të ardhmen nëse, siç pritet, të hyrat kufitare do të bien me përparimin e integrimit në BE dhe përparimin e marrëveshjeve për tregti të lirë.  Një zhvendosje graduale kah të hyrat vendore dhe tatimi i drejtpërdrejtë është e domosdoshme dhe e bëshme. Politika tatimore gjithashtu duhet të reflektojë shkallën e pajtueshmërisë, madhësia e ekonomisë joformale (e cila është vlerësohet në 27-35 për qind të bruto produktit vendor), dhe kapaciteti i administratës tatimore për të përvetësuar praktikat e duhura më të mira ndërkombëtare.</a:t>
            </a:r>
          </a:p>
          <a:p>
            <a:pPr algn="l"/>
            <a:endParaRPr lang="sq-AL" sz="1400" dirty="0"/>
          </a:p>
          <a:p>
            <a:pPr algn="l"/>
            <a:r>
              <a:rPr lang="sq-AL" sz="1400" b="1" u="sng" dirty="0"/>
              <a:t>Thellimi dhe zgjerimi i ndërmjetësimit financiar</a:t>
            </a:r>
            <a:r>
              <a:rPr lang="sq-AL" sz="1400" dirty="0"/>
              <a:t> është me rëndësi për kanalizimin e kursimeve, duke përfshirë remitancat, nëpërmjet sistemit formal financiar dhe drejt investimeve produktive dhe krijimit të vendeve të punës. Kjo është veçanërisht e rëndësishme për shkak se më shumë se 98 për qind e bizneseve janë mikrondërmarrje dhe NVM në pronësi familjare.</a:t>
            </a:r>
          </a:p>
        </p:txBody>
      </p:sp>
      <p:pic>
        <p:nvPicPr>
          <p:cNvPr id="8" name="Content Placeholder 6"/>
          <p:cNvPicPr>
            <a:picLocks noGrp="1" noChangeAspect="1"/>
          </p:cNvPicPr>
          <p:nvPr>
            <p:ph type="pic" sz="quarter" idx="13"/>
          </p:nvPr>
        </p:nvPicPr>
        <p:blipFill>
          <a:blip r:embed="rId2"/>
          <a:srcRect l="8453" r="8453"/>
          <a:stretch>
            <a:fillRect/>
          </a:stretch>
        </p:blipFill>
        <p:spPr>
          <a:xfrm>
            <a:off x="414708" y="1353872"/>
            <a:ext cx="1018981" cy="1024477"/>
          </a:xfrm>
          <a:prstGeom prst="rect">
            <a:avLst/>
          </a:prstGeom>
        </p:spPr>
      </p:pic>
      <p:sp>
        <p:nvSpPr>
          <p:cNvPr id="7" name="TextBox 6"/>
          <p:cNvSpPr txBox="1"/>
          <p:nvPr/>
        </p:nvSpPr>
        <p:spPr>
          <a:xfrm>
            <a:off x="3507312" y="1439880"/>
            <a:ext cx="5177376" cy="646331"/>
          </a:xfrm>
          <a:prstGeom prst="rect">
            <a:avLst/>
          </a:prstGeom>
          <a:noFill/>
        </p:spPr>
        <p:txBody>
          <a:bodyPr wrap="square" rtlCol="0">
            <a:spAutoFit/>
          </a:bodyPr>
          <a:lstStyle/>
          <a:p>
            <a:pPr algn="ctr"/>
            <a:r>
              <a:rPr lang="sq-AL" b="1" dirty="0">
                <a:solidFill>
                  <a:srgbClr val="006600"/>
                </a:solidFill>
              </a:rPr>
              <a:t>Ruajtja e stabilitetit makroekonomik, duke riprioritetizuar shpenzimet publike</a:t>
            </a:r>
          </a:p>
        </p:txBody>
      </p:sp>
    </p:spTree>
    <p:extLst>
      <p:ext uri="{BB962C8B-B14F-4D97-AF65-F5344CB8AC3E}">
        <p14:creationId xmlns:p14="http://schemas.microsoft.com/office/powerpoint/2010/main" val="4214376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Prioritetet e hollësishme</a:t>
            </a:r>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21</a:t>
            </a:fld>
            <a:endParaRPr lang="sq-AL" dirty="0">
              <a:solidFill>
                <a:prstClr val="black">
                  <a:lumMod val="75000"/>
                  <a:lumOff val="25000"/>
                </a:prstClr>
              </a:solidFill>
            </a:endParaRPr>
          </a:p>
        </p:txBody>
      </p:sp>
      <p:sp>
        <p:nvSpPr>
          <p:cNvPr id="4" name="Content Placeholder 3"/>
          <p:cNvSpPr>
            <a:spLocks noGrp="1"/>
          </p:cNvSpPr>
          <p:nvPr>
            <p:ph sz="quarter" idx="12"/>
          </p:nvPr>
        </p:nvSpPr>
        <p:spPr>
          <a:xfrm>
            <a:off x="431800" y="2222619"/>
            <a:ext cx="11666482" cy="4042160"/>
          </a:xfrm>
        </p:spPr>
        <p:txBody>
          <a:bodyPr/>
          <a:lstStyle/>
          <a:p>
            <a:pPr algn="l"/>
            <a:r>
              <a:rPr lang="sq-AL" sz="1100" b="1" u="sng" dirty="0"/>
              <a:t>Përmirësimi i qeverisjes dhe sundimit të së drejtës</a:t>
            </a:r>
            <a:r>
              <a:rPr lang="sq-AL" sz="1100" u="sng" dirty="0"/>
              <a:t>: </a:t>
            </a:r>
            <a:r>
              <a:rPr lang="sq-AL" sz="1100" dirty="0"/>
              <a:t>Qeverisja e mirë është një element i infrastrukturës së butë që është e domosdoshme për një ekonomi të tregut që funksionon mirë, është konkurruese, dhe novatore që ka flakur trashëgiminë socialiste. Zhvillimi i pamjaftueshëm dhe performanca e institucioneve të qeverisjes, veçanërisht të metat e sistemit gjyqësor, janë një pengesë madhore për suksesin e biznesit. Për shkak se këto rritin kostot dhe rreziqet që lidhen me të bërit biznes, ato e inkurajojnë ofrimin, dhënien, marrjen dhe lypjen e ryshfetit. Trajtimi i zbrazëtirave në infrastrukturën e butë do të ndihmojë në forcimin e kohezionit social. </a:t>
            </a:r>
          </a:p>
          <a:p>
            <a:pPr algn="l"/>
            <a:r>
              <a:rPr lang="sq-AL" sz="1100" b="1" u="sng" dirty="0"/>
              <a:t>Begatimi i mjedisit të biznesit</a:t>
            </a:r>
            <a:r>
              <a:rPr lang="sq-AL" sz="1100" u="sng" dirty="0"/>
              <a:t>:</a:t>
            </a:r>
            <a:r>
              <a:rPr lang="sq-AL" sz="1100" dirty="0"/>
              <a:t> Krijimi i një kuadri efektiv ligjor, rregullator dhe administrativ për qeverisjen e tregtisë dhe investimeve do të ndihmojë në zmadhimin e kapaciteteve të bizneseve për t’i bërë ballë trysnive konkurruese dhe për t’u lidhur me zinxhirë globalë të vlerës, duke krijuar kështu vende pune dhe duke nxitur rritjen e konkurrencës, novacionit dhe produktivitetit. Ka nevojë për të krehur një numër të politikave që mbështesin tregtinë dhe investimet, duke përfshirë forcimin e të drejtave pronësore; reformimin dhe racionalizimin e licencimit; reformimin e inspektimeve; zbatimin e rregulloreve të doganës dhe tregtisë; racionalizimin e sistemeve të standardizimit, akreditimit dhe certifikimit; rritjen e investimeve të huaja direkte dhe promovimin e eksportit; qartësimin e kompetencave mbi konkurrencën; dhe shtrëngimin e parametrave rregullues për qeverisje të korporatave, raportim financiar dhe auditim.  Të sigurohen të drejtat pronësore: të zhvillohet tregu i tokës, dhe të bashkërendohet përdorimi i të dhënave gjeografike kombëtare. Për më tepër, Kosova tashmë ka përparësi krahasuese në disa mallra (veshjet, tekstilet dhe mallrat ushqimore) dhe shërbime (të udhëtimit dhe të komunikimit). Prodhimtaria ka potencial jo vetëm për të nxitur të ardhurat dhe eksportet, por edhe për të gjeneruar punësim në mesin e punëtorëve të kualifikuar dhe të pakualifikuar. Duke pasur parasysh ndikimin e tyre të drejtpërdrejtë në sektorët e tjerë dhe në formimin e kapitalit njerëzor, shërbimet moderne, të cilat tashmë janë një burim madhor i të ardhurave, kanë potencialin për të transformuar ekonominë e Kosovës. Megjithatë, prodhimtaria dhe shërbimet moderne janë penguar nga mangësitë e mëdha rregullatore dhe infrastrukturore.</a:t>
            </a:r>
          </a:p>
          <a:p>
            <a:pPr algn="l"/>
            <a:r>
              <a:rPr lang="sq-AL" sz="1100" b="1" u="sng" dirty="0"/>
              <a:t>Garantimi i furnizimit të besueshëm dhe të përballueshëm me energji</a:t>
            </a:r>
            <a:r>
              <a:rPr lang="sq-AL" sz="1100" u="sng" dirty="0"/>
              <a:t>: </a:t>
            </a:r>
            <a:r>
              <a:rPr lang="sq-AL" sz="1100" dirty="0"/>
              <a:t>Pasiguria e energjisë ka kosto të rënda për bizneset dhe është pengesa më e madhe për tërheqjen </a:t>
            </a:r>
            <a:r>
              <a:rPr lang="sq-AL" sz="1100"/>
              <a:t>e </a:t>
            </a:r>
            <a:r>
              <a:rPr lang="sq-AL" sz="1100" smtClean="0"/>
              <a:t>I</a:t>
            </a:r>
            <a:r>
              <a:rPr lang="en-US" sz="1100" smtClean="0"/>
              <a:t>nvestimeve të Huaja Direkte </a:t>
            </a:r>
            <a:r>
              <a:rPr lang="sq-AL" sz="1100" smtClean="0"/>
              <a:t> </a:t>
            </a:r>
            <a:r>
              <a:rPr lang="sq-AL" sz="1100" dirty="0"/>
              <a:t>të cilësisë së lartë në Kosovë. Të qenit të varur nga furnizuesit </a:t>
            </a:r>
            <a:r>
              <a:rPr lang="sq-AL" sz="1100"/>
              <a:t>e </a:t>
            </a:r>
            <a:r>
              <a:rPr lang="sq-AL" sz="1100" smtClean="0"/>
              <a:t>jashtëm nuk është reale qoftë nga pikëpamja e sigurisë së furnizimit </a:t>
            </a:r>
            <a:r>
              <a:rPr lang="en-US" sz="1100" smtClean="0"/>
              <a:t>qoftë</a:t>
            </a:r>
            <a:r>
              <a:rPr lang="sq-AL" sz="1100" smtClean="0"/>
              <a:t> nga pikëpamja e kostos. Deficitet afatshkurtra të energjisë mund të </a:t>
            </a:r>
            <a:r>
              <a:rPr lang="en-US" sz="1100" smtClean="0"/>
              <a:t>adresohen</a:t>
            </a:r>
            <a:r>
              <a:rPr lang="sq-AL" sz="1100" smtClean="0"/>
              <a:t> pjesërisht me interkoneksionin </a:t>
            </a:r>
            <a:r>
              <a:rPr lang="en-US" sz="1100" smtClean="0"/>
              <a:t>e shtuar </a:t>
            </a:r>
            <a:r>
              <a:rPr lang="sq-AL" sz="1100" smtClean="0"/>
              <a:t>rajonal</a:t>
            </a:r>
            <a:r>
              <a:rPr lang="sq-AL" sz="1100"/>
              <a:t>. </a:t>
            </a:r>
            <a:r>
              <a:rPr lang="en-US" sz="1100" smtClean="0"/>
              <a:t>Mirëpo</a:t>
            </a:r>
            <a:r>
              <a:rPr lang="sq-AL" sz="1100" smtClean="0"/>
              <a:t> </a:t>
            </a:r>
            <a:r>
              <a:rPr lang="sq-AL" sz="1100" dirty="0"/>
              <a:t>në afat të gjatë</a:t>
            </a:r>
            <a:r>
              <a:rPr lang="sq-AL" sz="1100"/>
              <a:t>, </a:t>
            </a:r>
            <a:r>
              <a:rPr lang="en-US" sz="1100" smtClean="0"/>
              <a:t>pas</a:t>
            </a:r>
            <a:r>
              <a:rPr lang="sq-AL" sz="1100" smtClean="0"/>
              <a:t> marr</a:t>
            </a:r>
            <a:r>
              <a:rPr lang="en-US" sz="1100" smtClean="0"/>
              <a:t>jes</a:t>
            </a:r>
            <a:r>
              <a:rPr lang="sq-AL" sz="1100" smtClean="0"/>
              <a:t> </a:t>
            </a:r>
            <a:r>
              <a:rPr lang="sq-AL" sz="1100"/>
              <a:t>parasysh </a:t>
            </a:r>
            <a:r>
              <a:rPr lang="en-US" sz="1100" smtClean="0"/>
              <a:t>të </a:t>
            </a:r>
            <a:r>
              <a:rPr lang="sq-AL" sz="1100" smtClean="0"/>
              <a:t>kosto</a:t>
            </a:r>
            <a:r>
              <a:rPr lang="en-US" sz="1100" smtClean="0"/>
              <a:t>s</a:t>
            </a:r>
            <a:r>
              <a:rPr lang="sq-AL" sz="1100" smtClean="0"/>
              <a:t> </a:t>
            </a:r>
            <a:r>
              <a:rPr lang="en-US" sz="1100" smtClean="0"/>
              <a:t>së</a:t>
            </a:r>
            <a:r>
              <a:rPr lang="sq-AL" sz="1100" smtClean="0"/>
              <a:t> </a:t>
            </a:r>
            <a:r>
              <a:rPr lang="sq-AL" sz="1100" dirty="0"/>
              <a:t>efekteve anësore mjedisore dhe sociale, alternativa e </a:t>
            </a:r>
            <a:r>
              <a:rPr lang="sq-AL" sz="1100"/>
              <a:t>energjisë </a:t>
            </a:r>
            <a:r>
              <a:rPr lang="en-US" sz="1100" smtClean="0"/>
              <a:t>me </a:t>
            </a:r>
            <a:r>
              <a:rPr lang="sq-AL" sz="1100" smtClean="0"/>
              <a:t>kosto</a:t>
            </a:r>
            <a:r>
              <a:rPr lang="en-US" sz="1100" smtClean="0"/>
              <a:t>n</a:t>
            </a:r>
            <a:r>
              <a:rPr lang="sq-AL" sz="1100" smtClean="0"/>
              <a:t> </a:t>
            </a:r>
            <a:r>
              <a:rPr lang="sq-AL" sz="1100" dirty="0"/>
              <a:t>më të ulët ka gjasa të përfshijë një përzierje të energjisë së ripërtëritshme, masave të efiçencës së energjisë dhe një termocentral të ri me lëndë djegëse fosile që do të zëvendësonte termocentralin e vjetruar me djegie thëngjilli, Kosova A</a:t>
            </a:r>
            <a:r>
              <a:rPr lang="sq-AL" sz="1100"/>
              <a:t>. </a:t>
            </a:r>
            <a:r>
              <a:rPr lang="en-US" sz="1100" smtClean="0"/>
              <a:t>Një s</a:t>
            </a:r>
            <a:r>
              <a:rPr lang="sq-AL" sz="1100" smtClean="0"/>
              <a:t>tudim </a:t>
            </a:r>
            <a:r>
              <a:rPr lang="en-US" sz="1100" smtClean="0"/>
              <a:t>i</a:t>
            </a:r>
            <a:r>
              <a:rPr lang="sq-AL" sz="1100" smtClean="0"/>
              <a:t> </a:t>
            </a:r>
            <a:r>
              <a:rPr lang="sq-AL" sz="1100"/>
              <a:t>Bankës </a:t>
            </a:r>
            <a:r>
              <a:rPr lang="sq-AL" sz="1100" smtClean="0"/>
              <a:t>Botërore</a:t>
            </a:r>
            <a:r>
              <a:rPr lang="en-US" sz="1100" smtClean="0"/>
              <a:t>,</a:t>
            </a:r>
            <a:r>
              <a:rPr lang="sq-AL" sz="1100" smtClean="0"/>
              <a:t> </a:t>
            </a:r>
            <a:r>
              <a:rPr lang="sq-AL" sz="1100"/>
              <a:t>që </a:t>
            </a:r>
            <a:r>
              <a:rPr lang="en-US" sz="1100" smtClean="0"/>
              <a:t>tash është duke u përditësuar, që </a:t>
            </a:r>
            <a:r>
              <a:rPr lang="sq-AL" sz="1100" smtClean="0"/>
              <a:t>vlerëson </a:t>
            </a:r>
            <a:r>
              <a:rPr lang="en-US" sz="1100" smtClean="0"/>
              <a:t>opsionet</a:t>
            </a:r>
            <a:r>
              <a:rPr lang="sq-AL" sz="1100" smtClean="0"/>
              <a:t> </a:t>
            </a:r>
            <a:r>
              <a:rPr lang="sq-AL" sz="1100"/>
              <a:t>e </a:t>
            </a:r>
            <a:r>
              <a:rPr lang="sq-AL" sz="1100" smtClean="0"/>
              <a:t>Kosovë</a:t>
            </a:r>
            <a:r>
              <a:rPr lang="en-US" sz="1100" smtClean="0"/>
              <a:t>s për furnizim</a:t>
            </a:r>
            <a:r>
              <a:rPr lang="sq-AL" sz="1100" smtClean="0"/>
              <a:t> </a:t>
            </a:r>
            <a:r>
              <a:rPr lang="sq-AL" sz="1100" dirty="0"/>
              <a:t>do të vlerësojë alternativat e tilla të energjisë. </a:t>
            </a:r>
          </a:p>
          <a:p>
            <a:pPr algn="l"/>
            <a:r>
              <a:rPr lang="sq-AL" sz="1100" b="1" u="sng" dirty="0"/>
              <a:t>Tkurrja e grykave të ngushta në transport dhe TIK</a:t>
            </a:r>
            <a:r>
              <a:rPr lang="sq-AL" sz="1100" dirty="0"/>
              <a:t>: Në një ekonomi të vogël dhe pa dalje në det, lidhshmëria është kritike për integrimin e suksesshëm me tregjet rajonale dhe globale. Kosova ka investuar shumë në kapital të ri fizik, por investimi në autostrada të reja rrezikon lënien mënjanë të investimeve tjera publike. Gjithashtu me rëndësi strategjike për konkurrencën e Kosovës është trajtimi i grykave të ngushta infrastrukturore në komunikimet digjitale të brezit të gjerë, të cilat mund të hapin rrugën për rritjen e të ardhurave dhe krijimin e vendeve të punës.</a:t>
            </a:r>
          </a:p>
        </p:txBody>
      </p:sp>
      <p:pic>
        <p:nvPicPr>
          <p:cNvPr id="6" name="Picture Placeholder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26" r="2026"/>
          <a:stretch>
            <a:fillRect/>
          </a:stretch>
        </p:blipFill>
        <p:spPr>
          <a:xfrm>
            <a:off x="431800" y="1286932"/>
            <a:ext cx="862749" cy="778809"/>
          </a:xfrm>
          <a:prstGeom prst="rect">
            <a:avLst/>
          </a:prstGeom>
        </p:spPr>
      </p:pic>
      <p:sp>
        <p:nvSpPr>
          <p:cNvPr id="7" name="Rectangle 6"/>
          <p:cNvSpPr/>
          <p:nvPr/>
        </p:nvSpPr>
        <p:spPr>
          <a:xfrm>
            <a:off x="2631461" y="1419410"/>
            <a:ext cx="6929077" cy="646331"/>
          </a:xfrm>
          <a:prstGeom prst="rect">
            <a:avLst/>
          </a:prstGeom>
        </p:spPr>
        <p:txBody>
          <a:bodyPr wrap="square">
            <a:spAutoFit/>
          </a:bodyPr>
          <a:lstStyle/>
          <a:p>
            <a:pPr algn="ctr"/>
            <a:r>
              <a:rPr lang="sq-AL" b="1" dirty="0">
                <a:solidFill>
                  <a:srgbClr val="7030A0"/>
                </a:solidFill>
              </a:rPr>
              <a:t>Zvogëlimi i grykave të ngushta të infrastrukturës dhe </a:t>
            </a:r>
          </a:p>
          <a:p>
            <a:pPr algn="ctr"/>
            <a:r>
              <a:rPr lang="sq-AL" b="1" dirty="0">
                <a:solidFill>
                  <a:srgbClr val="7030A0"/>
                </a:solidFill>
              </a:rPr>
              <a:t>krijimi i një mjedisi më joshës për biznes </a:t>
            </a:r>
          </a:p>
        </p:txBody>
      </p:sp>
    </p:spTree>
    <p:extLst>
      <p:ext uri="{BB962C8B-B14F-4D97-AF65-F5344CB8AC3E}">
        <p14:creationId xmlns:p14="http://schemas.microsoft.com/office/powerpoint/2010/main" val="3665805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Prioritetet e hollësishme</a:t>
            </a:r>
          </a:p>
        </p:txBody>
      </p:sp>
      <p:sp>
        <p:nvSpPr>
          <p:cNvPr id="3" name="Slide Number Placeholder 2"/>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22</a:t>
            </a:fld>
            <a:endParaRPr lang="sq-AL" dirty="0">
              <a:solidFill>
                <a:prstClr val="black">
                  <a:lumMod val="75000"/>
                  <a:lumOff val="25000"/>
                </a:prstClr>
              </a:solidFill>
            </a:endParaRPr>
          </a:p>
        </p:txBody>
      </p:sp>
      <p:sp>
        <p:nvSpPr>
          <p:cNvPr id="4" name="Content Placeholder 3"/>
          <p:cNvSpPr>
            <a:spLocks noGrp="1"/>
          </p:cNvSpPr>
          <p:nvPr>
            <p:ph sz="quarter" idx="12"/>
          </p:nvPr>
        </p:nvSpPr>
        <p:spPr>
          <a:xfrm>
            <a:off x="431800" y="2393244"/>
            <a:ext cx="11328400" cy="3872089"/>
          </a:xfrm>
        </p:spPr>
        <p:txBody>
          <a:bodyPr/>
          <a:lstStyle/>
          <a:p>
            <a:pPr algn="l"/>
            <a:endParaRPr lang="sq-AL" sz="1300" dirty="0"/>
          </a:p>
          <a:p>
            <a:pPr algn="l"/>
            <a:endParaRPr lang="sq-AL" sz="1300" dirty="0"/>
          </a:p>
          <a:p>
            <a:pPr algn="l"/>
            <a:r>
              <a:rPr lang="sq-AL" sz="1300" b="1" u="sng" dirty="0"/>
              <a:t>Rritja e punësimit dhe produktivitetit të punës përmes arsimimit:</a:t>
            </a:r>
            <a:r>
              <a:rPr lang="sq-AL" sz="1300" b="1" dirty="0"/>
              <a:t> </a:t>
            </a:r>
            <a:r>
              <a:rPr lang="sq-AL" sz="1300" dirty="0"/>
              <a:t>Më shumë vende pune dhe punëtorët më produktiv janë me rëndësi jetike për ndërtimin e kapitalit njerëzor që është i nevojshëm për të garantuar që familjet me të ardhura të ulëta marrin pjesë në dhe përfitojnë nga rritja ekonomike. Kosova ka një popullsi të re dhe një dividend demografik potencialisht të madh, që e bën agjendën e punës aq më kritike. Përmirësimi i cilësisë dhe relevancës së arsimit në të gjitha nivelet dhe garantimi i qasjes së barabartë në mundësitë e arsimimit në moshat e hershme është hapi i parë që duhet të plotësohet me më shumë mundësi për të fituar shkathtësitë që janë duke i kërkuar punëdhënësit privatë. Zhvillimi i këtyre shkathtësive hap mundësitë e punësimit për paga, por gjithashtu mund të stimulojë më shumë vetëpunësim dhe sipërmarrësi në fusha të tilla si agrobiznesi, vende pune të mundësuara nga sektori i teknologjisë së informacionit dhe komunikimit (TIK), si dhe sektorë të tjerë të sapodalë. Duke pasur parasysh pjesëmarrjen skajshëm të ulët në fuqinë punëtore në Kosovë, nevojiten mundësi të përmirësuara për gratë dhe pakicat.</a:t>
            </a:r>
          </a:p>
          <a:p>
            <a:pPr algn="l"/>
            <a:r>
              <a:rPr lang="sq-AL" sz="1300" b="1" u="sng" dirty="0"/>
              <a:t>Rritja e cilësisë dhe barazisë së mundësive përmes politikave të punës, mbrojtjes sociale dhe shëndetësisë:</a:t>
            </a:r>
            <a:r>
              <a:rPr lang="sq-AL" dirty="0"/>
              <a:t> </a:t>
            </a:r>
            <a:r>
              <a:rPr lang="sq-AL" sz="1300" dirty="0"/>
              <a:t>Për përfshirje dhe kohezion më të madh social, nevojiten politika për të rritur mundësitë për të gjitha grupet pasurore, etnike dhe rajonale për qasje në kujdes shëndetësor, arsim dhe mbrojtje sociale në mënyrë të barabartë. Një pjesë e madhe e popullsisë është e ndjeshme ndaj goditjeve të papritura në të ardhura dhe rikthimit në varfëri, dhe rrjeta e sigurisë sociale ka zbrazëtira të mëdha. Ndërtimi i institucioneve, përmirësimi i shënjestrimit, dhe duke i bërë më efikase shpenzimet publike në shëndetësi, arsim, shërbime të punësimit, dhe asistencë sociale si instancë e fundit, do të promovojë mundësi të barabarta dhe mbrojtje afatshkurtër. Duke pasur parasysh historinë e Kosovës, shënjestrimi dhe mbulesa më e mirë me mbrojtje sociale është me rëndësi parësore, dhe mbështetja buxhetore duhet të drejtohet kah të varfrit dhe jo kah grupet e veçanta të interesit. Mangësitë në përfshirjen dhe pjesëmarrjen e grave në të gjitha nivelet e shoqërisë paraqesin shqetësim madhor. Rezultatet shëndetësore mund të përmirësohen duke zhvendosur fokusin nga spitalet në kujdesin parësor, ujë dhe kushtet sanitare për të plotësuar nevojat themelore. </a:t>
            </a:r>
          </a:p>
          <a:p>
            <a:endParaRPr lang="sq-AL" dirty="0"/>
          </a:p>
        </p:txBody>
      </p:sp>
      <p:sp>
        <p:nvSpPr>
          <p:cNvPr id="11" name="Oval 10"/>
          <p:cNvSpPr/>
          <p:nvPr/>
        </p:nvSpPr>
        <p:spPr>
          <a:xfrm>
            <a:off x="431800" y="1297325"/>
            <a:ext cx="1093200" cy="991611"/>
          </a:xfrm>
          <a:prstGeom prst="ellipse">
            <a:avLst/>
          </a:prstGeom>
          <a:blipFill>
            <a:blip r:embed="rId2">
              <a:extLst>
                <a:ext uri="{28A0092B-C50C-407E-A947-70E740481C1C}">
                  <a14:useLocalDpi xmlns:a14="http://schemas.microsoft.com/office/drawing/2010/main" val="0"/>
                </a:ext>
              </a:extLst>
            </a:blip>
            <a:srcRect/>
            <a:stretch>
              <a:fillRect l="-37000" r="-37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sp>
        <p:nvSpPr>
          <p:cNvPr id="9" name="Rectangle 8"/>
          <p:cNvSpPr/>
          <p:nvPr/>
        </p:nvSpPr>
        <p:spPr>
          <a:xfrm>
            <a:off x="3048000" y="1563583"/>
            <a:ext cx="6096000" cy="646331"/>
          </a:xfrm>
          <a:prstGeom prst="rect">
            <a:avLst/>
          </a:prstGeom>
        </p:spPr>
        <p:txBody>
          <a:bodyPr>
            <a:spAutoFit/>
          </a:bodyPr>
          <a:lstStyle/>
          <a:p>
            <a:pPr algn="ctr"/>
            <a:r>
              <a:rPr lang="sq-AL" b="1" dirty="0">
                <a:solidFill>
                  <a:srgbClr val="EB6C15"/>
                </a:solidFill>
              </a:rPr>
              <a:t>Përfshirje më e madhe duke ndërtuar kapitalin njerëzor dhe duke ofruar mundësi të barabarta</a:t>
            </a:r>
          </a:p>
        </p:txBody>
      </p:sp>
    </p:spTree>
    <p:extLst>
      <p:ext uri="{BB962C8B-B14F-4D97-AF65-F5344CB8AC3E}">
        <p14:creationId xmlns:p14="http://schemas.microsoft.com/office/powerpoint/2010/main" val="560758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a:t>Pyetjet</a:t>
            </a:r>
            <a:endParaRPr lang="sq-AL" dirty="0"/>
          </a:p>
        </p:txBody>
      </p:sp>
      <p:sp>
        <p:nvSpPr>
          <p:cNvPr id="4" name="Slide Number Placeholder 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23</a:t>
            </a:fld>
            <a:endParaRPr lang="sq-AL">
              <a:solidFill>
                <a:prstClr val="black">
                  <a:lumMod val="75000"/>
                  <a:lumOff val="25000"/>
                </a:prstClr>
              </a:solidFill>
            </a:endParaRPr>
          </a:p>
        </p:txBody>
      </p:sp>
      <p:sp>
        <p:nvSpPr>
          <p:cNvPr id="5" name="Rectangle 4"/>
          <p:cNvSpPr/>
          <p:nvPr/>
        </p:nvSpPr>
        <p:spPr>
          <a:xfrm>
            <a:off x="1056640" y="1524000"/>
            <a:ext cx="9489440" cy="3985706"/>
          </a:xfrm>
          <a:prstGeom prst="rect">
            <a:avLst/>
          </a:prstGeom>
        </p:spPr>
        <p:txBody>
          <a:bodyPr wrap="square">
            <a:spAutoFit/>
          </a:bodyPr>
          <a:lstStyle/>
          <a:p>
            <a:pPr marL="342900" indent="-342900">
              <a:lnSpc>
                <a:spcPct val="115000"/>
              </a:lnSpc>
              <a:buFont typeface="Symbol" panose="05050102010706020507" pitchFamily="18" charset="2"/>
              <a:buChar char=""/>
            </a:pPr>
            <a:r>
              <a:rPr lang="sq-AL" sz="2000" dirty="0">
                <a:solidFill>
                  <a:prstClr val="black"/>
                </a:solidFill>
                <a:latin typeface="Calibri" panose="020F0502020204030204" pitchFamily="34" charset="0"/>
              </a:rPr>
              <a:t>A do të pajtoheshit që prioritetet e identifikuara nga SCD janë të duhurat për Kosovën?</a:t>
            </a:r>
            <a:endParaRPr lang="sq-A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14400">
              <a:lnSpc>
                <a:spcPct val="115000"/>
              </a:lnSpc>
            </a:pPr>
            <a:r>
              <a:rPr lang="sq-AL" sz="2000" dirty="0">
                <a:solidFill>
                  <a:prstClr val="black"/>
                </a:solidFill>
                <a:latin typeface="Calibri" panose="020F0502020204030204" pitchFamily="34" charset="0"/>
              </a:rPr>
              <a:t> </a:t>
            </a:r>
            <a:endParaRPr lang="sq-A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sq-AL" sz="2000" dirty="0">
                <a:solidFill>
                  <a:srgbClr val="000000"/>
                </a:solidFill>
                <a:latin typeface="Calibri" panose="020F0502020204030204" pitchFamily="34" charset="0"/>
              </a:rPr>
              <a:t>Sipas pikëpamjeve tuaja, cilat janë tri sfidat/pengesat e para për zhvillimin e Kosovës, që duhet të tejkalohen për të krijuar më shumë vende pune dhe për të rritur prosperitetin?</a:t>
            </a:r>
            <a:endParaRPr lang="sq-A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r>
              <a:rPr lang="sq-AL" sz="2000" dirty="0">
                <a:solidFill>
                  <a:srgbClr val="000000"/>
                </a:solidFill>
                <a:latin typeface="Calibri" panose="020F0502020204030204" pitchFamily="34" charset="0"/>
              </a:rPr>
              <a:t> </a:t>
            </a:r>
            <a:endParaRPr lang="sq-A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Symbol" panose="05050102010706020507" pitchFamily="18" charset="2"/>
              <a:buChar char=""/>
            </a:pPr>
            <a:r>
              <a:rPr lang="sq-AL" sz="2000" dirty="0">
                <a:solidFill>
                  <a:srgbClr val="000000"/>
                </a:solidFill>
                <a:latin typeface="Calibri" panose="020F0502020204030204" pitchFamily="34" charset="0"/>
              </a:rPr>
              <a:t>Synimet e Grupit të Bankës Botërore janë për t'i dhënë fund varfërisë së skajshme dhe për të promovuar prosperitetin e përbashkët. Për të kontribuuar për këto synime në Kosovë, në cilat tri fushat prioritare duhet të përqendrojë vëmendjen dhe resurset e veta WBG (GBB)- duke përfshirë dijeninë/studimet - në pesë vitet e ardhshme?  Ku e shihni avantazhin krahasues të një institucioni të tillë si WBG (GBB)?</a:t>
            </a:r>
            <a:endParaRPr lang="sq-AL"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396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054578"/>
            <a:ext cx="11328400" cy="1332089"/>
          </a:xfrm>
        </p:spPr>
        <p:txBody>
          <a:bodyPr/>
          <a:lstStyle/>
          <a:p>
            <a:pPr algn="ctr"/>
            <a:r>
              <a:rPr lang="sq-AL" sz="5400" dirty="0">
                <a:solidFill>
                  <a:schemeClr val="tx2">
                    <a:lumMod val="90000"/>
                    <a:lumOff val="10000"/>
                  </a:schemeClr>
                </a:solidFill>
              </a:rPr>
              <a:t>JU FALEMINDERIT!</a:t>
            </a:r>
          </a:p>
        </p:txBody>
      </p:sp>
      <p:sp>
        <p:nvSpPr>
          <p:cNvPr id="4" name="Slide Number Placeholder 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24</a:t>
            </a:fld>
            <a:endParaRPr lang="sq-AL">
              <a:solidFill>
                <a:prstClr val="black">
                  <a:lumMod val="75000"/>
                  <a:lumOff val="25000"/>
                </a:prstClr>
              </a:solidFill>
            </a:endParaRPr>
          </a:p>
        </p:txBody>
      </p:sp>
    </p:spTree>
    <p:extLst>
      <p:ext uri="{BB962C8B-B14F-4D97-AF65-F5344CB8AC3E}">
        <p14:creationId xmlns:p14="http://schemas.microsoft.com/office/powerpoint/2010/main" val="4283288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89" y="-46813"/>
            <a:ext cx="11477978" cy="931315"/>
          </a:xfrm>
        </p:spPr>
        <p:txBody>
          <a:bodyPr>
            <a:noAutofit/>
          </a:bodyPr>
          <a:lstStyle/>
          <a:p>
            <a:pPr algn="ctr" defTabSz="457200"/>
            <a:r>
              <a:rPr lang="sq-AL" sz="2800" b="1">
                <a:solidFill>
                  <a:schemeClr val="tx2">
                    <a:lumMod val="90000"/>
                    <a:lumOff val="10000"/>
                  </a:schemeClr>
                </a:solidFill>
                <a:latin typeface="+mn-lt"/>
              </a:rPr>
              <a:t>Kosova</a:t>
            </a:r>
            <a:r>
              <a:rPr lang="sq-AL" sz="2800" b="1" smtClean="0">
                <a:solidFill>
                  <a:schemeClr val="tx2">
                    <a:lumMod val="90000"/>
                    <a:lumOff val="10000"/>
                  </a:schemeClr>
                </a:solidFill>
                <a:latin typeface="+mn-lt"/>
              </a:rPr>
              <a:t>:</a:t>
            </a:r>
            <a:r>
              <a:rPr lang="en-US" sz="2800" b="1" smtClean="0">
                <a:solidFill>
                  <a:schemeClr val="tx2">
                    <a:lumMod val="90000"/>
                    <a:lumOff val="10000"/>
                  </a:schemeClr>
                </a:solidFill>
                <a:latin typeface="+mn-lt"/>
              </a:rPr>
              <a:t> Ekonomi</a:t>
            </a:r>
            <a:r>
              <a:rPr lang="sq-AL" sz="2800" b="1" smtClean="0">
                <a:solidFill>
                  <a:schemeClr val="tx2">
                    <a:lumMod val="90000"/>
                    <a:lumOff val="10000"/>
                  </a:schemeClr>
                </a:solidFill>
                <a:latin typeface="+mn-lt"/>
              </a:rPr>
              <a:t> </a:t>
            </a:r>
            <a:r>
              <a:rPr lang="en-US" sz="2800" b="1" smtClean="0">
                <a:solidFill>
                  <a:schemeClr val="tx2">
                    <a:lumMod val="90000"/>
                    <a:lumOff val="10000"/>
                  </a:schemeClr>
                </a:solidFill>
                <a:latin typeface="+mn-lt"/>
              </a:rPr>
              <a:t>e </a:t>
            </a:r>
            <a:r>
              <a:rPr lang="sq-AL" sz="2800" b="1" smtClean="0">
                <a:solidFill>
                  <a:schemeClr val="tx2">
                    <a:lumMod val="90000"/>
                    <a:lumOff val="10000"/>
                  </a:schemeClr>
                </a:solidFill>
                <a:latin typeface="+mn-lt"/>
              </a:rPr>
              <a:t>brishtë </a:t>
            </a:r>
            <a:r>
              <a:rPr lang="en-US" sz="2800" b="1" smtClean="0">
                <a:solidFill>
                  <a:schemeClr val="tx2">
                    <a:lumMod val="90000"/>
                    <a:lumOff val="10000"/>
                  </a:schemeClr>
                </a:solidFill>
                <a:latin typeface="+mn-lt"/>
              </a:rPr>
              <a:t>e </a:t>
            </a:r>
            <a:r>
              <a:rPr lang="sq-AL" sz="2800" b="1" smtClean="0">
                <a:solidFill>
                  <a:schemeClr val="tx2">
                    <a:lumMod val="90000"/>
                    <a:lumOff val="10000"/>
                  </a:schemeClr>
                </a:solidFill>
                <a:latin typeface="+mn-lt"/>
              </a:rPr>
              <a:t>pas</a:t>
            </a:r>
            <a:r>
              <a:rPr lang="en-US" sz="2800" b="1" smtClean="0">
                <a:solidFill>
                  <a:schemeClr val="tx2">
                    <a:lumMod val="90000"/>
                    <a:lumOff val="10000"/>
                  </a:schemeClr>
                </a:solidFill>
                <a:latin typeface="+mn-lt"/>
              </a:rPr>
              <a:t>-</a:t>
            </a:r>
            <a:r>
              <a:rPr lang="sq-AL" sz="2800" b="1" smtClean="0">
                <a:solidFill>
                  <a:schemeClr val="tx2">
                    <a:lumMod val="90000"/>
                    <a:lumOff val="10000"/>
                  </a:schemeClr>
                </a:solidFill>
                <a:latin typeface="+mn-lt"/>
              </a:rPr>
              <a:t>konfliktit </a:t>
            </a:r>
            <a:r>
              <a:rPr lang="sq-AL" sz="2800" b="1" dirty="0">
                <a:solidFill>
                  <a:schemeClr val="tx2">
                    <a:lumMod val="90000"/>
                    <a:lumOff val="10000"/>
                  </a:schemeClr>
                </a:solidFill>
                <a:latin typeface="+mn-lt"/>
              </a:rPr>
              <a:t>që ka </a:t>
            </a:r>
            <a:r>
              <a:rPr lang="sq-AL" sz="2800" b="1">
                <a:solidFill>
                  <a:schemeClr val="tx2">
                    <a:lumMod val="90000"/>
                    <a:lumOff val="10000"/>
                  </a:schemeClr>
                </a:solidFill>
                <a:latin typeface="+mn-lt"/>
              </a:rPr>
              <a:t>aspirata </a:t>
            </a:r>
            <a:r>
              <a:rPr lang="en-US" sz="2800" b="1" smtClean="0">
                <a:solidFill>
                  <a:schemeClr val="tx2">
                    <a:lumMod val="90000"/>
                    <a:lumOff val="10000"/>
                  </a:schemeClr>
                </a:solidFill>
                <a:latin typeface="+mn-lt"/>
              </a:rPr>
              <a:t>p</a:t>
            </a:r>
            <a:r>
              <a:rPr lang="sq-AL" sz="2800" b="1" smtClean="0">
                <a:solidFill>
                  <a:schemeClr val="tx2">
                    <a:lumMod val="90000"/>
                    <a:lumOff val="10000"/>
                  </a:schemeClr>
                </a:solidFill>
                <a:latin typeface="+mn-lt"/>
              </a:rPr>
              <a:t>ë</a:t>
            </a:r>
            <a:r>
              <a:rPr lang="en-US" sz="2800" b="1" smtClean="0">
                <a:solidFill>
                  <a:schemeClr val="tx2">
                    <a:lumMod val="90000"/>
                    <a:lumOff val="10000"/>
                  </a:schemeClr>
                </a:solidFill>
                <a:latin typeface="+mn-lt"/>
              </a:rPr>
              <a:t>r</a:t>
            </a:r>
            <a:r>
              <a:rPr lang="sq-AL" sz="2800" b="1" smtClean="0">
                <a:solidFill>
                  <a:schemeClr val="tx2">
                    <a:lumMod val="90000"/>
                    <a:lumOff val="10000"/>
                  </a:schemeClr>
                </a:solidFill>
                <a:latin typeface="+mn-lt"/>
              </a:rPr>
              <a:t> BE</a:t>
            </a:r>
            <a:endParaRPr lang="sq-AL" sz="2800" b="1" dirty="0">
              <a:solidFill>
                <a:schemeClr val="tx2">
                  <a:lumMod val="90000"/>
                  <a:lumOff val="10000"/>
                </a:schemeClr>
              </a:solidFill>
              <a:latin typeface="+mn-lt"/>
              <a:ea typeface="+mn-ea"/>
              <a:cs typeface="+mn-cs"/>
            </a:endParaRPr>
          </a:p>
        </p:txBody>
      </p:sp>
      <p:sp>
        <p:nvSpPr>
          <p:cNvPr id="10" name="Content Placeholder 2"/>
          <p:cNvSpPr txBox="1">
            <a:spLocks noGrp="1"/>
          </p:cNvSpPr>
          <p:nvPr>
            <p:ph idx="1"/>
          </p:nvPr>
        </p:nvSpPr>
        <p:spPr>
          <a:xfrm>
            <a:off x="225778" y="1188720"/>
            <a:ext cx="11695289" cy="521207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algn="ctr">
              <a:lnSpc>
                <a:spcPct val="120000"/>
              </a:lnSpc>
              <a:defRPr/>
            </a:pPr>
            <a:endParaRPr lang="sq-AL" sz="1000" b="1" dirty="0">
              <a:solidFill>
                <a:srgbClr val="0070C0"/>
              </a:solidFill>
              <a:cs typeface="Calibri"/>
            </a:endParaRPr>
          </a:p>
          <a:p>
            <a:pPr marL="285750" indent="-285750" defTabSz="914400">
              <a:spcBef>
                <a:spcPts val="0"/>
              </a:spcBef>
              <a:buFont typeface="Arial" panose="020B0604020202020204" pitchFamily="34" charset="0"/>
              <a:buChar char="•"/>
            </a:pPr>
            <a:r>
              <a:rPr lang="sq-AL" sz="2000" b="1" dirty="0">
                <a:solidFill>
                  <a:schemeClr val="tx2">
                    <a:lumMod val="90000"/>
                    <a:lumOff val="10000"/>
                  </a:schemeClr>
                </a:solidFill>
              </a:rPr>
              <a:t>Kosova shpalli pavarësinë në shkurt në vitit 2008,</a:t>
            </a:r>
            <a:r>
              <a:rPr lang="sq-AL" sz="2000" dirty="0">
                <a:solidFill>
                  <a:schemeClr val="tx2">
                    <a:lumMod val="90000"/>
                    <a:lumOff val="10000"/>
                  </a:schemeClr>
                </a:solidFill>
              </a:rPr>
              <a:t> pas të qenit protektorat i OKB-së që nga viti 1999</a:t>
            </a:r>
            <a:r>
              <a:rPr lang="sq-AL" sz="2000">
                <a:solidFill>
                  <a:schemeClr val="tx2">
                    <a:lumMod val="90000"/>
                    <a:lumOff val="10000"/>
                  </a:schemeClr>
                </a:solidFill>
              </a:rPr>
              <a:t>. </a:t>
            </a:r>
            <a:r>
              <a:rPr lang="en-US" sz="2000" smtClean="0">
                <a:solidFill>
                  <a:schemeClr val="tx2">
                    <a:lumMod val="90000"/>
                    <a:lumOff val="10000"/>
                  </a:schemeClr>
                </a:solidFill>
              </a:rPr>
              <a:t>Që atëherë </a:t>
            </a:r>
            <a:r>
              <a:rPr lang="en-US" sz="2000">
                <a:solidFill>
                  <a:schemeClr val="tx2">
                    <a:lumMod val="90000"/>
                    <a:lumOff val="10000"/>
                  </a:schemeClr>
                </a:solidFill>
              </a:rPr>
              <a:t>Kosova </a:t>
            </a:r>
            <a:r>
              <a:rPr lang="en-US" sz="2000" smtClean="0">
                <a:solidFill>
                  <a:schemeClr val="tx2">
                    <a:lumMod val="90000"/>
                    <a:lumOff val="10000"/>
                  </a:schemeClr>
                </a:solidFill>
              </a:rPr>
              <a:t>ka bërë përparim edhe në frontin ekonomik edhe në procesin e anëtarësimit në BE. Mirëpo mbetet e sfiduar nga një numër faktorësh të brishtësisë. </a:t>
            </a:r>
          </a:p>
          <a:p>
            <a:pPr marL="285750" indent="-285750" defTabSz="914400">
              <a:spcBef>
                <a:spcPts val="0"/>
              </a:spcBef>
              <a:buFont typeface="Arial" panose="020B0604020202020204" pitchFamily="34" charset="0"/>
              <a:buChar char="•"/>
            </a:pPr>
            <a:r>
              <a:rPr lang="sq-AL" sz="2000" b="1" smtClean="0"/>
              <a:t>Njohja </a:t>
            </a:r>
            <a:r>
              <a:rPr lang="sq-AL" sz="2000" b="1" dirty="0"/>
              <a:t>jo e plotë diplomatike mbetet pengesë kyçe</a:t>
            </a:r>
            <a:r>
              <a:rPr lang="sq-AL" sz="2000" dirty="0"/>
              <a:t>.</a:t>
            </a:r>
            <a:r>
              <a:rPr lang="sq-AL" sz="2000" dirty="0">
                <a:solidFill>
                  <a:schemeClr val="tx2">
                    <a:lumMod val="90000"/>
                    <a:lumOff val="10000"/>
                  </a:schemeClr>
                </a:solidFill>
              </a:rPr>
              <a:t> Kosova është njohur si e pavarur nga 109 nga të 193 vendet anëtare të OKB-së, dhe 23 nga 28 shtete anëtare të BE-së.</a:t>
            </a:r>
          </a:p>
          <a:p>
            <a:pPr defTabSz="914400">
              <a:spcBef>
                <a:spcPts val="0"/>
              </a:spcBef>
            </a:pPr>
            <a:r>
              <a:rPr lang="sq-AL" sz="2000" dirty="0"/>
              <a:t> </a:t>
            </a:r>
          </a:p>
          <a:p>
            <a:pPr marL="285750" indent="-285750" defTabSz="914400">
              <a:spcBef>
                <a:spcPts val="0"/>
              </a:spcBef>
              <a:buFont typeface="Arial" panose="020B0604020202020204" pitchFamily="34" charset="0"/>
              <a:buChar char="•"/>
            </a:pPr>
            <a:r>
              <a:rPr lang="sq-AL" sz="2000" dirty="0">
                <a:solidFill>
                  <a:schemeClr val="tx2">
                    <a:lumMod val="90000"/>
                    <a:lumOff val="10000"/>
                  </a:schemeClr>
                </a:solidFill>
              </a:rPr>
              <a:t>Të tjera </a:t>
            </a:r>
            <a:r>
              <a:rPr lang="sq-AL" sz="2000" b="1" dirty="0">
                <a:solidFill>
                  <a:schemeClr val="tx2">
                    <a:lumMod val="90000"/>
                    <a:lumOff val="10000"/>
                  </a:schemeClr>
                </a:solidFill>
              </a:rPr>
              <a:t>shkaqe të brishtësisë</a:t>
            </a:r>
            <a:r>
              <a:rPr lang="sq-AL" sz="2000" dirty="0">
                <a:solidFill>
                  <a:schemeClr val="tx2">
                    <a:lumMod val="90000"/>
                    <a:lumOff val="10000"/>
                  </a:schemeClr>
                </a:solidFill>
              </a:rPr>
              <a:t> janë:</a:t>
            </a:r>
            <a:r>
              <a:rPr lang="sq-AL" sz="2000" b="1" dirty="0">
                <a:solidFill>
                  <a:schemeClr val="tx2">
                    <a:lumMod val="90000"/>
                    <a:lumOff val="10000"/>
                  </a:schemeClr>
                </a:solidFill>
              </a:rPr>
              <a:t> </a:t>
            </a:r>
            <a:r>
              <a:rPr lang="sq-AL" sz="2000" dirty="0">
                <a:solidFill>
                  <a:schemeClr val="tx2">
                    <a:lumMod val="90000"/>
                    <a:lumOff val="10000"/>
                  </a:schemeClr>
                </a:solidFill>
              </a:rPr>
              <a:t>sistemi i dobët i sundimit të së drejtës; mungesa e kohezionit ndëretnik; rrjeti tradicionalisht i ngushtë i lidhjeve dhe besnikërive personale mbizotëron marrëdhëniet afariste; papunësia e lartë e të rinjve dhe rreziqet e radikalizimit; qeverisja dhe llogaridhënia e dobët; sfidat me përfshirjen e pakicave dhe integrimin e të kthyerve dhe PZHBV-ve; dhe rajonet e prapambetura.</a:t>
            </a:r>
          </a:p>
          <a:p>
            <a:pPr defTabSz="914400">
              <a:spcBef>
                <a:spcPts val="0"/>
              </a:spcBef>
            </a:pPr>
            <a:endParaRPr lang="sq-AL" sz="2000" b="1" dirty="0">
              <a:solidFill>
                <a:schemeClr val="tx2">
                  <a:lumMod val="90000"/>
                  <a:lumOff val="10000"/>
                </a:schemeClr>
              </a:solidFill>
            </a:endParaRPr>
          </a:p>
          <a:p>
            <a:pPr marL="285750" lvl="0" indent="-285750" defTabSz="914400">
              <a:spcBef>
                <a:spcPts val="0"/>
              </a:spcBef>
              <a:buFont typeface="Arial" panose="020B0604020202020204" pitchFamily="34" charset="0"/>
              <a:buChar char="•"/>
            </a:pPr>
            <a:r>
              <a:rPr lang="sq-AL" sz="2000" b="1" dirty="0"/>
              <a:t>Kosova është kandidat potencial për anëtarësi në BE.</a:t>
            </a:r>
            <a:r>
              <a:rPr lang="sq-AL" sz="2000" dirty="0">
                <a:solidFill>
                  <a:schemeClr val="tx2">
                    <a:lumMod val="90000"/>
                    <a:lumOff val="10000"/>
                  </a:schemeClr>
                </a:solidFill>
              </a:rPr>
              <a:t> Në vitet e fundit, vendi ka përshpejtuar procesin e integrimit në BE, duke përfshirë: (i) nënshkrimin e Marrëveshjes së Stabilizim-Asociimit (SAA) me BE-në në tetor 2015 e cila ka hyrë në fuqi më 1 prill 2016; dhe (ii) thellimin e bashkërendimit me KE-në për politikat ekonomike dhe çështjet e qeverisjes.</a:t>
            </a:r>
            <a:endParaRPr lang="sq-AL" sz="2000" b="1" dirty="0">
              <a:solidFill>
                <a:schemeClr val="tx2">
                  <a:lumMod val="90000"/>
                  <a:lumOff val="10000"/>
                </a:schemeClr>
              </a:solidFill>
            </a:endParaRPr>
          </a:p>
          <a:p>
            <a:pPr lvl="0" defTabSz="914400">
              <a:spcBef>
                <a:spcPts val="0"/>
              </a:spcBef>
            </a:pPr>
            <a:endParaRPr lang="sq-AL" sz="2000" b="1" dirty="0">
              <a:solidFill>
                <a:schemeClr val="accent1">
                  <a:lumMod val="50000"/>
                </a:schemeClr>
              </a:solidFill>
            </a:endParaRPr>
          </a:p>
          <a:p>
            <a:pPr marL="285750" lvl="0" indent="-285750" defTabSz="914400">
              <a:spcBef>
                <a:spcPts val="0"/>
              </a:spcBef>
              <a:buFont typeface="Arial" panose="020B0604020202020204" pitchFamily="34" charset="0"/>
              <a:buChar char="•"/>
            </a:pPr>
            <a:endParaRPr lang="sq-AL" sz="2200" dirty="0">
              <a:solidFill>
                <a:schemeClr val="accent1">
                  <a:lumMod val="50000"/>
                </a:schemeClr>
              </a:solidFill>
            </a:endParaRPr>
          </a:p>
        </p:txBody>
      </p:sp>
      <p:sp>
        <p:nvSpPr>
          <p:cNvPr id="8" name="Slide Number Placeholder 7"/>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3</a:t>
            </a:fld>
            <a:endParaRPr lang="sq-AL" dirty="0">
              <a:solidFill>
                <a:prstClr val="black">
                  <a:lumMod val="75000"/>
                  <a:lumOff val="25000"/>
                </a:prstClr>
              </a:solidFill>
            </a:endParaRPr>
          </a:p>
        </p:txBody>
      </p:sp>
    </p:spTree>
    <p:extLst>
      <p:ext uri="{BB962C8B-B14F-4D97-AF65-F5344CB8AC3E}">
        <p14:creationId xmlns:p14="http://schemas.microsoft.com/office/powerpoint/2010/main" val="1301709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8537"/>
            <a:ext cx="11601450" cy="1325563"/>
          </a:xfrm>
        </p:spPr>
        <p:txBody>
          <a:bodyPr>
            <a:normAutofit/>
          </a:bodyPr>
          <a:lstStyle/>
          <a:p>
            <a:pPr algn="ctr" defTabSz="457200"/>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Rritja</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në</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Kosov</a:t>
            </a:r>
            <a:r>
              <a:rPr lang="en-US" sz="3600" b="1" dirty="0" err="1">
                <a:solidFill>
                  <a:schemeClr val="accent1">
                    <a:lumMod val="50000"/>
                  </a:schemeClr>
                </a:solidFill>
                <a:latin typeface="Arial" panose="020B0604020202020204" pitchFamily="34" charset="0"/>
                <a:cs typeface="Arial" panose="020B0604020202020204" pitchFamily="34" charset="0"/>
              </a:rPr>
              <a:t>ë</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err="1" smtClean="0">
                <a:solidFill>
                  <a:schemeClr val="accent1">
                    <a:lumMod val="50000"/>
                  </a:schemeClr>
                </a:solidFill>
                <a:latin typeface="Arial" panose="020B0604020202020204" pitchFamily="34" charset="0"/>
                <a:ea typeface="+mn-ea"/>
                <a:cs typeface="Arial" panose="020B0604020202020204" pitchFamily="34" charset="0"/>
              </a:rPr>
              <a:t>ishte</a:t>
            </a:r>
            <a:r>
              <a:rPr lang="en-US" sz="3600" b="1" smtClean="0">
                <a:solidFill>
                  <a:schemeClr val="accent1">
                    <a:lumMod val="50000"/>
                  </a:schemeClr>
                </a:solidFill>
                <a:latin typeface="Arial" panose="020B0604020202020204" pitchFamily="34" charset="0"/>
                <a:ea typeface="+mn-ea"/>
                <a:cs typeface="Arial" panose="020B0604020202020204" pitchFamily="34" charset="0"/>
              </a:rPr>
              <a:t> pozitive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dhe</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mbi</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mesataren</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e </a:t>
            </a:r>
            <a:r>
              <a:rPr lang="en-US" sz="3600" b="1" dirty="0" err="1">
                <a:solidFill>
                  <a:schemeClr val="accent1">
                    <a:lumMod val="50000"/>
                  </a:schemeClr>
                </a:solidFill>
                <a:latin typeface="Arial" panose="020B0604020202020204" pitchFamily="34" charset="0"/>
                <a:ea typeface="+mn-ea"/>
                <a:cs typeface="Arial" panose="020B0604020202020204" pitchFamily="34" charset="0"/>
              </a:rPr>
              <a:t>B</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allkanit</a:t>
            </a:r>
            <a:r>
              <a:rPr lang="en-US" sz="3600" b="1" dirty="0" smtClean="0">
                <a:solidFill>
                  <a:schemeClr val="accent1">
                    <a:lumMod val="50000"/>
                  </a:schemeClr>
                </a:solidFill>
                <a:latin typeface="Arial" panose="020B0604020202020204" pitchFamily="34" charset="0"/>
                <a:ea typeface="+mn-ea"/>
                <a:cs typeface="Arial" panose="020B0604020202020204" pitchFamily="34" charset="0"/>
              </a:rPr>
              <a:t> </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Per</a:t>
            </a:r>
            <a:r>
              <a:rPr lang="en-US" sz="3600" b="1" dirty="0" err="1">
                <a:solidFill>
                  <a:schemeClr val="accent1">
                    <a:lumMod val="50000"/>
                  </a:schemeClr>
                </a:solidFill>
                <a:latin typeface="Arial" panose="020B0604020202020204" pitchFamily="34" charset="0"/>
                <a:cs typeface="Arial" panose="020B0604020202020204" pitchFamily="34" charset="0"/>
              </a:rPr>
              <a:t>ë</a:t>
            </a:r>
            <a:r>
              <a:rPr lang="en-US" sz="3600" b="1" dirty="0" err="1" smtClean="0">
                <a:solidFill>
                  <a:schemeClr val="accent1">
                    <a:lumMod val="50000"/>
                  </a:schemeClr>
                </a:solidFill>
                <a:latin typeface="Arial" panose="020B0604020202020204" pitchFamily="34" charset="0"/>
                <a:ea typeface="+mn-ea"/>
                <a:cs typeface="Arial" panose="020B0604020202020204" pitchFamily="34" charset="0"/>
              </a:rPr>
              <a:t>ndimor</a:t>
            </a:r>
            <a:endParaRPr lang="bs-Latn-BA" sz="3600" b="1"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12" name="Rectangle 11"/>
          <p:cNvSpPr/>
          <p:nvPr/>
        </p:nvSpPr>
        <p:spPr>
          <a:xfrm>
            <a:off x="1497875" y="1417617"/>
            <a:ext cx="7071360" cy="369332"/>
          </a:xfrm>
          <a:prstGeom prst="rect">
            <a:avLst/>
          </a:prstGeom>
        </p:spPr>
        <p:txBody>
          <a:bodyPr wrap="square">
            <a:spAutoFit/>
          </a:bodyPr>
          <a:lstStyle/>
          <a:p>
            <a:pPr algn="ctr" defTabSz="457200"/>
            <a:r>
              <a:rPr lang="en-US" dirty="0" err="1">
                <a:solidFill>
                  <a:srgbClr val="404F64"/>
                </a:solidFill>
                <a:latin typeface="Arial"/>
              </a:rPr>
              <a:t>Rritja</a:t>
            </a:r>
            <a:r>
              <a:rPr lang="en-US" dirty="0">
                <a:solidFill>
                  <a:srgbClr val="404F64"/>
                </a:solidFill>
                <a:latin typeface="Arial"/>
              </a:rPr>
              <a:t> </a:t>
            </a:r>
            <a:r>
              <a:rPr lang="en-US" dirty="0" err="1">
                <a:solidFill>
                  <a:srgbClr val="404F64"/>
                </a:solidFill>
                <a:latin typeface="Arial"/>
              </a:rPr>
              <a:t>reale</a:t>
            </a:r>
            <a:r>
              <a:rPr lang="en-US" dirty="0">
                <a:solidFill>
                  <a:srgbClr val="404F64"/>
                </a:solidFill>
                <a:latin typeface="Arial"/>
              </a:rPr>
              <a:t> e </a:t>
            </a:r>
            <a:r>
              <a:rPr lang="en-US" dirty="0" err="1">
                <a:solidFill>
                  <a:srgbClr val="404F64"/>
                </a:solidFill>
                <a:latin typeface="Arial"/>
              </a:rPr>
              <a:t>BPVsë</a:t>
            </a:r>
            <a:r>
              <a:rPr lang="en-US" dirty="0">
                <a:solidFill>
                  <a:srgbClr val="404F64"/>
                </a:solidFill>
                <a:latin typeface="Arial"/>
              </a:rPr>
              <a:t>, 2008-2016</a:t>
            </a:r>
          </a:p>
        </p:txBody>
      </p:sp>
      <p:cxnSp>
        <p:nvCxnSpPr>
          <p:cNvPr id="16" name="Straight Connector 15"/>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7" name="Picture 2" descr="U:\1405265\1405265 WBG Logo\LOGO FILES\Horizontal\WBG_Horizontal_Color\web\WBG_Horizontal-RGB-web.jpg"/>
          <p:cNvPicPr>
            <a:picLocks noChangeAspect="1" noChangeArrowheads="1"/>
          </p:cNvPicPr>
          <p:nvPr/>
        </p:nvPicPr>
        <p:blipFill rotWithShape="1">
          <a:blip r:embed="rId2">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2743201" y="5857272"/>
            <a:ext cx="5826034" cy="461665"/>
          </a:xfrm>
          <a:prstGeom prst="rect">
            <a:avLst/>
          </a:prstGeom>
        </p:spPr>
        <p:txBody>
          <a:bodyPr wrap="square">
            <a:spAutoFit/>
          </a:bodyPr>
          <a:lstStyle/>
          <a:p>
            <a:pPr defTabSz="457200"/>
            <a:r>
              <a:rPr lang="en-US" sz="1200" i="1" dirty="0" err="1">
                <a:solidFill>
                  <a:srgbClr val="000000"/>
                </a:solidFill>
                <a:latin typeface="Arial"/>
              </a:rPr>
              <a:t>Burimi</a:t>
            </a:r>
            <a:r>
              <a:rPr lang="en-US" sz="1200" i="1" dirty="0">
                <a:solidFill>
                  <a:srgbClr val="000000"/>
                </a:solidFill>
                <a:latin typeface="Arial"/>
              </a:rPr>
              <a:t>: </a:t>
            </a:r>
            <a:r>
              <a:rPr lang="en-US" sz="1200" dirty="0" err="1">
                <a:solidFill>
                  <a:srgbClr val="000000"/>
                </a:solidFill>
                <a:latin typeface="Arial"/>
              </a:rPr>
              <a:t>Kalkulimet</a:t>
            </a:r>
            <a:r>
              <a:rPr lang="en-US" sz="1200" dirty="0">
                <a:solidFill>
                  <a:srgbClr val="000000"/>
                </a:solidFill>
                <a:latin typeface="Arial"/>
              </a:rPr>
              <a:t> e </a:t>
            </a:r>
            <a:r>
              <a:rPr lang="en-US" sz="1200" dirty="0" err="1">
                <a:solidFill>
                  <a:srgbClr val="000000"/>
                </a:solidFill>
                <a:latin typeface="Arial"/>
              </a:rPr>
              <a:t>stafit</a:t>
            </a:r>
            <a:r>
              <a:rPr lang="en-US" sz="1200" dirty="0">
                <a:solidFill>
                  <a:srgbClr val="000000"/>
                </a:solidFill>
                <a:latin typeface="Arial"/>
              </a:rPr>
              <a:t> </a:t>
            </a:r>
            <a:r>
              <a:rPr lang="en-US" sz="1200" dirty="0" err="1">
                <a:solidFill>
                  <a:srgbClr val="000000"/>
                </a:solidFill>
                <a:latin typeface="Arial"/>
              </a:rPr>
              <a:t>t</a:t>
            </a:r>
            <a:r>
              <a:rPr lang="en-US" sz="1200" dirty="0" err="1">
                <a:solidFill>
                  <a:srgbClr val="000000"/>
                </a:solidFill>
                <a:latin typeface="Calibri" panose="020F0502020204030204" pitchFamily="34" charset="0"/>
              </a:rPr>
              <a:t>ë</a:t>
            </a:r>
            <a:r>
              <a:rPr lang="en-US" sz="1200" dirty="0">
                <a:solidFill>
                  <a:srgbClr val="000000"/>
                </a:solidFill>
                <a:latin typeface="Arial"/>
              </a:rPr>
              <a:t> </a:t>
            </a:r>
            <a:r>
              <a:rPr lang="en-US" sz="1200" dirty="0" err="1">
                <a:solidFill>
                  <a:srgbClr val="000000"/>
                </a:solidFill>
                <a:latin typeface="Arial"/>
              </a:rPr>
              <a:t>Bank</a:t>
            </a:r>
            <a:r>
              <a:rPr lang="en-US" sz="1200" dirty="0" err="1">
                <a:solidFill>
                  <a:srgbClr val="000000"/>
                </a:solidFill>
                <a:latin typeface="Calibri" panose="020F0502020204030204" pitchFamily="34" charset="0"/>
              </a:rPr>
              <a:t>ë</a:t>
            </a:r>
            <a:r>
              <a:rPr lang="en-US" sz="1200" dirty="0" err="1">
                <a:solidFill>
                  <a:srgbClr val="000000"/>
                </a:solidFill>
                <a:latin typeface="Arial"/>
              </a:rPr>
              <a:t>s</a:t>
            </a:r>
            <a:r>
              <a:rPr lang="en-US" sz="1200" dirty="0">
                <a:solidFill>
                  <a:srgbClr val="000000"/>
                </a:solidFill>
                <a:latin typeface="Arial"/>
              </a:rPr>
              <a:t> </a:t>
            </a:r>
            <a:r>
              <a:rPr lang="en-US" sz="1200" dirty="0" err="1">
                <a:solidFill>
                  <a:srgbClr val="000000"/>
                </a:solidFill>
                <a:latin typeface="Arial"/>
              </a:rPr>
              <a:t>Bot</a:t>
            </a:r>
            <a:r>
              <a:rPr lang="en-US" sz="1200" dirty="0" err="1">
                <a:solidFill>
                  <a:srgbClr val="000000"/>
                </a:solidFill>
                <a:latin typeface="Calibri" panose="020F0502020204030204" pitchFamily="34" charset="0"/>
              </a:rPr>
              <a:t>ë</a:t>
            </a:r>
            <a:r>
              <a:rPr lang="en-US" sz="1200" dirty="0" err="1">
                <a:solidFill>
                  <a:srgbClr val="000000"/>
                </a:solidFill>
                <a:latin typeface="Arial"/>
              </a:rPr>
              <a:t>rore</a:t>
            </a:r>
            <a:r>
              <a:rPr lang="en-US" sz="1200" dirty="0">
                <a:solidFill>
                  <a:srgbClr val="000000"/>
                </a:solidFill>
                <a:latin typeface="Arial"/>
              </a:rPr>
              <a:t> </a:t>
            </a:r>
            <a:r>
              <a:rPr lang="en-US" sz="1200" dirty="0" err="1">
                <a:solidFill>
                  <a:srgbClr val="000000"/>
                </a:solidFill>
                <a:latin typeface="Arial"/>
              </a:rPr>
              <a:t>bazuar</a:t>
            </a:r>
            <a:r>
              <a:rPr lang="en-US" sz="1200" dirty="0">
                <a:solidFill>
                  <a:srgbClr val="000000"/>
                </a:solidFill>
                <a:latin typeface="Arial"/>
              </a:rPr>
              <a:t> </a:t>
            </a:r>
            <a:r>
              <a:rPr lang="en-US" sz="1200" dirty="0" err="1">
                <a:solidFill>
                  <a:srgbClr val="000000"/>
                </a:solidFill>
                <a:latin typeface="Arial"/>
              </a:rPr>
              <a:t>n</a:t>
            </a:r>
            <a:r>
              <a:rPr lang="en-US" sz="1200" dirty="0" err="1">
                <a:solidFill>
                  <a:srgbClr val="000000"/>
                </a:solidFill>
                <a:latin typeface="Calibri" panose="020F0502020204030204" pitchFamily="34" charset="0"/>
              </a:rPr>
              <a:t>ë</a:t>
            </a:r>
            <a:r>
              <a:rPr lang="en-US" sz="1200" dirty="0">
                <a:solidFill>
                  <a:srgbClr val="000000"/>
                </a:solidFill>
                <a:latin typeface="Arial"/>
              </a:rPr>
              <a:t> </a:t>
            </a:r>
            <a:r>
              <a:rPr lang="en-US" sz="1200" dirty="0" err="1">
                <a:solidFill>
                  <a:srgbClr val="000000"/>
                </a:solidFill>
                <a:latin typeface="Arial"/>
              </a:rPr>
              <a:t>t</a:t>
            </a:r>
            <a:r>
              <a:rPr lang="en-US" sz="1200" dirty="0" err="1">
                <a:solidFill>
                  <a:srgbClr val="000000"/>
                </a:solidFill>
                <a:latin typeface="Calibri" panose="020F0502020204030204" pitchFamily="34" charset="0"/>
              </a:rPr>
              <a:t>ë</a:t>
            </a:r>
            <a:r>
              <a:rPr lang="en-US" sz="1200" dirty="0">
                <a:solidFill>
                  <a:srgbClr val="000000"/>
                </a:solidFill>
                <a:latin typeface="Arial"/>
              </a:rPr>
              <a:t> </a:t>
            </a:r>
            <a:r>
              <a:rPr lang="en-US" sz="1200" dirty="0" err="1">
                <a:solidFill>
                  <a:srgbClr val="000000"/>
                </a:solidFill>
                <a:latin typeface="Arial"/>
              </a:rPr>
              <a:t>dh</a:t>
            </a:r>
            <a:r>
              <a:rPr lang="en-US" sz="1200" dirty="0" err="1">
                <a:solidFill>
                  <a:srgbClr val="000000"/>
                </a:solidFill>
                <a:latin typeface="Calibri" panose="020F0502020204030204" pitchFamily="34" charset="0"/>
              </a:rPr>
              <a:t>ë</a:t>
            </a:r>
            <a:r>
              <a:rPr lang="en-US" sz="1200" dirty="0" err="1">
                <a:solidFill>
                  <a:srgbClr val="000000"/>
                </a:solidFill>
                <a:latin typeface="Arial"/>
              </a:rPr>
              <a:t>nat</a:t>
            </a:r>
            <a:r>
              <a:rPr lang="en-US" sz="1200" dirty="0">
                <a:solidFill>
                  <a:srgbClr val="000000"/>
                </a:solidFill>
                <a:latin typeface="Arial"/>
              </a:rPr>
              <a:t> </a:t>
            </a:r>
            <a:r>
              <a:rPr lang="en-US" sz="1200" dirty="0" err="1">
                <a:solidFill>
                  <a:srgbClr val="000000"/>
                </a:solidFill>
                <a:latin typeface="Arial"/>
              </a:rPr>
              <a:t>nga</a:t>
            </a:r>
            <a:r>
              <a:rPr lang="en-US" sz="1200" dirty="0">
                <a:solidFill>
                  <a:srgbClr val="000000"/>
                </a:solidFill>
                <a:latin typeface="Arial"/>
              </a:rPr>
              <a:t> </a:t>
            </a:r>
            <a:r>
              <a:rPr lang="en-US" sz="1200" dirty="0" err="1">
                <a:solidFill>
                  <a:srgbClr val="000000"/>
                </a:solidFill>
                <a:latin typeface="Arial"/>
              </a:rPr>
              <a:t>zyrat</a:t>
            </a:r>
            <a:r>
              <a:rPr lang="en-US" sz="1200" dirty="0">
                <a:solidFill>
                  <a:srgbClr val="000000"/>
                </a:solidFill>
                <a:latin typeface="Arial"/>
              </a:rPr>
              <a:t> </a:t>
            </a:r>
            <a:r>
              <a:rPr lang="en-US" sz="1200" dirty="0" err="1">
                <a:solidFill>
                  <a:srgbClr val="000000"/>
                </a:solidFill>
                <a:latin typeface="Arial"/>
              </a:rPr>
              <a:t>komb</a:t>
            </a:r>
            <a:r>
              <a:rPr lang="en-US" sz="1200" dirty="0" err="1">
                <a:solidFill>
                  <a:srgbClr val="000000"/>
                </a:solidFill>
                <a:latin typeface="Calibri" panose="020F0502020204030204" pitchFamily="34" charset="0"/>
              </a:rPr>
              <a:t>ë</a:t>
            </a:r>
            <a:r>
              <a:rPr lang="en-US" sz="1200" dirty="0" err="1">
                <a:solidFill>
                  <a:srgbClr val="000000"/>
                </a:solidFill>
                <a:latin typeface="Arial"/>
              </a:rPr>
              <a:t>tare</a:t>
            </a:r>
            <a:r>
              <a:rPr lang="en-US" sz="1200" dirty="0">
                <a:solidFill>
                  <a:srgbClr val="000000"/>
                </a:solidFill>
                <a:latin typeface="Arial"/>
              </a:rPr>
              <a:t> </a:t>
            </a:r>
            <a:r>
              <a:rPr lang="en-US" sz="1200" dirty="0" err="1">
                <a:solidFill>
                  <a:srgbClr val="000000"/>
                </a:solidFill>
                <a:latin typeface="Arial"/>
              </a:rPr>
              <a:t>t</a:t>
            </a:r>
            <a:r>
              <a:rPr lang="en-US" sz="1200" dirty="0" err="1">
                <a:solidFill>
                  <a:srgbClr val="000000"/>
                </a:solidFill>
                <a:latin typeface="Calibri" panose="020F0502020204030204" pitchFamily="34" charset="0"/>
              </a:rPr>
              <a:t>ë</a:t>
            </a:r>
            <a:r>
              <a:rPr lang="en-US" sz="1200" dirty="0">
                <a:solidFill>
                  <a:srgbClr val="000000"/>
                </a:solidFill>
                <a:latin typeface="Arial"/>
              </a:rPr>
              <a:t> </a:t>
            </a:r>
            <a:r>
              <a:rPr lang="en-US" sz="1200" dirty="0" err="1">
                <a:solidFill>
                  <a:srgbClr val="000000"/>
                </a:solidFill>
                <a:latin typeface="Arial"/>
              </a:rPr>
              <a:t>statistikave</a:t>
            </a:r>
            <a:r>
              <a:rPr lang="en-US" sz="1200" i="1" dirty="0">
                <a:solidFill>
                  <a:srgbClr val="000000"/>
                </a:solidFill>
                <a:latin typeface="Arial"/>
              </a:rPr>
              <a:t>.</a:t>
            </a:r>
            <a:endParaRPr lang="en-US" sz="1200" dirty="0">
              <a:solidFill>
                <a:srgbClr val="000000"/>
              </a:solidFill>
              <a:latin typeface="Arial"/>
            </a:endParaRPr>
          </a:p>
        </p:txBody>
      </p:sp>
      <p:sp>
        <p:nvSpPr>
          <p:cNvPr id="6" name="Slide Number Placeholder 5"/>
          <p:cNvSpPr>
            <a:spLocks noGrp="1"/>
          </p:cNvSpPr>
          <p:nvPr>
            <p:ph type="sldNum" sz="quarter" idx="12"/>
          </p:nvPr>
        </p:nvSpPr>
        <p:spPr>
          <a:xfrm>
            <a:off x="8899358" y="6252894"/>
            <a:ext cx="2743200" cy="365125"/>
          </a:xfrm>
        </p:spPr>
        <p:txBody>
          <a:bodyPr/>
          <a:lstStyle/>
          <a:p>
            <a:fld id="{0519480A-085A-4063-8272-C91EC9B62F71}" type="slidenum">
              <a:rPr lang="bs-Latn-BA" smtClean="0">
                <a:solidFill>
                  <a:prstClr val="black">
                    <a:lumMod val="75000"/>
                    <a:lumOff val="25000"/>
                  </a:prstClr>
                </a:solidFill>
              </a:rPr>
              <a:pPr/>
              <a:t>4</a:t>
            </a:fld>
            <a:endParaRPr lang="bs-Latn-BA">
              <a:solidFill>
                <a:prstClr val="black">
                  <a:lumMod val="75000"/>
                  <a:lumOff val="25000"/>
                </a:prstClr>
              </a:solidFill>
            </a:endParaRPr>
          </a:p>
        </p:txBody>
      </p:sp>
      <p:graphicFrame>
        <p:nvGraphicFramePr>
          <p:cNvPr id="9" name="Chart 8"/>
          <p:cNvGraphicFramePr>
            <a:graphicFrameLocks/>
          </p:cNvGraphicFramePr>
          <p:nvPr>
            <p:extLst>
              <p:ext uri="{D42A27DB-BD31-4B8C-83A1-F6EECF244321}">
                <p14:modId xmlns:p14="http://schemas.microsoft.com/office/powerpoint/2010/main" val="861010357"/>
              </p:ext>
            </p:extLst>
          </p:nvPr>
        </p:nvGraphicFramePr>
        <p:xfrm>
          <a:off x="1956122" y="1917540"/>
          <a:ext cx="8368497" cy="38350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841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718" y="90312"/>
            <a:ext cx="12649436" cy="9468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sq-AL" sz="3600" b="1" dirty="0">
                <a:solidFill>
                  <a:schemeClr val="accent1">
                    <a:lumMod val="50000"/>
                  </a:schemeClr>
                </a:solidFill>
                <a:latin typeface="+mn-lt"/>
              </a:rPr>
              <a:t>Rritjen kryesisht e nget konsumi </a:t>
            </a:r>
          </a:p>
          <a:p>
            <a:pPr algn="ctr" defTabSz="457200"/>
            <a:r>
              <a:rPr lang="sq-AL" sz="3600" b="1" dirty="0">
                <a:solidFill>
                  <a:schemeClr val="accent1">
                    <a:lumMod val="50000"/>
                  </a:schemeClr>
                </a:solidFill>
                <a:latin typeface="+mn-lt"/>
              </a:rPr>
              <a:t>i shtytur nga remitancat dhe ODA</a:t>
            </a:r>
          </a:p>
        </p:txBody>
      </p:sp>
      <p:graphicFrame>
        <p:nvGraphicFramePr>
          <p:cNvPr id="10" name="Chart 9"/>
          <p:cNvGraphicFramePr>
            <a:graphicFrameLocks/>
          </p:cNvGraphicFramePr>
          <p:nvPr>
            <p:extLst/>
          </p:nvPr>
        </p:nvGraphicFramePr>
        <p:xfrm>
          <a:off x="6328158" y="2666083"/>
          <a:ext cx="4231624" cy="40583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676400" y="1838206"/>
            <a:ext cx="4131325" cy="646331"/>
          </a:xfrm>
          <a:prstGeom prst="rect">
            <a:avLst/>
          </a:prstGeom>
          <a:noFill/>
        </p:spPr>
        <p:txBody>
          <a:bodyPr wrap="square" rtlCol="0">
            <a:spAutoFit/>
          </a:bodyPr>
          <a:lstStyle/>
          <a:p>
            <a:pPr algn="ctr" defTabSz="457200"/>
            <a:r>
              <a:rPr lang="sq-AL" dirty="0">
                <a:solidFill>
                  <a:srgbClr val="404F64"/>
                </a:solidFill>
                <a:latin typeface="Arial"/>
              </a:rPr>
              <a:t>Zbërthimi i rritjes reale të BPV-së së Kosovës, 2011-2016</a:t>
            </a:r>
          </a:p>
        </p:txBody>
      </p:sp>
      <p:sp>
        <p:nvSpPr>
          <p:cNvPr id="14" name="TextBox 13"/>
          <p:cNvSpPr txBox="1"/>
          <p:nvPr/>
        </p:nvSpPr>
        <p:spPr>
          <a:xfrm>
            <a:off x="6428458" y="1906863"/>
            <a:ext cx="4131325" cy="646331"/>
          </a:xfrm>
          <a:prstGeom prst="rect">
            <a:avLst/>
          </a:prstGeom>
          <a:noFill/>
        </p:spPr>
        <p:txBody>
          <a:bodyPr wrap="square" rtlCol="0">
            <a:spAutoFit/>
          </a:bodyPr>
          <a:lstStyle/>
          <a:p>
            <a:pPr algn="ctr" defTabSz="457200"/>
            <a:r>
              <a:rPr lang="sq-AL" dirty="0">
                <a:solidFill>
                  <a:srgbClr val="404F64"/>
                </a:solidFill>
                <a:latin typeface="Arial"/>
              </a:rPr>
              <a:t>Remitancat dhe ODA në Kosovë, përqindje e BPV-së, 2009-2012</a:t>
            </a:r>
          </a:p>
        </p:txBody>
      </p:sp>
      <p:cxnSp>
        <p:nvCxnSpPr>
          <p:cNvPr id="12" name="Straight Connector 11"/>
          <p:cNvCxnSpPr/>
          <p:nvPr/>
        </p:nvCxnSpPr>
        <p:spPr>
          <a:xfrm flipV="1">
            <a:off x="0" y="1132114"/>
            <a:ext cx="12192000" cy="17417"/>
          </a:xfrm>
          <a:prstGeom prst="line">
            <a:avLst/>
          </a:prstGeom>
          <a:noFill/>
          <a:ln w="76200" cap="flat" cmpd="sng" algn="ctr">
            <a:solidFill>
              <a:srgbClr val="0070C0"/>
            </a:solidFill>
            <a:prstDash val="solid"/>
          </a:ln>
          <a:effectLst/>
        </p:spPr>
      </p:cxnSp>
      <p:pic>
        <p:nvPicPr>
          <p:cNvPr id="15"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5</a:t>
            </a:fld>
            <a:endParaRPr lang="sq-AL">
              <a:solidFill>
                <a:prstClr val="black">
                  <a:lumMod val="75000"/>
                  <a:lumOff val="25000"/>
                </a:prstClr>
              </a:solidFill>
            </a:endParaRPr>
          </a:p>
        </p:txBody>
      </p:sp>
      <p:sp>
        <p:nvSpPr>
          <p:cNvPr id="13" name="TextBox 12"/>
          <p:cNvSpPr txBox="1"/>
          <p:nvPr/>
        </p:nvSpPr>
        <p:spPr>
          <a:xfrm>
            <a:off x="5331313" y="5077326"/>
            <a:ext cx="508473" cy="261610"/>
          </a:xfrm>
          <a:prstGeom prst="rect">
            <a:avLst/>
          </a:prstGeom>
          <a:noFill/>
        </p:spPr>
        <p:txBody>
          <a:bodyPr wrap="none" rtlCol="0">
            <a:spAutoFit/>
          </a:bodyPr>
          <a:lstStyle/>
          <a:p>
            <a:r>
              <a:rPr lang="sq-AL" sz="1100" dirty="0"/>
              <a:t> (Përaf.)</a:t>
            </a:r>
          </a:p>
        </p:txBody>
      </p:sp>
      <p:graphicFrame>
        <p:nvGraphicFramePr>
          <p:cNvPr id="17" name="Chart 16"/>
          <p:cNvGraphicFramePr>
            <a:graphicFrameLocks/>
          </p:cNvGraphicFramePr>
          <p:nvPr>
            <p:extLst>
              <p:ext uri="{D42A27DB-BD31-4B8C-83A1-F6EECF244321}">
                <p14:modId xmlns:p14="http://schemas.microsoft.com/office/powerpoint/2010/main" val="1604478848"/>
              </p:ext>
            </p:extLst>
          </p:nvPr>
        </p:nvGraphicFramePr>
        <p:xfrm>
          <a:off x="1099589" y="2633364"/>
          <a:ext cx="5081745" cy="36691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227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376" y="99823"/>
            <a:ext cx="12252960" cy="843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sq-AL" sz="3600" b="1" dirty="0">
                <a:solidFill>
                  <a:schemeClr val="accent1">
                    <a:lumMod val="50000"/>
                  </a:schemeClr>
                </a:solidFill>
                <a:latin typeface="+mn-lt"/>
              </a:rPr>
              <a:t>Roli i kufizuar i eksporteve që mbeten të pasofistikuara </a:t>
            </a:r>
          </a:p>
          <a:p>
            <a:pPr algn="ctr" defTabSz="457200"/>
            <a:r>
              <a:rPr lang="sq-AL" sz="3600" b="1" dirty="0">
                <a:solidFill>
                  <a:schemeClr val="accent1">
                    <a:lumMod val="50000"/>
                  </a:schemeClr>
                </a:solidFill>
                <a:latin typeface="+mn-lt"/>
              </a:rPr>
              <a:t>dhe pak të larmishme</a:t>
            </a:r>
          </a:p>
        </p:txBody>
      </p:sp>
      <p:graphicFrame>
        <p:nvGraphicFramePr>
          <p:cNvPr id="10" name="Chart 9"/>
          <p:cNvGraphicFramePr>
            <a:graphicFrameLocks/>
          </p:cNvGraphicFramePr>
          <p:nvPr>
            <p:extLst>
              <p:ext uri="{D42A27DB-BD31-4B8C-83A1-F6EECF244321}">
                <p14:modId xmlns:p14="http://schemas.microsoft.com/office/powerpoint/2010/main" val="2937499142"/>
              </p:ext>
            </p:extLst>
          </p:nvPr>
        </p:nvGraphicFramePr>
        <p:xfrm>
          <a:off x="2343151" y="1371599"/>
          <a:ext cx="6856833" cy="189692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92731" y="1128037"/>
            <a:ext cx="3963645" cy="307777"/>
          </a:xfrm>
          <a:prstGeom prst="rect">
            <a:avLst/>
          </a:prstGeom>
          <a:noFill/>
        </p:spPr>
        <p:txBody>
          <a:bodyPr wrap="square" rtlCol="0">
            <a:spAutoFit/>
          </a:bodyPr>
          <a:lstStyle/>
          <a:p>
            <a:pPr algn="ctr" defTabSz="457200"/>
            <a:r>
              <a:rPr lang="sq-AL" sz="1400" dirty="0">
                <a:solidFill>
                  <a:srgbClr val="404F64"/>
                </a:solidFill>
              </a:rPr>
              <a:t>Eksporti, përqindje e BPV-së 2009-13</a:t>
            </a:r>
          </a:p>
        </p:txBody>
      </p:sp>
      <p:cxnSp>
        <p:nvCxnSpPr>
          <p:cNvPr id="12" name="Straight Connector 11"/>
          <p:cNvCxnSpPr/>
          <p:nvPr/>
        </p:nvCxnSpPr>
        <p:spPr>
          <a:xfrm flipV="1">
            <a:off x="60960" y="1022846"/>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4">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455900" y="1832206"/>
            <a:ext cx="1010194" cy="12503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385420256"/>
              </p:ext>
            </p:extLst>
          </p:nvPr>
        </p:nvGraphicFramePr>
        <p:xfrm>
          <a:off x="60960" y="3405051"/>
          <a:ext cx="5817326" cy="3442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069313255"/>
              </p:ext>
            </p:extLst>
          </p:nvPr>
        </p:nvGraphicFramePr>
        <p:xfrm>
          <a:off x="6052458" y="3422470"/>
          <a:ext cx="5974080" cy="3435530"/>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p:cNvSpPr/>
          <p:nvPr/>
        </p:nvSpPr>
        <p:spPr>
          <a:xfrm>
            <a:off x="5874553" y="3937714"/>
            <a:ext cx="2447108" cy="95410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sq-AL" sz="1400" b="1" dirty="0">
                <a:solidFill>
                  <a:schemeClr val="tx2">
                    <a:lumMod val="90000"/>
                    <a:lumOff val="10000"/>
                  </a:schemeClr>
                </a:solidFill>
              </a:rPr>
              <a:t>Përbërja e eksporteve sipas vendit</a:t>
            </a:r>
          </a:p>
          <a:p>
            <a:pPr algn="ctr">
              <a:defRPr sz="1400" b="0" i="0" u="none" strike="noStrike" kern="1200" spc="0" baseline="0">
                <a:solidFill>
                  <a:prstClr val="black">
                    <a:lumMod val="65000"/>
                    <a:lumOff val="35000"/>
                  </a:prstClr>
                </a:solidFill>
                <a:latin typeface="+mn-lt"/>
                <a:ea typeface="+mn-ea"/>
                <a:cs typeface="+mn-cs"/>
              </a:defRPr>
            </a:pPr>
            <a:r>
              <a:rPr lang="sq-AL" i="1" dirty="0">
                <a:solidFill>
                  <a:schemeClr val="tx2">
                    <a:lumMod val="90000"/>
                    <a:lumOff val="10000"/>
                  </a:schemeClr>
                </a:solidFill>
              </a:rPr>
              <a:t>2005 (rrethi i brendshëm) kundrejt 2014 (rrethi i jashtëm)</a:t>
            </a:r>
            <a:endParaRPr lang="sq-AL" dirty="0">
              <a:solidFill>
                <a:schemeClr val="tx2">
                  <a:lumMod val="90000"/>
                  <a:lumOff val="10000"/>
                </a:schemeClr>
              </a:solidFill>
            </a:endParaRPr>
          </a:p>
        </p:txBody>
      </p:sp>
      <p:sp>
        <p:nvSpPr>
          <p:cNvPr id="17" name="Rectangle 16"/>
          <p:cNvSpPr/>
          <p:nvPr/>
        </p:nvSpPr>
        <p:spPr>
          <a:xfrm>
            <a:off x="0" y="3937714"/>
            <a:ext cx="2282191" cy="95410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sq-AL" sz="1400" b="1" dirty="0">
                <a:solidFill>
                  <a:schemeClr val="tx2">
                    <a:lumMod val="90000"/>
                    <a:lumOff val="10000"/>
                  </a:schemeClr>
                </a:solidFill>
              </a:rPr>
              <a:t>Përbërja e eksporteve sipas grupeve të produkteve</a:t>
            </a:r>
          </a:p>
          <a:p>
            <a:pPr algn="ctr">
              <a:defRPr sz="1400" b="0" i="0" u="none" strike="noStrike" kern="1200" spc="0" baseline="0">
                <a:solidFill>
                  <a:prstClr val="black">
                    <a:lumMod val="65000"/>
                    <a:lumOff val="35000"/>
                  </a:prstClr>
                </a:solidFill>
                <a:latin typeface="+mn-lt"/>
                <a:ea typeface="+mn-ea"/>
                <a:cs typeface="+mn-cs"/>
              </a:defRPr>
            </a:pPr>
            <a:r>
              <a:rPr lang="sq-AL" i="1" dirty="0">
                <a:solidFill>
                  <a:schemeClr val="tx2">
                    <a:lumMod val="90000"/>
                    <a:lumOff val="10000"/>
                  </a:schemeClr>
                </a:solidFill>
              </a:rPr>
              <a:t>2005 (rrethi i brendshëm) kundrejt 2014 (rrethi i jashtëm)</a:t>
            </a:r>
            <a:endParaRPr lang="sq-AL" dirty="0">
              <a:solidFill>
                <a:schemeClr val="tx2">
                  <a:lumMod val="90000"/>
                  <a:lumOff val="10000"/>
                </a:schemeClr>
              </a:solidFill>
            </a:endParaRPr>
          </a:p>
        </p:txBody>
      </p:sp>
      <p:sp>
        <p:nvSpPr>
          <p:cNvPr id="7" name="Slide Number Placeholder 6"/>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6</a:t>
            </a:fld>
            <a:endParaRPr lang="sq-AL">
              <a:solidFill>
                <a:prstClr val="black">
                  <a:lumMod val="75000"/>
                  <a:lumOff val="25000"/>
                </a:prstClr>
              </a:solidFill>
            </a:endParaRPr>
          </a:p>
        </p:txBody>
      </p:sp>
    </p:spTree>
    <p:extLst>
      <p:ext uri="{BB962C8B-B14F-4D97-AF65-F5344CB8AC3E}">
        <p14:creationId xmlns:p14="http://schemas.microsoft.com/office/powerpoint/2010/main" val="405165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8641" y="141027"/>
            <a:ext cx="10911840" cy="1173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endParaRPr lang="en-US" sz="2000" dirty="0">
              <a:solidFill>
                <a:srgbClr val="FF0000"/>
              </a:solidFill>
              <a:latin typeface="+mn-lt"/>
            </a:endParaRPr>
          </a:p>
        </p:txBody>
      </p:sp>
      <p:cxnSp>
        <p:nvCxnSpPr>
          <p:cNvPr id="12" name="Straight Connector 11"/>
          <p:cNvCxnSpPr/>
          <p:nvPr/>
        </p:nvCxnSpPr>
        <p:spPr>
          <a:xfrm flipV="1">
            <a:off x="8041" y="1159995"/>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623556357"/>
              </p:ext>
            </p:extLst>
          </p:nvPr>
        </p:nvGraphicFramePr>
        <p:xfrm>
          <a:off x="293159" y="1201783"/>
          <a:ext cx="4958110" cy="5019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889758631"/>
              </p:ext>
            </p:extLst>
          </p:nvPr>
        </p:nvGraphicFramePr>
        <p:xfrm>
          <a:off x="5721531" y="1166948"/>
          <a:ext cx="5738951" cy="26561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2685972608"/>
              </p:ext>
            </p:extLst>
          </p:nvPr>
        </p:nvGraphicFramePr>
        <p:xfrm>
          <a:off x="5808617" y="3857897"/>
          <a:ext cx="5829201" cy="2884934"/>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4319451" y="6156960"/>
            <a:ext cx="1309876" cy="276999"/>
          </a:xfrm>
          <a:prstGeom prst="rect">
            <a:avLst/>
          </a:prstGeom>
        </p:spPr>
        <p:txBody>
          <a:bodyPr wrap="square">
            <a:spAutoFit/>
          </a:bodyPr>
          <a:lstStyle/>
          <a:p>
            <a:pPr algn="r">
              <a:spcBef>
                <a:spcPts val="600"/>
              </a:spcBef>
              <a:buClr>
                <a:srgbClr val="00B0F0"/>
              </a:buClr>
            </a:pPr>
            <a:r>
              <a:rPr lang="sq-AL" sz="1200" i="1" dirty="0"/>
              <a:t>Burimi: WB WDI</a:t>
            </a:r>
          </a:p>
        </p:txBody>
      </p:sp>
      <p:sp>
        <p:nvSpPr>
          <p:cNvPr id="4" name="Rectangle 3"/>
          <p:cNvSpPr/>
          <p:nvPr/>
        </p:nvSpPr>
        <p:spPr>
          <a:xfrm>
            <a:off x="10302240" y="6548846"/>
            <a:ext cx="1504668" cy="276999"/>
          </a:xfrm>
          <a:prstGeom prst="rect">
            <a:avLst/>
          </a:prstGeom>
        </p:spPr>
        <p:txBody>
          <a:bodyPr wrap="square">
            <a:spAutoFit/>
          </a:bodyPr>
          <a:lstStyle/>
          <a:p>
            <a:pPr algn="r">
              <a:spcBef>
                <a:spcPts val="600"/>
              </a:spcBef>
              <a:buClr>
                <a:srgbClr val="00B0F0"/>
              </a:buClr>
            </a:pPr>
            <a:r>
              <a:rPr lang="sq-AL" sz="1200" i="1" dirty="0"/>
              <a:t>Burimi: FDI Markets</a:t>
            </a:r>
          </a:p>
        </p:txBody>
      </p:sp>
      <p:sp>
        <p:nvSpPr>
          <p:cNvPr id="9" name="Rectangle 8"/>
          <p:cNvSpPr/>
          <p:nvPr/>
        </p:nvSpPr>
        <p:spPr>
          <a:xfrm>
            <a:off x="287383" y="1"/>
            <a:ext cx="11599816" cy="1200329"/>
          </a:xfrm>
          <a:prstGeom prst="rect">
            <a:avLst/>
          </a:prstGeom>
        </p:spPr>
        <p:txBody>
          <a:bodyPr wrap="square">
            <a:spAutoFit/>
          </a:bodyPr>
          <a:lstStyle/>
          <a:p>
            <a:pPr algn="ctr"/>
            <a:r>
              <a:rPr lang="sq-AL" sz="3600" b="1" dirty="0">
                <a:solidFill>
                  <a:schemeClr val="accent1">
                    <a:lumMod val="50000"/>
                  </a:schemeClr>
                </a:solidFill>
              </a:rPr>
              <a:t>Performanca e IHD-ve është e dobët dhe vendet e reja të punës nga IHD-të ishin në sektorët e patregtueshëm</a:t>
            </a:r>
          </a:p>
        </p:txBody>
      </p:sp>
      <p:sp>
        <p:nvSpPr>
          <p:cNvPr id="14" name="Slide Number Placeholder 13"/>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7</a:t>
            </a:fld>
            <a:endParaRPr lang="sq-AL">
              <a:solidFill>
                <a:prstClr val="black">
                  <a:lumMod val="75000"/>
                  <a:lumOff val="25000"/>
                </a:prstClr>
              </a:solidFill>
            </a:endParaRPr>
          </a:p>
        </p:txBody>
      </p:sp>
    </p:spTree>
    <p:extLst>
      <p:ext uri="{BB962C8B-B14F-4D97-AF65-F5344CB8AC3E}">
        <p14:creationId xmlns:p14="http://schemas.microsoft.com/office/powerpoint/2010/main" val="2122826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2087" y="191911"/>
            <a:ext cx="3636447" cy="1354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q-AL" sz="1800" b="1" dirty="0">
                <a:solidFill>
                  <a:schemeClr val="accent1">
                    <a:lumMod val="50000"/>
                  </a:schemeClr>
                </a:solidFill>
                <a:latin typeface="+mn-lt"/>
              </a:rPr>
              <a:t>Grykat e ngushta të infrastrukturës radhiten në mesin e pengesave kryesore për rritjen e sektorit privat </a:t>
            </a:r>
          </a:p>
          <a:p>
            <a:r>
              <a:rPr lang="sq-AL" dirty="0"/>
              <a:t>  </a:t>
            </a:r>
            <a:endParaRPr lang="sq-AL" sz="2000" dirty="0"/>
          </a:p>
        </p:txBody>
      </p:sp>
      <p:cxnSp>
        <p:nvCxnSpPr>
          <p:cNvPr id="12" name="Straight Connector 11"/>
          <p:cNvCxnSpPr/>
          <p:nvPr/>
        </p:nvCxnSpPr>
        <p:spPr>
          <a:xfrm flipV="1">
            <a:off x="-8792" y="976205"/>
            <a:ext cx="12192000" cy="17417"/>
          </a:xfrm>
          <a:prstGeom prst="line">
            <a:avLst/>
          </a:prstGeom>
          <a:noFill/>
          <a:ln w="76200" cap="flat" cmpd="sng" algn="ctr">
            <a:solidFill>
              <a:srgbClr val="0070C0"/>
            </a:solidFill>
            <a:prstDash val="solid"/>
          </a:ln>
          <a:effectLst/>
        </p:spPr>
      </p:cxnSp>
      <p:pic>
        <p:nvPicPr>
          <p:cNvPr id="13" name="Picture 2" descr="U:\1405265\1405265 WBG Logo\LOGO FILES\Horizontal\WBG_Horizontal_Color\web\WBG_Horizontal-RGB-web.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
          <a:stretch/>
        </p:blipFill>
        <p:spPr bwMode="auto">
          <a:xfrm>
            <a:off x="431803" y="6302502"/>
            <a:ext cx="1911348" cy="3298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p:cNvGraphicFramePr>
            <a:graphicFrameLocks/>
          </p:cNvGraphicFramePr>
          <p:nvPr>
            <p:extLst>
              <p:ext uri="{D42A27DB-BD31-4B8C-83A1-F6EECF244321}">
                <p14:modId xmlns:p14="http://schemas.microsoft.com/office/powerpoint/2010/main" val="4236090"/>
              </p:ext>
            </p:extLst>
          </p:nvPr>
        </p:nvGraphicFramePr>
        <p:xfrm>
          <a:off x="90310" y="1314995"/>
          <a:ext cx="4357512" cy="484196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580878" y="358165"/>
            <a:ext cx="7464366" cy="369332"/>
          </a:xfrm>
          <a:prstGeom prst="rect">
            <a:avLst/>
          </a:prstGeom>
        </p:spPr>
        <p:txBody>
          <a:bodyPr wrap="square">
            <a:spAutoFit/>
          </a:bodyPr>
          <a:lstStyle/>
          <a:p>
            <a:r>
              <a:rPr lang="sq-AL" b="1" dirty="0">
                <a:solidFill>
                  <a:schemeClr val="accent1">
                    <a:lumMod val="50000"/>
                  </a:schemeClr>
                </a:solidFill>
                <a:latin typeface="Calibri" panose="020F0502020204030204" pitchFamily="34" charset="0"/>
              </a:rPr>
              <a:t>…. Agjenda e reformës së klimës së investimeve ende nuk është përfunduar... </a:t>
            </a:r>
            <a:endParaRPr lang="sq-AL" sz="1100" b="1"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0519480A-085A-4063-8272-C91EC9B62F71}" type="slidenum">
              <a:rPr lang="bs-Latn-BA" smtClean="0">
                <a:solidFill>
                  <a:prstClr val="black">
                    <a:lumMod val="75000"/>
                    <a:lumOff val="25000"/>
                  </a:prstClr>
                </a:solidFill>
              </a:rPr>
              <a:pPr/>
              <a:t>8</a:t>
            </a:fld>
            <a:endParaRPr lang="sq-AL">
              <a:solidFill>
                <a:prstClr val="black">
                  <a:lumMod val="75000"/>
                  <a:lumOff val="2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4231683600"/>
              </p:ext>
            </p:extLst>
          </p:nvPr>
        </p:nvGraphicFramePr>
        <p:xfrm>
          <a:off x="4727575" y="2221230"/>
          <a:ext cx="6800849" cy="343154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6461760" y="1579318"/>
            <a:ext cx="3881120" cy="369332"/>
          </a:xfrm>
          <a:prstGeom prst="rect">
            <a:avLst/>
          </a:prstGeom>
          <a:noFill/>
        </p:spPr>
        <p:txBody>
          <a:bodyPr wrap="square" rtlCol="0">
            <a:spAutoFit/>
          </a:bodyPr>
          <a:lstStyle/>
          <a:p>
            <a:r>
              <a:rPr lang="en-US" b="1" smtClean="0">
                <a:solidFill>
                  <a:srgbClr val="002060"/>
                </a:solidFill>
              </a:rPr>
              <a:t>Rangimi në Të Bërit Biznes, 2017</a:t>
            </a:r>
            <a:endParaRPr lang="en-US" b="1">
              <a:solidFill>
                <a:srgbClr val="002060"/>
              </a:solidFill>
            </a:endParaRPr>
          </a:p>
        </p:txBody>
      </p:sp>
      <p:sp>
        <p:nvSpPr>
          <p:cNvPr id="4" name="TextBox 3"/>
          <p:cNvSpPr txBox="1"/>
          <p:nvPr/>
        </p:nvSpPr>
        <p:spPr>
          <a:xfrm>
            <a:off x="5899248" y="3414950"/>
            <a:ext cx="375920" cy="246221"/>
          </a:xfrm>
          <a:prstGeom prst="rect">
            <a:avLst/>
          </a:prstGeom>
          <a:noFill/>
        </p:spPr>
        <p:txBody>
          <a:bodyPr wrap="square" rtlCol="0">
            <a:spAutoFit/>
          </a:bodyPr>
          <a:lstStyle/>
          <a:p>
            <a:r>
              <a:rPr lang="en-US" sz="1000" smtClean="0"/>
              <a:t>68</a:t>
            </a:r>
            <a:endParaRPr lang="en-US" sz="1000"/>
          </a:p>
        </p:txBody>
      </p:sp>
      <p:sp>
        <p:nvSpPr>
          <p:cNvPr id="7" name="TextBox 6"/>
          <p:cNvSpPr txBox="1"/>
          <p:nvPr/>
        </p:nvSpPr>
        <p:spPr>
          <a:xfrm>
            <a:off x="9418320" y="3567898"/>
            <a:ext cx="396240" cy="261610"/>
          </a:xfrm>
          <a:prstGeom prst="rect">
            <a:avLst/>
          </a:prstGeom>
          <a:noFill/>
        </p:spPr>
        <p:txBody>
          <a:bodyPr wrap="square" rtlCol="0">
            <a:spAutoFit/>
          </a:bodyPr>
          <a:lstStyle/>
          <a:p>
            <a:r>
              <a:rPr lang="en-US" sz="1100" smtClean="0"/>
              <a:t>43</a:t>
            </a:r>
            <a:endParaRPr lang="en-US" sz="1100"/>
          </a:p>
        </p:txBody>
      </p:sp>
      <p:sp>
        <p:nvSpPr>
          <p:cNvPr id="8" name="TextBox 7"/>
          <p:cNvSpPr txBox="1"/>
          <p:nvPr/>
        </p:nvSpPr>
        <p:spPr>
          <a:xfrm>
            <a:off x="9977120" y="3538060"/>
            <a:ext cx="365760" cy="261610"/>
          </a:xfrm>
          <a:prstGeom prst="rect">
            <a:avLst/>
          </a:prstGeom>
          <a:noFill/>
        </p:spPr>
        <p:txBody>
          <a:bodyPr wrap="square" rtlCol="0">
            <a:spAutoFit/>
          </a:bodyPr>
          <a:lstStyle/>
          <a:p>
            <a:r>
              <a:rPr lang="en-US" sz="1100" smtClean="0"/>
              <a:t>51</a:t>
            </a:r>
            <a:endParaRPr lang="en-US" sz="1100"/>
          </a:p>
        </p:txBody>
      </p:sp>
      <p:sp>
        <p:nvSpPr>
          <p:cNvPr id="14" name="TextBox 13"/>
          <p:cNvSpPr txBox="1"/>
          <p:nvPr/>
        </p:nvSpPr>
        <p:spPr>
          <a:xfrm>
            <a:off x="5455920" y="3437093"/>
            <a:ext cx="443328" cy="261610"/>
          </a:xfrm>
          <a:prstGeom prst="rect">
            <a:avLst/>
          </a:prstGeom>
          <a:noFill/>
        </p:spPr>
        <p:txBody>
          <a:bodyPr wrap="square" rtlCol="0">
            <a:spAutoFit/>
          </a:bodyPr>
          <a:lstStyle/>
          <a:p>
            <a:r>
              <a:rPr lang="en-US" sz="1100" smtClean="0"/>
              <a:t>60</a:t>
            </a:r>
            <a:endParaRPr lang="en-US" sz="1100"/>
          </a:p>
        </p:txBody>
      </p:sp>
    </p:spTree>
    <p:extLst>
      <p:ext uri="{BB962C8B-B14F-4D97-AF65-F5344CB8AC3E}">
        <p14:creationId xmlns:p14="http://schemas.microsoft.com/office/powerpoint/2010/main" val="317230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05404992"/>
              </p:ext>
            </p:extLst>
          </p:nvPr>
        </p:nvGraphicFramePr>
        <p:xfrm>
          <a:off x="128015" y="3791361"/>
          <a:ext cx="6522166" cy="27054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85120" y="234636"/>
            <a:ext cx="10959066" cy="461665"/>
          </a:xfrm>
          <a:prstGeom prst="rect">
            <a:avLst/>
          </a:prstGeom>
          <a:noFill/>
          <a:ln w="28575">
            <a:noFill/>
          </a:ln>
        </p:spPr>
        <p:txBody>
          <a:bodyPr wrap="square" rtlCol="0">
            <a:spAutoFit/>
          </a:bodyPr>
          <a:lstStyle>
            <a:defPPr>
              <a:defRPr lang="en-US"/>
            </a:defPPr>
            <a:lvl1pPr>
              <a:lnSpc>
                <a:spcPts val="3000"/>
              </a:lnSpc>
              <a:defRPr sz="2200" b="1">
                <a:solidFill>
                  <a:schemeClr val="accent5">
                    <a:lumMod val="50000"/>
                  </a:schemeClr>
                </a:solidFill>
                <a:latin typeface="Calibri" panose="020F0502020204030204" pitchFamily="34" charset="0"/>
              </a:defRPr>
            </a:lvl1pPr>
          </a:lstStyle>
          <a:p>
            <a:pPr algn="ctr">
              <a:lnSpc>
                <a:spcPct val="100000"/>
              </a:lnSpc>
            </a:pPr>
            <a:r>
              <a:rPr lang="sq-AL" sz="2400" dirty="0">
                <a:solidFill>
                  <a:schemeClr val="accent1">
                    <a:lumMod val="50000"/>
                  </a:schemeClr>
                </a:solidFill>
              </a:rPr>
              <a:t>…. dhe ndërmjetësimi financiar mbetet i ulët dhe qasja në financim problematike</a:t>
            </a:r>
          </a:p>
        </p:txBody>
      </p:sp>
      <p:graphicFrame>
        <p:nvGraphicFramePr>
          <p:cNvPr id="4" name="Chart 3"/>
          <p:cNvGraphicFramePr>
            <a:graphicFrameLocks/>
          </p:cNvGraphicFramePr>
          <p:nvPr>
            <p:extLst>
              <p:ext uri="{D42A27DB-BD31-4B8C-83A1-F6EECF244321}">
                <p14:modId xmlns:p14="http://schemas.microsoft.com/office/powerpoint/2010/main" val="784139451"/>
              </p:ext>
            </p:extLst>
          </p:nvPr>
        </p:nvGraphicFramePr>
        <p:xfrm>
          <a:off x="128015" y="827225"/>
          <a:ext cx="6355912" cy="28165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46464663"/>
              </p:ext>
            </p:extLst>
          </p:nvPr>
        </p:nvGraphicFramePr>
        <p:xfrm>
          <a:off x="6788727" y="796638"/>
          <a:ext cx="5462018" cy="29717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ext uri="{D42A27DB-BD31-4B8C-83A1-F6EECF244321}">
                <p14:modId xmlns:p14="http://schemas.microsoft.com/office/powerpoint/2010/main" val="3823479232"/>
              </p:ext>
            </p:extLst>
          </p:nvPr>
        </p:nvGraphicFramePr>
        <p:xfrm>
          <a:off x="6788727" y="3996349"/>
          <a:ext cx="5462019" cy="2500429"/>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7247471" y="3791360"/>
            <a:ext cx="4778275" cy="276999"/>
          </a:xfrm>
          <a:prstGeom prst="rect">
            <a:avLst/>
          </a:prstGeom>
          <a:noFill/>
        </p:spPr>
        <p:txBody>
          <a:bodyPr wrap="square" rtlCol="0">
            <a:spAutoFit/>
          </a:bodyPr>
          <a:lstStyle/>
          <a:p>
            <a:pPr algn="r">
              <a:spcBef>
                <a:spcPts val="600"/>
              </a:spcBef>
              <a:buClr>
                <a:srgbClr val="00B0F0"/>
              </a:buClr>
            </a:pPr>
            <a:r>
              <a:rPr lang="sq-AL" sz="1200" i="1" dirty="0"/>
              <a:t>Burimi: BEEPS 2013</a:t>
            </a:r>
          </a:p>
        </p:txBody>
      </p:sp>
      <p:sp>
        <p:nvSpPr>
          <p:cNvPr id="8" name="TextBox 7"/>
          <p:cNvSpPr txBox="1"/>
          <p:nvPr/>
        </p:nvSpPr>
        <p:spPr>
          <a:xfrm>
            <a:off x="1511689" y="3629936"/>
            <a:ext cx="4778275" cy="276999"/>
          </a:xfrm>
          <a:prstGeom prst="rect">
            <a:avLst/>
          </a:prstGeom>
          <a:noFill/>
        </p:spPr>
        <p:txBody>
          <a:bodyPr wrap="square" rtlCol="0">
            <a:spAutoFit/>
          </a:bodyPr>
          <a:lstStyle/>
          <a:p>
            <a:pPr algn="r">
              <a:spcBef>
                <a:spcPts val="600"/>
              </a:spcBef>
              <a:buClr>
                <a:srgbClr val="00B0F0"/>
              </a:buClr>
            </a:pPr>
            <a:r>
              <a:rPr lang="sq-AL" sz="1200" i="1" dirty="0"/>
              <a:t>Burimi: WB WDI</a:t>
            </a:r>
          </a:p>
        </p:txBody>
      </p:sp>
      <p:sp>
        <p:nvSpPr>
          <p:cNvPr id="9" name="TextBox 8"/>
          <p:cNvSpPr txBox="1"/>
          <p:nvPr/>
        </p:nvSpPr>
        <p:spPr>
          <a:xfrm>
            <a:off x="7413725" y="6612784"/>
            <a:ext cx="4778275" cy="276999"/>
          </a:xfrm>
          <a:prstGeom prst="rect">
            <a:avLst/>
          </a:prstGeom>
          <a:noFill/>
        </p:spPr>
        <p:txBody>
          <a:bodyPr wrap="square" rtlCol="0">
            <a:spAutoFit/>
          </a:bodyPr>
          <a:lstStyle/>
          <a:p>
            <a:pPr algn="r">
              <a:spcBef>
                <a:spcPts val="600"/>
              </a:spcBef>
              <a:buClr>
                <a:srgbClr val="00B0F0"/>
              </a:buClr>
            </a:pPr>
            <a:r>
              <a:rPr lang="sq-AL" sz="1200" i="1" dirty="0"/>
              <a:t>Burimi: BEEPS 2013</a:t>
            </a:r>
          </a:p>
        </p:txBody>
      </p:sp>
      <p:sp>
        <p:nvSpPr>
          <p:cNvPr id="10" name="TextBox 9"/>
          <p:cNvSpPr txBox="1"/>
          <p:nvPr/>
        </p:nvSpPr>
        <p:spPr>
          <a:xfrm>
            <a:off x="1871906" y="6581001"/>
            <a:ext cx="4778275" cy="276999"/>
          </a:xfrm>
          <a:prstGeom prst="rect">
            <a:avLst/>
          </a:prstGeom>
          <a:noFill/>
        </p:spPr>
        <p:txBody>
          <a:bodyPr wrap="square" rtlCol="0">
            <a:spAutoFit/>
          </a:bodyPr>
          <a:lstStyle/>
          <a:p>
            <a:pPr algn="r">
              <a:spcBef>
                <a:spcPts val="600"/>
              </a:spcBef>
              <a:buClr>
                <a:srgbClr val="00B0F0"/>
              </a:buClr>
            </a:pPr>
            <a:r>
              <a:rPr lang="sq-AL" sz="1200" i="1" dirty="0"/>
              <a:t>Burimi: BEEPS 2013</a:t>
            </a:r>
          </a:p>
        </p:txBody>
      </p:sp>
      <p:pic>
        <p:nvPicPr>
          <p:cNvPr id="11" name="Picture 2" descr="U:\1405265\1405265 WBG Logo\LOGO FILES\Horizontal\WBG_Horizontal_Color\web\WBG_Horizontal-RGB-web.jpg"/>
          <p:cNvPicPr>
            <a:picLocks noChangeAspect="1" noChangeArrowheads="1"/>
          </p:cNvPicPr>
          <p:nvPr/>
        </p:nvPicPr>
        <p:blipFill rotWithShape="1">
          <a:blip r:embed="rId7">
            <a:extLst>
              <a:ext uri="{28A0092B-C50C-407E-A947-70E740481C1C}">
                <a14:useLocalDpi xmlns:a14="http://schemas.microsoft.com/office/drawing/2010/main" val="0"/>
              </a:ext>
            </a:extLst>
          </a:blip>
          <a:srcRect r="-715"/>
          <a:stretch/>
        </p:blipFill>
        <p:spPr bwMode="auto">
          <a:xfrm>
            <a:off x="128015" y="6496778"/>
            <a:ext cx="1911348" cy="3298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696074" y="126289"/>
            <a:ext cx="1329672" cy="258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224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2">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6925</TotalTime>
  <Words>2959</Words>
  <Application>Microsoft Office PowerPoint</Application>
  <PresentationFormat>Custom</PresentationFormat>
  <Paragraphs>217</Paragraphs>
  <Slides>24</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30" baseType="lpstr">
      <vt:lpstr>Office Theme</vt:lpstr>
      <vt:lpstr>Theme2</vt:lpstr>
      <vt:lpstr>1_Theme2</vt:lpstr>
      <vt:lpstr>1_Office Theme</vt:lpstr>
      <vt:lpstr>2_Office Theme</vt:lpstr>
      <vt:lpstr>Slide</vt:lpstr>
      <vt:lpstr>Kosova Korniza e Partneritetit me Vendin VF2017 – 21 – Diagnostifikimi Sistematik i Vendit</vt:lpstr>
      <vt:lpstr>                 KONTEKSTI VENDOR DHE  SFIDAT ZHVILLIMORE</vt:lpstr>
      <vt:lpstr>Kosova: Ekonomi e brishtë e pas-konfliktit që ka aspirata për BE</vt:lpstr>
      <vt:lpstr>Rritja në Kosovë ishte pozitive dhe mbi mesataren e Ballkanit Perëndimor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Prioritetet kyçe</vt:lpstr>
      <vt:lpstr>Prioritetet e hollësishme</vt:lpstr>
      <vt:lpstr>                Aneks:  Prioritetet e hollësishme</vt:lpstr>
      <vt:lpstr>Prioritetet e hollësishme</vt:lpstr>
      <vt:lpstr>Prioritetet e hollësishme</vt:lpstr>
      <vt:lpstr>Prioritetet e hollësishme</vt:lpstr>
      <vt:lpstr>Pyetjet</vt:lpstr>
      <vt:lpstr>JU FALEMINDERIT!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Kosovo CPF 2017-21</dc:title>
  <dc:creator>Lundrim Aliu</dc:creator>
  <cp:lastModifiedBy>Lundrim Aliu</cp:lastModifiedBy>
  <cp:revision>446</cp:revision>
  <cp:lastPrinted>2016-09-01T13:30:04Z</cp:lastPrinted>
  <dcterms:created xsi:type="dcterms:W3CDTF">2016-02-22T13:24:41Z</dcterms:created>
  <dcterms:modified xsi:type="dcterms:W3CDTF">2016-11-24T13:18:32Z</dcterms:modified>
</cp:coreProperties>
</file>