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theme/themeOverride1.xml" ContentType="application/vnd.openxmlformats-officedocument.themeOverr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59" r:id="rId1"/>
  </p:sldMasterIdLst>
  <p:notesMasterIdLst>
    <p:notesMasterId r:id="rId36"/>
  </p:notesMasterIdLst>
  <p:sldIdLst>
    <p:sldId id="256" r:id="rId2"/>
    <p:sldId id="315" r:id="rId3"/>
    <p:sldId id="259" r:id="rId4"/>
    <p:sldId id="277" r:id="rId5"/>
    <p:sldId id="260" r:id="rId6"/>
    <p:sldId id="281" r:id="rId7"/>
    <p:sldId id="279" r:id="rId8"/>
    <p:sldId id="309" r:id="rId9"/>
    <p:sldId id="261" r:id="rId10"/>
    <p:sldId id="263" r:id="rId11"/>
    <p:sldId id="290" r:id="rId12"/>
    <p:sldId id="293" r:id="rId13"/>
    <p:sldId id="292" r:id="rId14"/>
    <p:sldId id="291" r:id="rId15"/>
    <p:sldId id="294" r:id="rId16"/>
    <p:sldId id="298" r:id="rId17"/>
    <p:sldId id="295" r:id="rId18"/>
    <p:sldId id="296" r:id="rId19"/>
    <p:sldId id="303" r:id="rId20"/>
    <p:sldId id="308" r:id="rId21"/>
    <p:sldId id="297" r:id="rId22"/>
    <p:sldId id="289" r:id="rId23"/>
    <p:sldId id="278" r:id="rId24"/>
    <p:sldId id="307" r:id="rId25"/>
    <p:sldId id="282" r:id="rId26"/>
    <p:sldId id="300" r:id="rId27"/>
    <p:sldId id="301" r:id="rId28"/>
    <p:sldId id="284" r:id="rId29"/>
    <p:sldId id="314" r:id="rId30"/>
    <p:sldId id="305" r:id="rId31"/>
    <p:sldId id="306" r:id="rId32"/>
    <p:sldId id="302" r:id="rId33"/>
    <p:sldId id="310" r:id="rId34"/>
    <p:sldId id="276" r:id="rId3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ylvie Munchep Ndze" initials="SMN" lastIdx="1" clrIdx="0">
    <p:extLst>
      <p:ext uri="{19B8F6BF-5375-455C-9EA6-DF929625EA0E}">
        <p15:presenceInfo xmlns:p15="http://schemas.microsoft.com/office/powerpoint/2012/main" userId="S-1-5-21-88094858-919529-1617787245-3528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24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ublic\Documents\Documents\Cameroon\Poverty\Tableau01_Poverty.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Public\Documents\Documents\Cameroon\Poverty\general%20descriptives.xlsx"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Public\Documents\Documents\Cameroon\Poverty\general%20descriptives.xlsx" TargetMode="External"/><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2" Type="http://schemas.openxmlformats.org/officeDocument/2006/relationships/oleObject" Target="Macintosh%20HD:Users:Ginoula:Library:Containers:com.apple.mail:Data:Library:Mail%20Downloads:62BEE5EE-F3DB-4E07-B84E-56573F14B559:doing%20business%20(comparative%20and%20data).xlsx" TargetMode="External"/><Relationship Id="rId1" Type="http://schemas.openxmlformats.org/officeDocument/2006/relationships/themeOverride" Target="../theme/themeOverride1.xml"/></Relationships>
</file>

<file path=ppt/charts/_rels/chart1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wb198498\AppData\Local\Microsoft\Windows\Temporary%20Internet%20Files\Content.IE5\NIOGJPM9\Performance_President.xls" TargetMode="External"/><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4.xml"/><Relationship Id="rId1"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ublic\Documents\Documents\Cameroon\Poverty\Tableau01_Povert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ublic\Documents\Documents\Cameroon\Poverty\general%20descriptiv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ublic\Documents\Documents\Cameroon\Poverty\pink_data_m_cameroon%20produc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Ginoula:Library:Application%20Support:Microsoft:Office:Office%202011%20AutoRecovery:doing%20business%20(comparative%20and%20data)%20(version%201).xlsb"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Ginoula:Desktop:work:cameroon:Systematic%20Country%20Diagnostic:GDP%20by%20sector%20data%20tables%20(ins)%20.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C:\Users\wb486853\Box%20Sync\Education.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file:///C:\Users\wb486853\Documents\cameoon%20debt.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2001</c:v>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'agro-ecological'!$J$24:$J$29</c:f>
              <c:strCache>
                <c:ptCount val="6"/>
                <c:pt idx="0">
                  <c:v>Sudano-Sahelian</c:v>
                </c:pt>
                <c:pt idx="1">
                  <c:v>Haut Guinea Savanes</c:v>
                </c:pt>
                <c:pt idx="2">
                  <c:v>Hauts plateaux</c:v>
                </c:pt>
                <c:pt idx="3">
                  <c:v>Forestriere monomodale</c:v>
                </c:pt>
                <c:pt idx="4">
                  <c:v>Forestriere bimodale</c:v>
                </c:pt>
                <c:pt idx="5">
                  <c:v>Urbain</c:v>
                </c:pt>
              </c:strCache>
            </c:strRef>
          </c:cat>
          <c:val>
            <c:numRef>
              <c:f>'agro-ecological'!$N$24:$N$29</c:f>
              <c:numCache>
                <c:formatCode>0.0</c:formatCode>
                <c:ptCount val="6"/>
                <c:pt idx="0">
                  <c:v>2.1076220000000006</c:v>
                </c:pt>
                <c:pt idx="1">
                  <c:v>0.33451700000000001</c:v>
                </c:pt>
                <c:pt idx="2">
                  <c:v>1.688107</c:v>
                </c:pt>
                <c:pt idx="3">
                  <c:v>0.66179099999999991</c:v>
                </c:pt>
                <c:pt idx="4">
                  <c:v>1.081073</c:v>
                </c:pt>
                <c:pt idx="5">
                  <c:v>0.34333900000000001</c:v>
                </c:pt>
              </c:numCache>
            </c:numRef>
          </c:val>
        </c:ser>
        <c:ser>
          <c:idx val="1"/>
          <c:order val="1"/>
          <c:tx>
            <c:v>2007</c:v>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'agro-ecological'!$J$24:$J$29</c:f>
              <c:strCache>
                <c:ptCount val="6"/>
                <c:pt idx="0">
                  <c:v>Sudano-Sahelian</c:v>
                </c:pt>
                <c:pt idx="1">
                  <c:v>Haut Guinea Savanes</c:v>
                </c:pt>
                <c:pt idx="2">
                  <c:v>Hauts plateaux</c:v>
                </c:pt>
                <c:pt idx="3">
                  <c:v>Forestriere monomodale</c:v>
                </c:pt>
                <c:pt idx="4">
                  <c:v>Forestriere bimodale</c:v>
                </c:pt>
                <c:pt idx="5">
                  <c:v>Urbain</c:v>
                </c:pt>
              </c:strCache>
            </c:strRef>
          </c:cat>
          <c:val>
            <c:numRef>
              <c:f>'agro-ecological'!$O$24:$O$29</c:f>
              <c:numCache>
                <c:formatCode>0.0</c:formatCode>
                <c:ptCount val="6"/>
                <c:pt idx="0">
                  <c:v>3.2532860000000001</c:v>
                </c:pt>
                <c:pt idx="1">
                  <c:v>0.49053400000000008</c:v>
                </c:pt>
                <c:pt idx="2">
                  <c:v>1.4723649999999999</c:v>
                </c:pt>
                <c:pt idx="3">
                  <c:v>0.56591400000000014</c:v>
                </c:pt>
                <c:pt idx="4">
                  <c:v>1.1512369999999998</c:v>
                </c:pt>
                <c:pt idx="5">
                  <c:v>0.20001099999999999</c:v>
                </c:pt>
              </c:numCache>
            </c:numRef>
          </c:val>
        </c:ser>
        <c:ser>
          <c:idx val="2"/>
          <c:order val="2"/>
          <c:tx>
            <c:v>2014</c:v>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'agro-ecological'!$J$24:$J$29</c:f>
              <c:strCache>
                <c:ptCount val="6"/>
                <c:pt idx="0">
                  <c:v>Sudano-Sahelian</c:v>
                </c:pt>
                <c:pt idx="1">
                  <c:v>Haut Guinea Savanes</c:v>
                </c:pt>
                <c:pt idx="2">
                  <c:v>Hauts plateaux</c:v>
                </c:pt>
                <c:pt idx="3">
                  <c:v>Forestriere monomodale</c:v>
                </c:pt>
                <c:pt idx="4">
                  <c:v>Forestriere bimodale</c:v>
                </c:pt>
                <c:pt idx="5">
                  <c:v>Urbain</c:v>
                </c:pt>
              </c:strCache>
            </c:strRef>
          </c:cat>
          <c:val>
            <c:numRef>
              <c:f>'agro-ecological'!$P$24:$P$29</c:f>
              <c:numCache>
                <c:formatCode>0.0</c:formatCode>
                <c:ptCount val="6"/>
                <c:pt idx="0">
                  <c:v>4.5166789999999999</c:v>
                </c:pt>
                <c:pt idx="1">
                  <c:v>0.55002600000000001</c:v>
                </c:pt>
                <c:pt idx="2">
                  <c:v>1.4808950000000001</c:v>
                </c:pt>
                <c:pt idx="3">
                  <c:v>0.37193900000000002</c:v>
                </c:pt>
                <c:pt idx="4">
                  <c:v>0.91435200000000016</c:v>
                </c:pt>
                <c:pt idx="5">
                  <c:v>0.254938</c:v>
                </c:pt>
              </c:numCache>
            </c:numRef>
          </c:val>
        </c:ser>
        <c:dLbls>
          <c:showLegendKey val="0"/>
          <c:showVal val="0"/>
          <c:showCatName val="0"/>
          <c:showSerName val="0"/>
          <c:showPercent val="0"/>
          <c:showBubbleSize val="0"/>
        </c:dLbls>
        <c:gapWidth val="219"/>
        <c:overlap val="-27"/>
        <c:axId val="509065280"/>
        <c:axId val="509065672"/>
      </c:barChart>
      <c:catAx>
        <c:axId val="50906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09065672"/>
        <c:crosses val="autoZero"/>
        <c:auto val="1"/>
        <c:lblAlgn val="ctr"/>
        <c:lblOffset val="100"/>
        <c:noMultiLvlLbl val="0"/>
      </c:catAx>
      <c:valAx>
        <c:axId val="509065672"/>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090652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a:effectLst/>
              </a:rPr>
              <a:t>Log consommation par tete</a:t>
            </a:r>
            <a:r>
              <a:rPr lang="en-US" sz="1400" b="0" i="0" u="none" strike="noStrike" baseline="0"/>
              <a:t> </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Sheet1!$F$31</c:f>
              <c:strCache>
                <c:ptCount val="1"/>
                <c:pt idx="0">
                  <c:v>Femme, rurale</c:v>
                </c:pt>
              </c:strCache>
            </c:strRef>
          </c:tx>
          <c:spPr>
            <a:solidFill>
              <a:schemeClr val="accent2">
                <a:lumMod val="40000"/>
                <a:lumOff val="60000"/>
              </a:schemeClr>
            </a:solidFill>
            <a:ln>
              <a:noFill/>
            </a:ln>
            <a:effectLst/>
          </c:spPr>
          <c:invertIfNegative val="0"/>
          <c:cat>
            <c:strRef>
              <c:f>Sheet1!$E$32:$E$36</c:f>
              <c:strCache>
                <c:ptCount val="5"/>
                <c:pt idx="0">
                  <c:v>Primaire</c:v>
                </c:pt>
                <c:pt idx="1">
                  <c:v>Secondaire de base</c:v>
                </c:pt>
                <c:pt idx="2">
                  <c:v>Secondaire +</c:v>
                </c:pt>
                <c:pt idx="3">
                  <c:v>College</c:v>
                </c:pt>
                <c:pt idx="4">
                  <c:v>Formation professionelle</c:v>
                </c:pt>
              </c:strCache>
            </c:strRef>
          </c:cat>
          <c:val>
            <c:numRef>
              <c:f>Sheet1!$F$32:$F$36</c:f>
              <c:numCache>
                <c:formatCode>General</c:formatCode>
                <c:ptCount val="5"/>
                <c:pt idx="0">
                  <c:v>0.26</c:v>
                </c:pt>
                <c:pt idx="1">
                  <c:v>0.37</c:v>
                </c:pt>
                <c:pt idx="2">
                  <c:v>0.62</c:v>
                </c:pt>
                <c:pt idx="3">
                  <c:v>1.1299999999999999</c:v>
                </c:pt>
                <c:pt idx="4">
                  <c:v>0.23</c:v>
                </c:pt>
              </c:numCache>
            </c:numRef>
          </c:val>
        </c:ser>
        <c:ser>
          <c:idx val="1"/>
          <c:order val="1"/>
          <c:tx>
            <c:strRef>
              <c:f>Sheet1!$G$31</c:f>
              <c:strCache>
                <c:ptCount val="1"/>
                <c:pt idx="0">
                  <c:v>Homme, rural</c:v>
                </c:pt>
              </c:strCache>
            </c:strRef>
          </c:tx>
          <c:spPr>
            <a:solidFill>
              <a:srgbClr val="002060"/>
            </a:solidFill>
            <a:ln>
              <a:noFill/>
            </a:ln>
            <a:effectLst/>
          </c:spPr>
          <c:invertIfNegative val="0"/>
          <c:cat>
            <c:strRef>
              <c:f>Sheet1!$E$32:$E$36</c:f>
              <c:strCache>
                <c:ptCount val="5"/>
                <c:pt idx="0">
                  <c:v>Primaire</c:v>
                </c:pt>
                <c:pt idx="1">
                  <c:v>Secondaire de base</c:v>
                </c:pt>
                <c:pt idx="2">
                  <c:v>Secondaire +</c:v>
                </c:pt>
                <c:pt idx="3">
                  <c:v>College</c:v>
                </c:pt>
                <c:pt idx="4">
                  <c:v>Formation professionelle</c:v>
                </c:pt>
              </c:strCache>
            </c:strRef>
          </c:cat>
          <c:val>
            <c:numRef>
              <c:f>Sheet1!$G$32:$G$36</c:f>
              <c:numCache>
                <c:formatCode>General</c:formatCode>
                <c:ptCount val="5"/>
                <c:pt idx="0">
                  <c:v>1E-4</c:v>
                </c:pt>
                <c:pt idx="1">
                  <c:v>0.16</c:v>
                </c:pt>
                <c:pt idx="2">
                  <c:v>0.25</c:v>
                </c:pt>
                <c:pt idx="3">
                  <c:v>0.65</c:v>
                </c:pt>
                <c:pt idx="4">
                  <c:v>0.18</c:v>
                </c:pt>
              </c:numCache>
            </c:numRef>
          </c:val>
        </c:ser>
        <c:dLbls>
          <c:showLegendKey val="0"/>
          <c:showVal val="0"/>
          <c:showCatName val="0"/>
          <c:showSerName val="0"/>
          <c:showPercent val="0"/>
          <c:showBubbleSize val="0"/>
        </c:dLbls>
        <c:gapWidth val="219"/>
        <c:overlap val="-27"/>
        <c:axId val="513028408"/>
        <c:axId val="513028800"/>
      </c:barChart>
      <c:catAx>
        <c:axId val="513028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028800"/>
        <c:crosses val="autoZero"/>
        <c:auto val="1"/>
        <c:lblAlgn val="ctr"/>
        <c:lblOffset val="100"/>
        <c:noMultiLvlLbl val="0"/>
      </c:catAx>
      <c:valAx>
        <c:axId val="513028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0284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err="1">
                <a:solidFill>
                  <a:schemeClr val="tx1"/>
                </a:solidFill>
              </a:rPr>
              <a:t>Pourcentage</a:t>
            </a:r>
            <a:r>
              <a:rPr lang="en-US" b="1" baseline="0" dirty="0">
                <a:solidFill>
                  <a:schemeClr val="tx1"/>
                </a:solidFill>
              </a:rPr>
              <a:t> du PIB </a:t>
            </a:r>
            <a:r>
              <a:rPr lang="fr-BE" b="1" baseline="0" noProof="0" dirty="0" smtClean="0">
                <a:solidFill>
                  <a:schemeClr val="tx1"/>
                </a:solidFill>
              </a:rPr>
              <a:t>n</a:t>
            </a:r>
            <a:r>
              <a:rPr lang="fr-FR" sz="1400" b="1" i="0" u="none" strike="noStrike" baseline="0" dirty="0" smtClean="0">
                <a:solidFill>
                  <a:schemeClr val="tx1"/>
                </a:solidFill>
                <a:effectLst/>
              </a:rPr>
              <a:t>é</a:t>
            </a:r>
            <a:r>
              <a:rPr lang="fr-BE" b="1" baseline="0" noProof="0" dirty="0" err="1" smtClean="0">
                <a:solidFill>
                  <a:schemeClr val="tx1"/>
                </a:solidFill>
              </a:rPr>
              <a:t>cessaire</a:t>
            </a:r>
            <a:r>
              <a:rPr lang="en-US" b="1" baseline="0" dirty="0" smtClean="0">
                <a:solidFill>
                  <a:schemeClr val="tx1"/>
                </a:solidFill>
              </a:rPr>
              <a:t> </a:t>
            </a:r>
            <a:r>
              <a:rPr lang="en-US" b="1" baseline="0" dirty="0">
                <a:solidFill>
                  <a:schemeClr val="tx1"/>
                </a:solidFill>
              </a:rPr>
              <a:t>pour </a:t>
            </a:r>
            <a:r>
              <a:rPr lang="fr-FR" sz="1400" b="1" i="0" u="none" strike="noStrike" baseline="0" dirty="0" smtClean="0">
                <a:solidFill>
                  <a:schemeClr val="tx1"/>
                </a:solidFill>
                <a:effectLst/>
              </a:rPr>
              <a:t>é</a:t>
            </a:r>
            <a:r>
              <a:rPr lang="en-US" b="1" baseline="0" dirty="0" err="1" smtClean="0">
                <a:solidFill>
                  <a:schemeClr val="tx1"/>
                </a:solidFill>
              </a:rPr>
              <a:t>liminer</a:t>
            </a:r>
            <a:r>
              <a:rPr lang="en-US" b="1" baseline="0" dirty="0" smtClean="0">
                <a:solidFill>
                  <a:schemeClr val="tx1"/>
                </a:solidFill>
              </a:rPr>
              <a:t> </a:t>
            </a:r>
            <a:r>
              <a:rPr lang="en-US" b="1" baseline="0" dirty="0">
                <a:solidFill>
                  <a:schemeClr val="tx1"/>
                </a:solidFill>
              </a:rPr>
              <a:t>la </a:t>
            </a:r>
            <a:r>
              <a:rPr lang="en-US" b="1" baseline="0" dirty="0" err="1" smtClean="0">
                <a:solidFill>
                  <a:schemeClr val="tx1"/>
                </a:solidFill>
              </a:rPr>
              <a:t>pauvr</a:t>
            </a:r>
            <a:r>
              <a:rPr lang="fr-FR" sz="1400" b="1" i="0" u="none" strike="noStrike" baseline="0" dirty="0" smtClean="0">
                <a:solidFill>
                  <a:schemeClr val="tx1"/>
                </a:solidFill>
                <a:effectLst/>
              </a:rPr>
              <a:t>e</a:t>
            </a:r>
            <a:r>
              <a:rPr lang="en-US" b="1" baseline="0" dirty="0" smtClean="0">
                <a:solidFill>
                  <a:schemeClr val="tx1"/>
                </a:solidFill>
              </a:rPr>
              <a:t>t</a:t>
            </a:r>
            <a:r>
              <a:rPr lang="fr-FR" sz="1400" b="1" i="0" u="none" strike="noStrike" baseline="0" dirty="0" smtClean="0">
                <a:solidFill>
                  <a:schemeClr val="tx1"/>
                </a:solidFill>
                <a:effectLst/>
              </a:rPr>
              <a:t>é</a:t>
            </a:r>
            <a:r>
              <a:rPr lang="en-US" b="1" baseline="0" dirty="0" smtClean="0">
                <a:solidFill>
                  <a:schemeClr val="tx1"/>
                </a:solidFill>
              </a:rPr>
              <a:t> </a:t>
            </a:r>
            <a:r>
              <a:rPr lang="en-US" b="1" baseline="0" dirty="0">
                <a:solidFill>
                  <a:schemeClr val="tx1"/>
                </a:solidFill>
              </a:rPr>
              <a:t>avec des transfers </a:t>
            </a:r>
            <a:r>
              <a:rPr lang="en-US" sz="1400" b="1" i="0" u="none" strike="noStrike" baseline="0" dirty="0" err="1">
                <a:solidFill>
                  <a:schemeClr val="tx1"/>
                </a:solidFill>
                <a:effectLst/>
              </a:rPr>
              <a:t>parfaitement</a:t>
            </a:r>
            <a:r>
              <a:rPr lang="en-US" sz="1400" b="1" i="0" u="none" strike="noStrike" baseline="0" dirty="0">
                <a:solidFill>
                  <a:schemeClr val="tx1"/>
                </a:solidFill>
                <a:effectLst/>
              </a:rPr>
              <a:t> </a:t>
            </a:r>
            <a:r>
              <a:rPr lang="en-US" sz="1400" b="1" i="0" u="none" strike="noStrike" baseline="0" dirty="0" err="1" smtClean="0">
                <a:solidFill>
                  <a:schemeClr val="tx1"/>
                </a:solidFill>
                <a:effectLst/>
              </a:rPr>
              <a:t>c</a:t>
            </a:r>
            <a:r>
              <a:rPr lang="en-US" b="1" baseline="0" dirty="0" err="1" smtClean="0">
                <a:solidFill>
                  <a:schemeClr val="tx1"/>
                </a:solidFill>
              </a:rPr>
              <a:t>ibl</a:t>
            </a:r>
            <a:r>
              <a:rPr lang="fr-FR" sz="1400" b="1" i="0" u="none" strike="noStrike" baseline="0" dirty="0" smtClean="0">
                <a:solidFill>
                  <a:schemeClr val="tx1"/>
                </a:solidFill>
                <a:effectLst/>
              </a:rPr>
              <a:t>é</a:t>
            </a:r>
            <a:r>
              <a:rPr lang="en-US" b="1" baseline="0" dirty="0" smtClean="0">
                <a:solidFill>
                  <a:schemeClr val="tx1"/>
                </a:solidFill>
              </a:rPr>
              <a:t>s </a:t>
            </a:r>
            <a:endParaRPr lang="en-US" b="1" dirty="0">
              <a:solidFill>
                <a:schemeClr val="tx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'poverty projections'!$C$17</c:f>
              <c:strCache>
                <c:ptCount val="1"/>
                <c:pt idx="0">
                  <c:v>Croissance de 3.9%</c:v>
                </c:pt>
              </c:strCache>
            </c:strRef>
          </c:tx>
          <c:spPr>
            <a:ln w="28575" cap="rnd">
              <a:solidFill>
                <a:srgbClr val="002060"/>
              </a:solidFill>
              <a:round/>
            </a:ln>
            <a:effectLst/>
          </c:spPr>
          <c:marker>
            <c:symbol val="none"/>
          </c:marker>
          <c:cat>
            <c:numRef>
              <c:f>'poverty projections'!$B$18:$B$26</c:f>
              <c:numCache>
                <c:formatCode>General</c:formatCode>
                <c:ptCount val="9"/>
                <c:pt idx="0">
                  <c:v>2014</c:v>
                </c:pt>
                <c:pt idx="1">
                  <c:v>2016</c:v>
                </c:pt>
                <c:pt idx="2">
                  <c:v>2018</c:v>
                </c:pt>
                <c:pt idx="3">
                  <c:v>2020</c:v>
                </c:pt>
                <c:pt idx="4">
                  <c:v>2022</c:v>
                </c:pt>
                <c:pt idx="5">
                  <c:v>2024</c:v>
                </c:pt>
                <c:pt idx="6">
                  <c:v>2026</c:v>
                </c:pt>
                <c:pt idx="7">
                  <c:v>2028</c:v>
                </c:pt>
                <c:pt idx="8">
                  <c:v>2030</c:v>
                </c:pt>
              </c:numCache>
            </c:numRef>
          </c:cat>
          <c:val>
            <c:numRef>
              <c:f>'poverty projections'!$C$18:$C$26</c:f>
              <c:numCache>
                <c:formatCode>0.0%</c:formatCode>
                <c:ptCount val="9"/>
                <c:pt idx="0">
                  <c:v>4.9545754677483581E-2</c:v>
                </c:pt>
                <c:pt idx="1">
                  <c:v>4.6661595682094034E-2</c:v>
                </c:pt>
                <c:pt idx="2">
                  <c:v>4.3972553742211075E-2</c:v>
                </c:pt>
                <c:pt idx="3">
                  <c:v>4.1431358025277337E-2</c:v>
                </c:pt>
                <c:pt idx="4">
                  <c:v>3.904095482799811E-2</c:v>
                </c:pt>
                <c:pt idx="5">
                  <c:v>3.6784661367952512E-2</c:v>
                </c:pt>
                <c:pt idx="6">
                  <c:v>3.4654425536331891E-2</c:v>
                </c:pt>
                <c:pt idx="7">
                  <c:v>3.2641943032301265E-2</c:v>
                </c:pt>
                <c:pt idx="8">
                  <c:v>3.0750315197555292E-2</c:v>
                </c:pt>
              </c:numCache>
            </c:numRef>
          </c:val>
          <c:smooth val="0"/>
        </c:ser>
        <c:ser>
          <c:idx val="1"/>
          <c:order val="1"/>
          <c:tx>
            <c:strRef>
              <c:f>'poverty projections'!$D$17</c:f>
              <c:strCache>
                <c:ptCount val="1"/>
                <c:pt idx="0">
                  <c:v>Croissance ameliore (7.3%)</c:v>
                </c:pt>
              </c:strCache>
            </c:strRef>
          </c:tx>
          <c:spPr>
            <a:ln w="28575" cap="rnd">
              <a:solidFill>
                <a:schemeClr val="accent2">
                  <a:lumMod val="40000"/>
                  <a:lumOff val="60000"/>
                </a:schemeClr>
              </a:solidFill>
              <a:round/>
            </a:ln>
            <a:effectLst/>
          </c:spPr>
          <c:marker>
            <c:symbol val="none"/>
          </c:marker>
          <c:cat>
            <c:numRef>
              <c:f>'poverty projections'!$B$18:$B$26</c:f>
              <c:numCache>
                <c:formatCode>General</c:formatCode>
                <c:ptCount val="9"/>
                <c:pt idx="0">
                  <c:v>2014</c:v>
                </c:pt>
                <c:pt idx="1">
                  <c:v>2016</c:v>
                </c:pt>
                <c:pt idx="2">
                  <c:v>2018</c:v>
                </c:pt>
                <c:pt idx="3">
                  <c:v>2020</c:v>
                </c:pt>
                <c:pt idx="4">
                  <c:v>2022</c:v>
                </c:pt>
                <c:pt idx="5">
                  <c:v>2024</c:v>
                </c:pt>
                <c:pt idx="6">
                  <c:v>2026</c:v>
                </c:pt>
                <c:pt idx="7">
                  <c:v>2028</c:v>
                </c:pt>
                <c:pt idx="8">
                  <c:v>2030</c:v>
                </c:pt>
              </c:numCache>
            </c:numRef>
          </c:cat>
          <c:val>
            <c:numRef>
              <c:f>'poverty projections'!$D$18:$D$26</c:f>
              <c:numCache>
                <c:formatCode>0.0%</c:formatCode>
                <c:ptCount val="9"/>
                <c:pt idx="0">
                  <c:v>4.9545754677483581E-2</c:v>
                </c:pt>
                <c:pt idx="1">
                  <c:v>4.3670276076222751E-2</c:v>
                </c:pt>
                <c:pt idx="2">
                  <c:v>3.7886058427111485E-2</c:v>
                </c:pt>
                <c:pt idx="3">
                  <c:v>3.2147524713648311E-2</c:v>
                </c:pt>
                <c:pt idx="4">
                  <c:v>2.752769838367717E-2</c:v>
                </c:pt>
                <c:pt idx="5">
                  <c:v>2.3529738270663909E-2</c:v>
                </c:pt>
                <c:pt idx="6">
                  <c:v>2.0110523884602997E-2</c:v>
                </c:pt>
                <c:pt idx="7">
                  <c:v>1.7190221819693607E-2</c:v>
                </c:pt>
                <c:pt idx="8">
                  <c:v>1.4671054128400378E-2</c:v>
                </c:pt>
              </c:numCache>
            </c:numRef>
          </c:val>
          <c:smooth val="0"/>
        </c:ser>
        <c:ser>
          <c:idx val="2"/>
          <c:order val="2"/>
          <c:tx>
            <c:strRef>
              <c:f>'poverty projections'!$E$17</c:f>
              <c:strCache>
                <c:ptCount val="1"/>
                <c:pt idx="0">
                  <c:v>Croissance ameliore et plus inclusive</c:v>
                </c:pt>
              </c:strCache>
            </c:strRef>
          </c:tx>
          <c:spPr>
            <a:ln w="28575" cap="rnd">
              <a:solidFill>
                <a:srgbClr val="00B0F0"/>
              </a:solidFill>
              <a:round/>
            </a:ln>
            <a:effectLst/>
          </c:spPr>
          <c:marker>
            <c:symbol val="none"/>
          </c:marker>
          <c:cat>
            <c:numRef>
              <c:f>'poverty projections'!$B$18:$B$26</c:f>
              <c:numCache>
                <c:formatCode>General</c:formatCode>
                <c:ptCount val="9"/>
                <c:pt idx="0">
                  <c:v>2014</c:v>
                </c:pt>
                <c:pt idx="1">
                  <c:v>2016</c:v>
                </c:pt>
                <c:pt idx="2">
                  <c:v>2018</c:v>
                </c:pt>
                <c:pt idx="3">
                  <c:v>2020</c:v>
                </c:pt>
                <c:pt idx="4">
                  <c:v>2022</c:v>
                </c:pt>
                <c:pt idx="5">
                  <c:v>2024</c:v>
                </c:pt>
                <c:pt idx="6">
                  <c:v>2026</c:v>
                </c:pt>
                <c:pt idx="7">
                  <c:v>2028</c:v>
                </c:pt>
                <c:pt idx="8">
                  <c:v>2030</c:v>
                </c:pt>
              </c:numCache>
            </c:numRef>
          </c:cat>
          <c:val>
            <c:numRef>
              <c:f>'poverty projections'!$E$18:$E$26</c:f>
              <c:numCache>
                <c:formatCode>0.0%</c:formatCode>
                <c:ptCount val="9"/>
                <c:pt idx="0">
                  <c:v>4.9545754677483581E-2</c:v>
                </c:pt>
                <c:pt idx="1">
                  <c:v>4.2223905041559283E-2</c:v>
                </c:pt>
                <c:pt idx="2">
                  <c:v>3.5116683976225922E-2</c:v>
                </c:pt>
                <c:pt idx="3">
                  <c:v>2.8193250014143207E-2</c:v>
                </c:pt>
                <c:pt idx="4">
                  <c:v>2.3062626374612705E-2</c:v>
                </c:pt>
                <c:pt idx="5">
                  <c:v>1.8829256707939789E-2</c:v>
                </c:pt>
                <c:pt idx="6">
                  <c:v>1.5366796123524634E-2</c:v>
                </c:pt>
                <c:pt idx="7">
                  <c:v>1.2553762138098303E-2</c:v>
                </c:pt>
                <c:pt idx="8">
                  <c:v>1.0231775824164372E-2</c:v>
                </c:pt>
              </c:numCache>
            </c:numRef>
          </c:val>
          <c:smooth val="0"/>
        </c:ser>
        <c:dLbls>
          <c:showLegendKey val="0"/>
          <c:showVal val="0"/>
          <c:showCatName val="0"/>
          <c:showSerName val="0"/>
          <c:showPercent val="0"/>
          <c:showBubbleSize val="0"/>
        </c:dLbls>
        <c:smooth val="0"/>
        <c:axId val="513029584"/>
        <c:axId val="513029976"/>
      </c:lineChart>
      <c:catAx>
        <c:axId val="513029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029976"/>
        <c:crosses val="autoZero"/>
        <c:auto val="1"/>
        <c:lblAlgn val="ctr"/>
        <c:lblOffset val="100"/>
        <c:noMultiLvlLbl val="0"/>
      </c:catAx>
      <c:valAx>
        <c:axId val="5130299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0295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b="1" noProof="0" dirty="0" smtClean="0">
                <a:solidFill>
                  <a:schemeClr val="tx1"/>
                </a:solidFill>
              </a:rPr>
              <a:t>Projections de la</a:t>
            </a:r>
            <a:r>
              <a:rPr lang="fr-BE" b="1" baseline="0" noProof="0" dirty="0" smtClean="0">
                <a:solidFill>
                  <a:schemeClr val="tx1"/>
                </a:solidFill>
              </a:rPr>
              <a:t> pauvreté </a:t>
            </a:r>
            <a:endParaRPr lang="fr-BE" b="1" noProof="0" dirty="0">
              <a:solidFill>
                <a:schemeClr val="tx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'poverty projections'!$C$29</c:f>
              <c:strCache>
                <c:ptCount val="1"/>
                <c:pt idx="0">
                  <c:v>Croissance de 3.9%</c:v>
                </c:pt>
              </c:strCache>
            </c:strRef>
          </c:tx>
          <c:spPr>
            <a:ln w="28575" cap="rnd">
              <a:solidFill>
                <a:srgbClr val="002060"/>
              </a:solidFill>
              <a:round/>
            </a:ln>
            <a:effectLst/>
          </c:spPr>
          <c:marker>
            <c:symbol val="none"/>
          </c:marker>
          <c:cat>
            <c:numRef>
              <c:f>'poverty projections'!$B$30:$B$38</c:f>
              <c:numCache>
                <c:formatCode>General</c:formatCode>
                <c:ptCount val="9"/>
                <c:pt idx="0">
                  <c:v>2014</c:v>
                </c:pt>
                <c:pt idx="1">
                  <c:v>2016</c:v>
                </c:pt>
                <c:pt idx="2">
                  <c:v>2018</c:v>
                </c:pt>
                <c:pt idx="3">
                  <c:v>2020</c:v>
                </c:pt>
                <c:pt idx="4">
                  <c:v>2022</c:v>
                </c:pt>
                <c:pt idx="5">
                  <c:v>2024</c:v>
                </c:pt>
                <c:pt idx="6">
                  <c:v>2026</c:v>
                </c:pt>
                <c:pt idx="7">
                  <c:v>2028</c:v>
                </c:pt>
                <c:pt idx="8">
                  <c:v>2030</c:v>
                </c:pt>
              </c:numCache>
            </c:numRef>
          </c:cat>
          <c:val>
            <c:numRef>
              <c:f>'poverty projections'!$C$30:$C$38</c:f>
              <c:numCache>
                <c:formatCode>General</c:formatCode>
                <c:ptCount val="9"/>
                <c:pt idx="0">
                  <c:v>37.5</c:v>
                </c:pt>
                <c:pt idx="1">
                  <c:v>35.9</c:v>
                </c:pt>
                <c:pt idx="2">
                  <c:v>34.5</c:v>
                </c:pt>
                <c:pt idx="3">
                  <c:v>33</c:v>
                </c:pt>
                <c:pt idx="4">
                  <c:v>31.6</c:v>
                </c:pt>
                <c:pt idx="5">
                  <c:v>30.4</c:v>
                </c:pt>
                <c:pt idx="6">
                  <c:v>29.1</c:v>
                </c:pt>
                <c:pt idx="7">
                  <c:v>27.9</c:v>
                </c:pt>
                <c:pt idx="8">
                  <c:v>26.7</c:v>
                </c:pt>
              </c:numCache>
            </c:numRef>
          </c:val>
          <c:smooth val="0"/>
        </c:ser>
        <c:ser>
          <c:idx val="1"/>
          <c:order val="1"/>
          <c:tx>
            <c:strRef>
              <c:f>'poverty projections'!$D$29</c:f>
              <c:strCache>
                <c:ptCount val="1"/>
                <c:pt idx="0">
                  <c:v>Croissance ameliore (7.3%)</c:v>
                </c:pt>
              </c:strCache>
            </c:strRef>
          </c:tx>
          <c:spPr>
            <a:ln w="28575" cap="rnd">
              <a:solidFill>
                <a:schemeClr val="accent2">
                  <a:lumMod val="60000"/>
                  <a:lumOff val="40000"/>
                </a:schemeClr>
              </a:solidFill>
              <a:round/>
            </a:ln>
            <a:effectLst/>
          </c:spPr>
          <c:marker>
            <c:symbol val="none"/>
          </c:marker>
          <c:cat>
            <c:numRef>
              <c:f>'poverty projections'!$B$30:$B$38</c:f>
              <c:numCache>
                <c:formatCode>General</c:formatCode>
                <c:ptCount val="9"/>
                <c:pt idx="0">
                  <c:v>2014</c:v>
                </c:pt>
                <c:pt idx="1">
                  <c:v>2016</c:v>
                </c:pt>
                <c:pt idx="2">
                  <c:v>2018</c:v>
                </c:pt>
                <c:pt idx="3">
                  <c:v>2020</c:v>
                </c:pt>
                <c:pt idx="4">
                  <c:v>2022</c:v>
                </c:pt>
                <c:pt idx="5">
                  <c:v>2024</c:v>
                </c:pt>
                <c:pt idx="6">
                  <c:v>2026</c:v>
                </c:pt>
                <c:pt idx="7">
                  <c:v>2028</c:v>
                </c:pt>
                <c:pt idx="8">
                  <c:v>2030</c:v>
                </c:pt>
              </c:numCache>
            </c:numRef>
          </c:cat>
          <c:val>
            <c:numRef>
              <c:f>'poverty projections'!$D$30:$D$38</c:f>
              <c:numCache>
                <c:formatCode>General</c:formatCode>
                <c:ptCount val="9"/>
                <c:pt idx="0">
                  <c:v>37.5</c:v>
                </c:pt>
                <c:pt idx="1">
                  <c:v>35.200000000000003</c:v>
                </c:pt>
                <c:pt idx="2">
                  <c:v>33.1</c:v>
                </c:pt>
                <c:pt idx="3">
                  <c:v>30.9</c:v>
                </c:pt>
                <c:pt idx="4">
                  <c:v>28.9</c:v>
                </c:pt>
                <c:pt idx="5">
                  <c:v>27.2</c:v>
                </c:pt>
                <c:pt idx="6">
                  <c:v>25.3</c:v>
                </c:pt>
                <c:pt idx="7">
                  <c:v>23.4</c:v>
                </c:pt>
                <c:pt idx="8">
                  <c:v>21.5</c:v>
                </c:pt>
              </c:numCache>
            </c:numRef>
          </c:val>
          <c:smooth val="0"/>
        </c:ser>
        <c:ser>
          <c:idx val="2"/>
          <c:order val="2"/>
          <c:tx>
            <c:strRef>
              <c:f>'poverty projections'!$E$29</c:f>
              <c:strCache>
                <c:ptCount val="1"/>
                <c:pt idx="0">
                  <c:v>Croissance ameliore et plus inclusive</c:v>
                </c:pt>
              </c:strCache>
            </c:strRef>
          </c:tx>
          <c:spPr>
            <a:ln w="28575" cap="rnd">
              <a:solidFill>
                <a:srgbClr val="00B0F0"/>
              </a:solidFill>
              <a:round/>
            </a:ln>
            <a:effectLst/>
          </c:spPr>
          <c:marker>
            <c:symbol val="none"/>
          </c:marker>
          <c:cat>
            <c:numRef>
              <c:f>'poverty projections'!$B$30:$B$38</c:f>
              <c:numCache>
                <c:formatCode>General</c:formatCode>
                <c:ptCount val="9"/>
                <c:pt idx="0">
                  <c:v>2014</c:v>
                </c:pt>
                <c:pt idx="1">
                  <c:v>2016</c:v>
                </c:pt>
                <c:pt idx="2">
                  <c:v>2018</c:v>
                </c:pt>
                <c:pt idx="3">
                  <c:v>2020</c:v>
                </c:pt>
                <c:pt idx="4">
                  <c:v>2022</c:v>
                </c:pt>
                <c:pt idx="5">
                  <c:v>2024</c:v>
                </c:pt>
                <c:pt idx="6">
                  <c:v>2026</c:v>
                </c:pt>
                <c:pt idx="7">
                  <c:v>2028</c:v>
                </c:pt>
                <c:pt idx="8">
                  <c:v>2030</c:v>
                </c:pt>
              </c:numCache>
            </c:numRef>
          </c:cat>
          <c:val>
            <c:numRef>
              <c:f>'poverty projections'!$E$30:$E$38</c:f>
              <c:numCache>
                <c:formatCode>General</c:formatCode>
                <c:ptCount val="9"/>
                <c:pt idx="0">
                  <c:v>37.5</c:v>
                </c:pt>
                <c:pt idx="1">
                  <c:v>34.299999999999997</c:v>
                </c:pt>
                <c:pt idx="2">
                  <c:v>31.5</c:v>
                </c:pt>
                <c:pt idx="3">
                  <c:v>28.3</c:v>
                </c:pt>
                <c:pt idx="4">
                  <c:v>25.5</c:v>
                </c:pt>
                <c:pt idx="5">
                  <c:v>22.8</c:v>
                </c:pt>
                <c:pt idx="6">
                  <c:v>20.399999999999999</c:v>
                </c:pt>
                <c:pt idx="7">
                  <c:v>18.100000000000001</c:v>
                </c:pt>
                <c:pt idx="8">
                  <c:v>16</c:v>
                </c:pt>
              </c:numCache>
            </c:numRef>
          </c:val>
          <c:smooth val="0"/>
        </c:ser>
        <c:ser>
          <c:idx val="3"/>
          <c:order val="3"/>
          <c:tx>
            <c:strRef>
              <c:f>'poverty projections'!$F$29</c:f>
              <c:strCache>
                <c:ptCount val="1"/>
                <c:pt idx="0">
                  <c:v>Objectif 2020 (DSCE)</c:v>
                </c:pt>
              </c:strCache>
            </c:strRef>
          </c:tx>
          <c:spPr>
            <a:ln w="28575" cap="rnd">
              <a:solidFill>
                <a:sysClr val="windowText" lastClr="000000"/>
              </a:solidFill>
              <a:round/>
            </a:ln>
            <a:effectLst/>
          </c:spPr>
          <c:marker>
            <c:symbol val="none"/>
          </c:marker>
          <c:cat>
            <c:numRef>
              <c:f>'poverty projections'!$B$30:$B$38</c:f>
              <c:numCache>
                <c:formatCode>General</c:formatCode>
                <c:ptCount val="9"/>
                <c:pt idx="0">
                  <c:v>2014</c:v>
                </c:pt>
                <c:pt idx="1">
                  <c:v>2016</c:v>
                </c:pt>
                <c:pt idx="2">
                  <c:v>2018</c:v>
                </c:pt>
                <c:pt idx="3">
                  <c:v>2020</c:v>
                </c:pt>
                <c:pt idx="4">
                  <c:v>2022</c:v>
                </c:pt>
                <c:pt idx="5">
                  <c:v>2024</c:v>
                </c:pt>
                <c:pt idx="6">
                  <c:v>2026</c:v>
                </c:pt>
                <c:pt idx="7">
                  <c:v>2028</c:v>
                </c:pt>
                <c:pt idx="8">
                  <c:v>2030</c:v>
                </c:pt>
              </c:numCache>
            </c:numRef>
          </c:cat>
          <c:val>
            <c:numRef>
              <c:f>'poverty projections'!$F$30:$F$38</c:f>
              <c:numCache>
                <c:formatCode>General</c:formatCode>
                <c:ptCount val="9"/>
                <c:pt idx="0">
                  <c:v>28.7</c:v>
                </c:pt>
                <c:pt idx="1">
                  <c:v>28.7</c:v>
                </c:pt>
                <c:pt idx="2">
                  <c:v>28.7</c:v>
                </c:pt>
                <c:pt idx="3">
                  <c:v>28.7</c:v>
                </c:pt>
                <c:pt idx="4">
                  <c:v>28.7</c:v>
                </c:pt>
                <c:pt idx="5">
                  <c:v>28.7</c:v>
                </c:pt>
                <c:pt idx="6">
                  <c:v>28.7</c:v>
                </c:pt>
                <c:pt idx="7">
                  <c:v>28.7</c:v>
                </c:pt>
                <c:pt idx="8">
                  <c:v>28.7</c:v>
                </c:pt>
              </c:numCache>
            </c:numRef>
          </c:val>
          <c:smooth val="0"/>
        </c:ser>
        <c:dLbls>
          <c:showLegendKey val="0"/>
          <c:showVal val="0"/>
          <c:showCatName val="0"/>
          <c:showSerName val="0"/>
          <c:showPercent val="0"/>
          <c:showBubbleSize val="0"/>
        </c:dLbls>
        <c:smooth val="0"/>
        <c:axId val="513030760"/>
        <c:axId val="513031152"/>
      </c:lineChart>
      <c:catAx>
        <c:axId val="513030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031152"/>
        <c:crosses val="autoZero"/>
        <c:auto val="1"/>
        <c:lblAlgn val="ctr"/>
        <c:lblOffset val="100"/>
        <c:noMultiLvlLbl val="0"/>
      </c:catAx>
      <c:valAx>
        <c:axId val="513031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0307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4843205574912901E-3"/>
          <c:y val="2.06943450250537E-3"/>
          <c:w val="0.99651574803149601"/>
          <c:h val="0.99793051910177899"/>
        </c:manualLayout>
      </c:layout>
      <c:barChart>
        <c:barDir val="col"/>
        <c:grouping val="clustered"/>
        <c:varyColors val="0"/>
        <c:ser>
          <c:idx val="0"/>
          <c:order val="0"/>
          <c:spPr>
            <a:solidFill>
              <a:srgbClr val="002060"/>
            </a:solidFill>
            <a:ln>
              <a:solidFill>
                <a:srgbClr val="1F497D">
                  <a:lumMod val="60000"/>
                  <a:lumOff val="40000"/>
                </a:srgbClr>
              </a:solidFill>
            </a:ln>
            <a:effectLst/>
          </c:spPr>
          <c:invertIfNegative val="0"/>
          <c:dLbls>
            <c:dLbl>
              <c:idx val="3"/>
              <c:layout>
                <c:manualLayout>
                  <c:x val="3.2535193329187799E-2"/>
                  <c:y val="-5.718889918172000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9.5147478591818199E-3"/>
                  <c:y val="-4.0849673202614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
                  <c:y val="3.267973856209149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600">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Sheet2!$AX$2:$BF$2</c:f>
              <c:strCache>
                <c:ptCount val="9"/>
                <c:pt idx="0">
                  <c:v>2005</c:v>
                </c:pt>
                <c:pt idx="1">
                  <c:v>2006</c:v>
                </c:pt>
                <c:pt idx="2">
                  <c:v>2007</c:v>
                </c:pt>
                <c:pt idx="3">
                  <c:v>2008</c:v>
                </c:pt>
                <c:pt idx="4">
                  <c:v>2009</c:v>
                </c:pt>
                <c:pt idx="5">
                  <c:v>2010</c:v>
                </c:pt>
                <c:pt idx="6">
                  <c:v>2011</c:v>
                </c:pt>
                <c:pt idx="7">
                  <c:v>2012</c:v>
                </c:pt>
                <c:pt idx="8">
                  <c:v>2013</c:v>
                </c:pt>
              </c:strCache>
            </c:strRef>
          </c:cat>
          <c:val>
            <c:numRef>
              <c:f>Sheet2!$AW$3:$BF$3</c:f>
              <c:numCache>
                <c:formatCode>#,##0</c:formatCode>
                <c:ptCount val="9"/>
                <c:pt idx="0">
                  <c:v>-257175721.09999999</c:v>
                </c:pt>
                <c:pt idx="1">
                  <c:v>-64376815.280000001</c:v>
                </c:pt>
                <c:pt idx="2">
                  <c:v>-197036396.90000001</c:v>
                </c:pt>
                <c:pt idx="3">
                  <c:v>-23117191.84</c:v>
                </c:pt>
                <c:pt idx="4">
                  <c:v>-809089563.79999995</c:v>
                </c:pt>
                <c:pt idx="5">
                  <c:v>-35250979.229999997</c:v>
                </c:pt>
                <c:pt idx="6">
                  <c:v>-465562144.5</c:v>
                </c:pt>
                <c:pt idx="7">
                  <c:v>-809721895.10000002</c:v>
                </c:pt>
                <c:pt idx="8">
                  <c:v>-704766767.10000002</c:v>
                </c:pt>
              </c:numCache>
            </c:numRef>
          </c:val>
        </c:ser>
        <c:dLbls>
          <c:showLegendKey val="0"/>
          <c:showVal val="1"/>
          <c:showCatName val="0"/>
          <c:showSerName val="0"/>
          <c:showPercent val="0"/>
          <c:showBubbleSize val="0"/>
        </c:dLbls>
        <c:gapWidth val="200"/>
        <c:axId val="513031936"/>
        <c:axId val="513032328"/>
      </c:barChart>
      <c:catAx>
        <c:axId val="513031936"/>
        <c:scaling>
          <c:orientation val="minMax"/>
        </c:scaling>
        <c:delete val="0"/>
        <c:axPos val="b"/>
        <c:numFmt formatCode="General" sourceLinked="0"/>
        <c:majorTickMark val="out"/>
        <c:minorTickMark val="none"/>
        <c:tickLblPos val="nextTo"/>
        <c:txPr>
          <a:bodyPr rot="0" vert="horz" anchor="t" anchorCtr="1"/>
          <a:lstStyle/>
          <a:p>
            <a:pPr>
              <a:defRPr sz="600"/>
            </a:pPr>
            <a:endParaRPr lang="en-US"/>
          </a:p>
        </c:txPr>
        <c:crossAx val="513032328"/>
        <c:crosses val="autoZero"/>
        <c:auto val="1"/>
        <c:lblAlgn val="ctr"/>
        <c:lblOffset val="100"/>
        <c:tickLblSkip val="1"/>
        <c:noMultiLvlLbl val="0"/>
      </c:catAx>
      <c:valAx>
        <c:axId val="513032328"/>
        <c:scaling>
          <c:orientation val="minMax"/>
          <c:max val="100000000"/>
        </c:scaling>
        <c:delete val="1"/>
        <c:axPos val="l"/>
        <c:numFmt formatCode="#,##0" sourceLinked="1"/>
        <c:majorTickMark val="out"/>
        <c:minorTickMark val="none"/>
        <c:tickLblPos val="nextTo"/>
        <c:crossAx val="513031936"/>
        <c:crosses val="autoZero"/>
        <c:crossBetween val="between"/>
      </c:valAx>
      <c:spPr>
        <a:solidFill>
          <a:schemeClr val="bg1"/>
        </a:solidFill>
        <a:ln w="25400">
          <a:noFill/>
        </a:ln>
      </c:spPr>
    </c:plotArea>
    <c:plotVisOnly val="1"/>
    <c:dispBlanksAs val="gap"/>
    <c:showDLblsOverMax val="0"/>
  </c:chart>
  <c:spPr>
    <a:ln>
      <a:no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Sheet1!$D$41</c:f>
              <c:strCache>
                <c:ptCount val="1"/>
                <c:pt idx="0">
                  <c:v>Augmentation dans la productivité du secteur manufacturier </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Sheet1!$C$42:$C$45</c:f>
              <c:strCache>
                <c:ptCount val="4"/>
                <c:pt idx="0">
                  <c:v>Baseline</c:v>
                </c:pt>
                <c:pt idx="1">
                  <c:v>Two-digit industry</c:v>
                </c:pt>
                <c:pt idx="2">
                  <c:v>Census</c:v>
                </c:pt>
                <c:pt idx="3">
                  <c:v>Sigma=5</c:v>
                </c:pt>
              </c:strCache>
            </c:strRef>
          </c:cat>
          <c:val>
            <c:numRef>
              <c:f>Sheet1!$D$42:$D$45</c:f>
              <c:numCache>
                <c:formatCode>General</c:formatCode>
                <c:ptCount val="4"/>
                <c:pt idx="0">
                  <c:v>68</c:v>
                </c:pt>
                <c:pt idx="1">
                  <c:v>86</c:v>
                </c:pt>
                <c:pt idx="2">
                  <c:v>95</c:v>
                </c:pt>
                <c:pt idx="3">
                  <c:v>102</c:v>
                </c:pt>
              </c:numCache>
            </c:numRef>
          </c:val>
        </c:ser>
        <c:dLbls>
          <c:showLegendKey val="0"/>
          <c:showVal val="0"/>
          <c:showCatName val="0"/>
          <c:showSerName val="0"/>
          <c:showPercent val="0"/>
          <c:showBubbleSize val="0"/>
        </c:dLbls>
        <c:gapWidth val="182"/>
        <c:axId val="513033112"/>
        <c:axId val="513033504"/>
      </c:barChart>
      <c:catAx>
        <c:axId val="513033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033504"/>
        <c:crosses val="autoZero"/>
        <c:auto val="1"/>
        <c:lblAlgn val="ctr"/>
        <c:lblOffset val="100"/>
        <c:noMultiLvlLbl val="0"/>
      </c:catAx>
      <c:valAx>
        <c:axId val="5130335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03311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dirty="0" err="1">
                <a:effectLst/>
              </a:rPr>
              <a:t>Mediane</a:t>
            </a:r>
            <a:r>
              <a:rPr lang="en-US" sz="1400" b="0" i="0" u="none" strike="noStrike" baseline="0" dirty="0">
                <a:effectLst/>
              </a:rPr>
              <a:t> </a:t>
            </a:r>
            <a:r>
              <a:rPr lang="en-US" sz="1400" b="0" i="0" u="none" strike="noStrike" baseline="0" dirty="0" err="1" smtClean="0">
                <a:effectLst/>
              </a:rPr>
              <a:t>d’années</a:t>
            </a:r>
            <a:r>
              <a:rPr lang="en-US" sz="1400" b="0" i="0" u="none" strike="noStrike" baseline="0" dirty="0" smtClean="0">
                <a:effectLst/>
              </a:rPr>
              <a:t> d’ </a:t>
            </a:r>
            <a:r>
              <a:rPr lang="en-US" sz="1400" b="0" i="0" u="none" strike="noStrike" baseline="0" dirty="0" err="1" smtClean="0">
                <a:effectLst/>
              </a:rPr>
              <a:t>éducation</a:t>
            </a:r>
            <a:r>
              <a:rPr lang="en-US" sz="1400" b="0" i="0" u="none" strike="noStrike" baseline="0" dirty="0" smtClean="0">
                <a:effectLst/>
              </a:rPr>
              <a:t> </a:t>
            </a:r>
            <a:r>
              <a:rPr lang="en-US" sz="1400" b="0" i="0" u="none" strike="noStrike" baseline="0" dirty="0" err="1">
                <a:effectLst/>
              </a:rPr>
              <a:t>achevées</a:t>
            </a:r>
            <a:r>
              <a:rPr lang="en-US" sz="1400" b="0" i="0" u="none" strike="noStrike" baseline="0" dirty="0"/>
              <a:t> </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Sheet1!$C$58</c:f>
              <c:strCache>
                <c:ptCount val="1"/>
                <c:pt idx="0">
                  <c:v>Hommes</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Sheet1!$B$59:$B$70</c:f>
              <c:strCache>
                <c:ptCount val="12"/>
                <c:pt idx="0">
                  <c:v>Extreme Nord</c:v>
                </c:pt>
                <c:pt idx="1">
                  <c:v>Nord</c:v>
                </c:pt>
                <c:pt idx="2">
                  <c:v>Nord-Ouest</c:v>
                </c:pt>
                <c:pt idx="3">
                  <c:v>Adamaoua</c:v>
                </c:pt>
                <c:pt idx="4">
                  <c:v>Sud</c:v>
                </c:pt>
                <c:pt idx="5">
                  <c:v>Est</c:v>
                </c:pt>
                <c:pt idx="6">
                  <c:v>Centre</c:v>
                </c:pt>
                <c:pt idx="7">
                  <c:v>Ouest</c:v>
                </c:pt>
                <c:pt idx="8">
                  <c:v>Littoral </c:v>
                </c:pt>
                <c:pt idx="9">
                  <c:v>Sud-Ouest</c:v>
                </c:pt>
                <c:pt idx="10">
                  <c:v>Yaounde</c:v>
                </c:pt>
                <c:pt idx="11">
                  <c:v>Douala</c:v>
                </c:pt>
              </c:strCache>
            </c:strRef>
          </c:cat>
          <c:val>
            <c:numRef>
              <c:f>Sheet1!$C$59:$C$70</c:f>
              <c:numCache>
                <c:formatCode>0.0</c:formatCode>
                <c:ptCount val="12"/>
                <c:pt idx="0">
                  <c:v>3.4</c:v>
                </c:pt>
                <c:pt idx="1">
                  <c:v>4.5999999999999996</c:v>
                </c:pt>
                <c:pt idx="2">
                  <c:v>6.1</c:v>
                </c:pt>
                <c:pt idx="3">
                  <c:v>5.4</c:v>
                </c:pt>
                <c:pt idx="4">
                  <c:v>8.5</c:v>
                </c:pt>
                <c:pt idx="5">
                  <c:v>6.7</c:v>
                </c:pt>
                <c:pt idx="6">
                  <c:v>8</c:v>
                </c:pt>
                <c:pt idx="7">
                  <c:v>8.1999999999999993</c:v>
                </c:pt>
                <c:pt idx="8">
                  <c:v>8.1</c:v>
                </c:pt>
                <c:pt idx="9">
                  <c:v>7.1</c:v>
                </c:pt>
                <c:pt idx="10">
                  <c:v>9.6999999999999993</c:v>
                </c:pt>
                <c:pt idx="11">
                  <c:v>9.3000000000000007</c:v>
                </c:pt>
              </c:numCache>
            </c:numRef>
          </c:val>
        </c:ser>
        <c:ser>
          <c:idx val="1"/>
          <c:order val="1"/>
          <c:tx>
            <c:strRef>
              <c:f>Sheet1!$D$58</c:f>
              <c:strCache>
                <c:ptCount val="1"/>
                <c:pt idx="0">
                  <c:v>Femmes</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Sheet1!$B$59:$B$70</c:f>
              <c:strCache>
                <c:ptCount val="12"/>
                <c:pt idx="0">
                  <c:v>Extreme Nord</c:v>
                </c:pt>
                <c:pt idx="1">
                  <c:v>Nord</c:v>
                </c:pt>
                <c:pt idx="2">
                  <c:v>Nord-Ouest</c:v>
                </c:pt>
                <c:pt idx="3">
                  <c:v>Adamaoua</c:v>
                </c:pt>
                <c:pt idx="4">
                  <c:v>Sud</c:v>
                </c:pt>
                <c:pt idx="5">
                  <c:v>Est</c:v>
                </c:pt>
                <c:pt idx="6">
                  <c:v>Centre</c:v>
                </c:pt>
                <c:pt idx="7">
                  <c:v>Ouest</c:v>
                </c:pt>
                <c:pt idx="8">
                  <c:v>Littoral </c:v>
                </c:pt>
                <c:pt idx="9">
                  <c:v>Sud-Ouest</c:v>
                </c:pt>
                <c:pt idx="10">
                  <c:v>Yaounde</c:v>
                </c:pt>
                <c:pt idx="11">
                  <c:v>Douala</c:v>
                </c:pt>
              </c:strCache>
            </c:strRef>
          </c:cat>
          <c:val>
            <c:numRef>
              <c:f>Sheet1!$D$59:$D$70</c:f>
              <c:numCache>
                <c:formatCode>0.0</c:formatCode>
                <c:ptCount val="12"/>
                <c:pt idx="0">
                  <c:v>1E-4</c:v>
                </c:pt>
                <c:pt idx="1">
                  <c:v>1.0000000000000001E-5</c:v>
                </c:pt>
                <c:pt idx="2">
                  <c:v>5.8</c:v>
                </c:pt>
                <c:pt idx="3">
                  <c:v>2.7</c:v>
                </c:pt>
                <c:pt idx="4">
                  <c:v>7.4</c:v>
                </c:pt>
                <c:pt idx="5">
                  <c:v>5.0999999999999996</c:v>
                </c:pt>
                <c:pt idx="6">
                  <c:v>6.5</c:v>
                </c:pt>
                <c:pt idx="7">
                  <c:v>6.5</c:v>
                </c:pt>
                <c:pt idx="8">
                  <c:v>7.2</c:v>
                </c:pt>
                <c:pt idx="9">
                  <c:v>6.8</c:v>
                </c:pt>
                <c:pt idx="10">
                  <c:v>9</c:v>
                </c:pt>
                <c:pt idx="11">
                  <c:v>8.6999999999999993</c:v>
                </c:pt>
              </c:numCache>
            </c:numRef>
          </c:val>
        </c:ser>
        <c:dLbls>
          <c:showLegendKey val="0"/>
          <c:showVal val="0"/>
          <c:showCatName val="0"/>
          <c:showSerName val="0"/>
          <c:showPercent val="0"/>
          <c:showBubbleSize val="0"/>
        </c:dLbls>
        <c:gapWidth val="219"/>
        <c:overlap val="-27"/>
        <c:axId val="513034288"/>
        <c:axId val="513034680"/>
      </c:barChart>
      <c:catAx>
        <c:axId val="513034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034680"/>
        <c:crosses val="autoZero"/>
        <c:auto val="1"/>
        <c:lblAlgn val="ctr"/>
        <c:lblOffset val="100"/>
        <c:noMultiLvlLbl val="0"/>
      </c:catAx>
      <c:valAx>
        <c:axId val="513034680"/>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034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82969543811868"/>
          <c:y val="6.6318057264962885E-2"/>
          <c:w val="0.89817032791170426"/>
          <c:h val="0.63966073015189517"/>
        </c:manualLayout>
      </c:layout>
      <c:lineChart>
        <c:grouping val="standard"/>
        <c:varyColors val="0"/>
        <c:ser>
          <c:idx val="0"/>
          <c:order val="0"/>
          <c:tx>
            <c:strRef>
              <c:f>Sheet1!$B$3</c:f>
              <c:strCache>
                <c:ptCount val="1"/>
                <c:pt idx="0">
                  <c:v>South</c:v>
                </c:pt>
              </c:strCache>
            </c:strRef>
          </c:tx>
          <c:spPr>
            <a:ln w="28575" cap="rnd">
              <a:solidFill>
                <a:srgbClr val="00B0F0"/>
              </a:solidFill>
              <a:round/>
            </a:ln>
            <a:effectLst/>
          </c:spPr>
          <c:marker>
            <c:symbol val="none"/>
          </c:marker>
          <c:cat>
            <c:numRef>
              <c:f>Sheet1!$A$4:$A$12</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Sheet1!$B$4:$B$12</c:f>
              <c:numCache>
                <c:formatCode>General</c:formatCode>
                <c:ptCount val="9"/>
                <c:pt idx="0">
                  <c:v>4000</c:v>
                </c:pt>
                <c:pt idx="1">
                  <c:v>5050</c:v>
                </c:pt>
                <c:pt idx="2">
                  <c:v>4500</c:v>
                </c:pt>
                <c:pt idx="3">
                  <c:v>9700</c:v>
                </c:pt>
                <c:pt idx="4">
                  <c:v>9900</c:v>
                </c:pt>
                <c:pt idx="5">
                  <c:v>13000</c:v>
                </c:pt>
                <c:pt idx="6">
                  <c:v>20000</c:v>
                </c:pt>
                <c:pt idx="7">
                  <c:v>12000</c:v>
                </c:pt>
                <c:pt idx="8">
                  <c:v>15000</c:v>
                </c:pt>
              </c:numCache>
            </c:numRef>
          </c:val>
          <c:smooth val="0"/>
        </c:ser>
        <c:ser>
          <c:idx val="1"/>
          <c:order val="1"/>
          <c:tx>
            <c:strRef>
              <c:f>Sheet1!$C$3</c:f>
              <c:strCache>
                <c:ptCount val="1"/>
                <c:pt idx="0">
                  <c:v>Average</c:v>
                </c:pt>
              </c:strCache>
            </c:strRef>
          </c:tx>
          <c:spPr>
            <a:ln w="28575" cap="rnd">
              <a:solidFill>
                <a:schemeClr val="tx1"/>
              </a:solidFill>
              <a:round/>
            </a:ln>
            <a:effectLst/>
          </c:spPr>
          <c:marker>
            <c:symbol val="none"/>
          </c:marker>
          <c:cat>
            <c:numRef>
              <c:f>Sheet1!$A$4:$A$12</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Sheet1!$C$4:$C$12</c:f>
              <c:numCache>
                <c:formatCode>General</c:formatCode>
                <c:ptCount val="9"/>
                <c:pt idx="2">
                  <c:v>3800</c:v>
                </c:pt>
                <c:pt idx="3">
                  <c:v>4050</c:v>
                </c:pt>
                <c:pt idx="4">
                  <c:v>5050</c:v>
                </c:pt>
                <c:pt idx="5">
                  <c:v>6050</c:v>
                </c:pt>
                <c:pt idx="6">
                  <c:v>8000</c:v>
                </c:pt>
                <c:pt idx="7">
                  <c:v>5000</c:v>
                </c:pt>
                <c:pt idx="8">
                  <c:v>6000</c:v>
                </c:pt>
              </c:numCache>
            </c:numRef>
          </c:val>
          <c:smooth val="0"/>
        </c:ser>
        <c:ser>
          <c:idx val="2"/>
          <c:order val="2"/>
          <c:tx>
            <c:strRef>
              <c:f>Sheet1!$D$3</c:f>
              <c:strCache>
                <c:ptCount val="1"/>
                <c:pt idx="0">
                  <c:v>Adamawa</c:v>
                </c:pt>
              </c:strCache>
            </c:strRef>
          </c:tx>
          <c:spPr>
            <a:ln w="28575" cap="rnd">
              <a:solidFill>
                <a:schemeClr val="tx2">
                  <a:lumMod val="40000"/>
                  <a:lumOff val="60000"/>
                </a:schemeClr>
              </a:solidFill>
              <a:prstDash val="dash"/>
              <a:round/>
            </a:ln>
            <a:effectLst/>
          </c:spPr>
          <c:marker>
            <c:symbol val="none"/>
          </c:marker>
          <c:cat>
            <c:numRef>
              <c:f>Sheet1!$A$4:$A$12</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Sheet1!$D$4:$D$12</c:f>
              <c:numCache>
                <c:formatCode>General</c:formatCode>
                <c:ptCount val="9"/>
                <c:pt idx="0">
                  <c:v>3000</c:v>
                </c:pt>
                <c:pt idx="1">
                  <c:v>4500</c:v>
                </c:pt>
                <c:pt idx="2">
                  <c:v>4800</c:v>
                </c:pt>
                <c:pt idx="3">
                  <c:v>5050</c:v>
                </c:pt>
                <c:pt idx="4">
                  <c:v>6050</c:v>
                </c:pt>
                <c:pt idx="5">
                  <c:v>7050</c:v>
                </c:pt>
                <c:pt idx="6">
                  <c:v>9000</c:v>
                </c:pt>
                <c:pt idx="7">
                  <c:v>5600</c:v>
                </c:pt>
                <c:pt idx="8">
                  <c:v>6700</c:v>
                </c:pt>
              </c:numCache>
            </c:numRef>
          </c:val>
          <c:smooth val="0"/>
        </c:ser>
        <c:ser>
          <c:idx val="3"/>
          <c:order val="3"/>
          <c:tx>
            <c:strRef>
              <c:f>Sheet1!$E$3</c:f>
              <c:strCache>
                <c:ptCount val="1"/>
                <c:pt idx="0">
                  <c:v>North</c:v>
                </c:pt>
              </c:strCache>
            </c:strRef>
          </c:tx>
          <c:spPr>
            <a:ln w="12700" cap="rnd">
              <a:solidFill>
                <a:schemeClr val="accent2">
                  <a:lumMod val="50000"/>
                </a:schemeClr>
              </a:solidFill>
              <a:round/>
            </a:ln>
            <a:effectLst/>
          </c:spPr>
          <c:marker>
            <c:symbol val="none"/>
          </c:marker>
          <c:cat>
            <c:numRef>
              <c:f>Sheet1!$A$4:$A$12</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Sheet1!$E$4:$E$12</c:f>
              <c:numCache>
                <c:formatCode>General</c:formatCode>
                <c:ptCount val="9"/>
                <c:pt idx="0">
                  <c:v>2000</c:v>
                </c:pt>
                <c:pt idx="1">
                  <c:v>2200</c:v>
                </c:pt>
                <c:pt idx="2">
                  <c:v>1800</c:v>
                </c:pt>
                <c:pt idx="3">
                  <c:v>2500</c:v>
                </c:pt>
                <c:pt idx="4">
                  <c:v>3000</c:v>
                </c:pt>
                <c:pt idx="5">
                  <c:v>4000</c:v>
                </c:pt>
                <c:pt idx="6">
                  <c:v>5000</c:v>
                </c:pt>
                <c:pt idx="7">
                  <c:v>4000</c:v>
                </c:pt>
                <c:pt idx="8">
                  <c:v>4700</c:v>
                </c:pt>
              </c:numCache>
            </c:numRef>
          </c:val>
          <c:smooth val="0"/>
        </c:ser>
        <c:ser>
          <c:idx val="4"/>
          <c:order val="4"/>
          <c:tx>
            <c:strRef>
              <c:f>Sheet1!$F$3</c:f>
              <c:strCache>
                <c:ptCount val="1"/>
                <c:pt idx="0">
                  <c:v>Far North</c:v>
                </c:pt>
              </c:strCache>
            </c:strRef>
          </c:tx>
          <c:spPr>
            <a:ln w="28575" cap="rnd">
              <a:solidFill>
                <a:srgbClr val="002060"/>
              </a:solidFill>
              <a:round/>
            </a:ln>
            <a:effectLst/>
          </c:spPr>
          <c:marker>
            <c:symbol val="none"/>
          </c:marker>
          <c:cat>
            <c:numRef>
              <c:f>Sheet1!$A$4:$A$12</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Sheet1!$F$4:$F$12</c:f>
              <c:numCache>
                <c:formatCode>General</c:formatCode>
                <c:ptCount val="9"/>
                <c:pt idx="0">
                  <c:v>2000</c:v>
                </c:pt>
                <c:pt idx="1">
                  <c:v>1800</c:v>
                </c:pt>
                <c:pt idx="2">
                  <c:v>1600</c:v>
                </c:pt>
                <c:pt idx="3">
                  <c:v>2200</c:v>
                </c:pt>
                <c:pt idx="4">
                  <c:v>2200</c:v>
                </c:pt>
                <c:pt idx="5">
                  <c:v>3000</c:v>
                </c:pt>
                <c:pt idx="6">
                  <c:v>4000</c:v>
                </c:pt>
                <c:pt idx="7">
                  <c:v>3000</c:v>
                </c:pt>
                <c:pt idx="8">
                  <c:v>3600</c:v>
                </c:pt>
              </c:numCache>
            </c:numRef>
          </c:val>
          <c:smooth val="0"/>
        </c:ser>
        <c:dLbls>
          <c:showLegendKey val="0"/>
          <c:showVal val="0"/>
          <c:showCatName val="0"/>
          <c:showSerName val="0"/>
          <c:showPercent val="0"/>
          <c:showBubbleSize val="0"/>
        </c:dLbls>
        <c:smooth val="0"/>
        <c:axId val="513035464"/>
        <c:axId val="514355088"/>
      </c:lineChart>
      <c:catAx>
        <c:axId val="513035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14355088"/>
        <c:crosses val="autoZero"/>
        <c:auto val="1"/>
        <c:lblAlgn val="ctr"/>
        <c:lblOffset val="100"/>
        <c:noMultiLvlLbl val="0"/>
      </c:catAx>
      <c:valAx>
        <c:axId val="5143550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13035464"/>
        <c:crosses val="autoZero"/>
        <c:crossBetween val="between"/>
      </c:valAx>
      <c:spPr>
        <a:noFill/>
        <a:ln>
          <a:noFill/>
        </a:ln>
        <a:effectLst/>
      </c:spPr>
    </c:plotArea>
    <c:legend>
      <c:legendPos val="b"/>
      <c:layout>
        <c:manualLayout>
          <c:xMode val="edge"/>
          <c:yMode val="edge"/>
          <c:x val="8.9916212396527362E-2"/>
          <c:y val="0.80895133395838437"/>
          <c:w val="0.7959509388249546"/>
          <c:h val="0.16251860473386581"/>
        </c:manualLayout>
      </c:layout>
      <c:overlay val="0"/>
      <c:spPr>
        <a:solidFill>
          <a:schemeClr val="bg1"/>
        </a:solid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0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42825896762904"/>
          <c:y val="2.5428331875182269E-2"/>
          <c:w val="0.89657174103237092"/>
          <c:h val="0.82315398075240598"/>
        </c:manualLayout>
      </c:layout>
      <c:lineChart>
        <c:grouping val="standard"/>
        <c:varyColors val="0"/>
        <c:ser>
          <c:idx val="0"/>
          <c:order val="0"/>
          <c:tx>
            <c:strRef>
              <c:f>Sheet1!$A$2</c:f>
              <c:strCache>
                <c:ptCount val="1"/>
                <c:pt idx="0">
                  <c:v>les recettes et les exonération en % du PIB</c:v>
                </c:pt>
              </c:strCache>
            </c:strRef>
          </c:tx>
          <c:spPr>
            <a:ln w="28575" cap="rnd">
              <a:solidFill>
                <a:srgbClr val="0070C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ysClr val="windowText" lastClr="000000"/>
                </a:solidFill>
                <a:prstDash val="sysDot"/>
              </a:ln>
              <a:effectLst/>
            </c:spPr>
            <c:trendlineType val="linear"/>
            <c:dispRSqr val="0"/>
            <c:dispEq val="0"/>
          </c:trendline>
          <c:cat>
            <c:numRef>
              <c:f>Sheet1!$B$1:$G$1</c:f>
              <c:numCache>
                <c:formatCode>General</c:formatCode>
                <c:ptCount val="6"/>
                <c:pt idx="0">
                  <c:v>2007</c:v>
                </c:pt>
                <c:pt idx="1">
                  <c:v>2008</c:v>
                </c:pt>
                <c:pt idx="2">
                  <c:v>2009</c:v>
                </c:pt>
                <c:pt idx="3">
                  <c:v>2010</c:v>
                </c:pt>
                <c:pt idx="4">
                  <c:v>2011</c:v>
                </c:pt>
                <c:pt idx="5">
                  <c:v>2012</c:v>
                </c:pt>
              </c:numCache>
            </c:numRef>
          </c:cat>
          <c:val>
            <c:numRef>
              <c:f>Sheet1!$B$2:$G$2</c:f>
              <c:numCache>
                <c:formatCode>0.00%</c:formatCode>
                <c:ptCount val="6"/>
                <c:pt idx="0">
                  <c:v>4.1000000000000002E-2</c:v>
                </c:pt>
                <c:pt idx="1">
                  <c:v>4.1700000000000001E-2</c:v>
                </c:pt>
                <c:pt idx="2">
                  <c:v>4.4499999999999998E-2</c:v>
                </c:pt>
                <c:pt idx="3">
                  <c:v>4.5400000000000003E-2</c:v>
                </c:pt>
                <c:pt idx="4">
                  <c:v>4.58E-2</c:v>
                </c:pt>
                <c:pt idx="5">
                  <c:v>4.6800000000000001E-2</c:v>
                </c:pt>
              </c:numCache>
            </c:numRef>
          </c:val>
          <c:smooth val="0"/>
        </c:ser>
        <c:ser>
          <c:idx val="1"/>
          <c:order val="1"/>
          <c:tx>
            <c:strRef>
              <c:f>Sheet1!$A$3</c:f>
              <c:strCache>
                <c:ptCount val="1"/>
                <c:pt idx="0">
                  <c:v>les recettes en %du PIB</c:v>
                </c:pt>
              </c:strCache>
            </c:strRef>
          </c:tx>
          <c:spPr>
            <a:ln w="28575" cap="rnd">
              <a:solidFill>
                <a:srgbClr val="00B0F0"/>
              </a:solidFill>
              <a:round/>
            </a:ln>
            <a:effectLst/>
          </c:spPr>
          <c:marker>
            <c:symbol val="none"/>
          </c:marker>
          <c:dLbls>
            <c:dLbl>
              <c:idx val="3"/>
              <c:layout>
                <c:manualLayout>
                  <c:x val="-5.4701443569553802E-2"/>
                  <c:y val="-3.00579615048119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ysClr val="windowText" lastClr="000000"/>
                </a:solidFill>
                <a:prstDash val="sysDot"/>
              </a:ln>
              <a:effectLst/>
            </c:spPr>
            <c:trendlineType val="linear"/>
            <c:dispRSqr val="0"/>
            <c:dispEq val="0"/>
          </c:trendline>
          <c:cat>
            <c:numRef>
              <c:f>Sheet1!$B$1:$G$1</c:f>
              <c:numCache>
                <c:formatCode>General</c:formatCode>
                <c:ptCount val="6"/>
                <c:pt idx="0">
                  <c:v>2007</c:v>
                </c:pt>
                <c:pt idx="1">
                  <c:v>2008</c:v>
                </c:pt>
                <c:pt idx="2">
                  <c:v>2009</c:v>
                </c:pt>
                <c:pt idx="3">
                  <c:v>2010</c:v>
                </c:pt>
                <c:pt idx="4">
                  <c:v>2011</c:v>
                </c:pt>
                <c:pt idx="5">
                  <c:v>2012</c:v>
                </c:pt>
              </c:numCache>
            </c:numRef>
          </c:cat>
          <c:val>
            <c:numRef>
              <c:f>Sheet1!$B$3:$G$3</c:f>
              <c:numCache>
                <c:formatCode>0.00%</c:formatCode>
                <c:ptCount val="6"/>
                <c:pt idx="0">
                  <c:v>4.7100000000000003E-2</c:v>
                </c:pt>
                <c:pt idx="1">
                  <c:v>4.8899999999999999E-2</c:v>
                </c:pt>
                <c:pt idx="2">
                  <c:v>5.28E-2</c:v>
                </c:pt>
                <c:pt idx="3">
                  <c:v>5.2200000000000003E-2</c:v>
                </c:pt>
                <c:pt idx="4">
                  <c:v>5.67E-2</c:v>
                </c:pt>
                <c:pt idx="5">
                  <c:v>6.2100000000000002E-2</c:v>
                </c:pt>
              </c:numCache>
            </c:numRef>
          </c:val>
          <c:smooth val="0"/>
        </c:ser>
        <c:dLbls>
          <c:showLegendKey val="0"/>
          <c:showVal val="0"/>
          <c:showCatName val="0"/>
          <c:showSerName val="0"/>
          <c:showPercent val="0"/>
          <c:showBubbleSize val="0"/>
        </c:dLbls>
        <c:smooth val="0"/>
        <c:axId val="514356656"/>
        <c:axId val="514357048"/>
      </c:lineChart>
      <c:catAx>
        <c:axId val="51435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4357048"/>
        <c:crosses val="autoZero"/>
        <c:auto val="1"/>
        <c:lblAlgn val="ctr"/>
        <c:lblOffset val="100"/>
        <c:noMultiLvlLbl val="0"/>
      </c:catAx>
      <c:valAx>
        <c:axId val="514357048"/>
        <c:scaling>
          <c:orientation val="minMax"/>
          <c:max val="7.0000000000000007E-2"/>
          <c:min val="3.0000000000000006E-2"/>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4356656"/>
        <c:crosses val="autoZero"/>
        <c:crossBetween val="between"/>
      </c:valAx>
      <c:spPr>
        <a:noFill/>
        <a:ln>
          <a:noFill/>
        </a:ln>
        <a:effectLst/>
      </c:spPr>
    </c:plotArea>
    <c:legend>
      <c:legendPos val="b"/>
      <c:legendEntry>
        <c:idx val="2"/>
        <c:delete val="1"/>
      </c:legendEntry>
      <c:legendEntry>
        <c:idx val="3"/>
        <c:delete val="1"/>
      </c:legendEntry>
      <c:layout>
        <c:manualLayout>
          <c:xMode val="edge"/>
          <c:yMode val="edge"/>
          <c:x val="0.05"/>
          <c:y val="0.92187445319335082"/>
          <c:w val="0.9"/>
          <c:h val="7.349591717701953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baseline="0">
                <a:effectLst/>
              </a:rPr>
              <a:t>Investissement en % du budget approuv</a:t>
            </a:r>
            <a:r>
              <a:rPr lang="fr-BE" sz="1400" b="1" i="0" u="none" strike="noStrike" baseline="0">
                <a:effectLst/>
              </a:rPr>
              <a:t>é</a:t>
            </a:r>
            <a:r>
              <a:rPr lang="en-US"/>
              <a:t>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Sheet1!$C$75</c:f>
              <c:strCache>
                <c:ptCount val="1"/>
                <c:pt idx="0">
                  <c:v>Engagé</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Sheet1!$B$76:$B$81</c:f>
              <c:numCache>
                <c:formatCode>General</c:formatCode>
                <c:ptCount val="6"/>
                <c:pt idx="0">
                  <c:v>2008</c:v>
                </c:pt>
                <c:pt idx="1">
                  <c:v>2009</c:v>
                </c:pt>
                <c:pt idx="2">
                  <c:v>2010</c:v>
                </c:pt>
                <c:pt idx="3">
                  <c:v>2011</c:v>
                </c:pt>
                <c:pt idx="4">
                  <c:v>2012</c:v>
                </c:pt>
                <c:pt idx="5">
                  <c:v>2013</c:v>
                </c:pt>
              </c:numCache>
            </c:numRef>
          </c:cat>
          <c:val>
            <c:numRef>
              <c:f>Sheet1!$C$76:$C$81</c:f>
              <c:numCache>
                <c:formatCode>General</c:formatCode>
                <c:ptCount val="6"/>
                <c:pt idx="0">
                  <c:v>42</c:v>
                </c:pt>
                <c:pt idx="1">
                  <c:v>55</c:v>
                </c:pt>
                <c:pt idx="2">
                  <c:v>60</c:v>
                </c:pt>
                <c:pt idx="3">
                  <c:v>68</c:v>
                </c:pt>
                <c:pt idx="4">
                  <c:v>66</c:v>
                </c:pt>
                <c:pt idx="5">
                  <c:v>50</c:v>
                </c:pt>
              </c:numCache>
            </c:numRef>
          </c:val>
        </c:ser>
        <c:ser>
          <c:idx val="1"/>
          <c:order val="1"/>
          <c:tx>
            <c:strRef>
              <c:f>Sheet1!$D$75</c:f>
              <c:strCache>
                <c:ptCount val="1"/>
                <c:pt idx="0">
                  <c:v>Payé</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Sheet1!$B$76:$B$81</c:f>
              <c:numCache>
                <c:formatCode>General</c:formatCode>
                <c:ptCount val="6"/>
                <c:pt idx="0">
                  <c:v>2008</c:v>
                </c:pt>
                <c:pt idx="1">
                  <c:v>2009</c:v>
                </c:pt>
                <c:pt idx="2">
                  <c:v>2010</c:v>
                </c:pt>
                <c:pt idx="3">
                  <c:v>2011</c:v>
                </c:pt>
                <c:pt idx="4">
                  <c:v>2012</c:v>
                </c:pt>
                <c:pt idx="5">
                  <c:v>2013</c:v>
                </c:pt>
              </c:numCache>
            </c:numRef>
          </c:cat>
          <c:val>
            <c:numRef>
              <c:f>Sheet1!$D$76:$D$81</c:f>
              <c:numCache>
                <c:formatCode>General</c:formatCode>
                <c:ptCount val="6"/>
                <c:pt idx="0">
                  <c:v>10</c:v>
                </c:pt>
                <c:pt idx="1">
                  <c:v>27</c:v>
                </c:pt>
                <c:pt idx="2">
                  <c:v>38</c:v>
                </c:pt>
                <c:pt idx="3">
                  <c:v>38</c:v>
                </c:pt>
                <c:pt idx="4">
                  <c:v>41</c:v>
                </c:pt>
                <c:pt idx="5">
                  <c:v>42</c:v>
                </c:pt>
              </c:numCache>
            </c:numRef>
          </c:val>
        </c:ser>
        <c:dLbls>
          <c:showLegendKey val="0"/>
          <c:showVal val="0"/>
          <c:showCatName val="0"/>
          <c:showSerName val="0"/>
          <c:showPercent val="0"/>
          <c:showBubbleSize val="0"/>
        </c:dLbls>
        <c:gapWidth val="219"/>
        <c:overlap val="-27"/>
        <c:axId val="514355872"/>
        <c:axId val="514356264"/>
      </c:barChart>
      <c:catAx>
        <c:axId val="51435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4356264"/>
        <c:crosses val="autoZero"/>
        <c:auto val="1"/>
        <c:lblAlgn val="ctr"/>
        <c:lblOffset val="100"/>
        <c:noMultiLvlLbl val="0"/>
      </c:catAx>
      <c:valAx>
        <c:axId val="514356264"/>
        <c:scaling>
          <c:orientation val="minMax"/>
          <c:max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43558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'agro-ecological'!$C$51</c:f>
              <c:strCache>
                <c:ptCount val="1"/>
                <c:pt idx="0">
                  <c:v>2001</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'agro-ecological'!$B$59:$B$64</c:f>
              <c:strCache>
                <c:ptCount val="6"/>
                <c:pt idx="0">
                  <c:v>Sudano-Sahelian</c:v>
                </c:pt>
                <c:pt idx="1">
                  <c:v>Haut Guinea Savanes</c:v>
                </c:pt>
                <c:pt idx="2">
                  <c:v>Hauts plateaux</c:v>
                </c:pt>
                <c:pt idx="3">
                  <c:v>Forestriere monomodale</c:v>
                </c:pt>
                <c:pt idx="4">
                  <c:v>Forestriere bimodale</c:v>
                </c:pt>
                <c:pt idx="5">
                  <c:v>Urbain</c:v>
                </c:pt>
              </c:strCache>
            </c:strRef>
          </c:cat>
          <c:val>
            <c:numRef>
              <c:f>'agro-ecological'!$C$52:$C$57</c:f>
              <c:numCache>
                <c:formatCode>0</c:formatCode>
                <c:ptCount val="6"/>
                <c:pt idx="0">
                  <c:v>54.484856298816702</c:v>
                </c:pt>
                <c:pt idx="1">
                  <c:v>48.380040000000001</c:v>
                </c:pt>
                <c:pt idx="2">
                  <c:v>46.261887057549373</c:v>
                </c:pt>
                <c:pt idx="3">
                  <c:v>43.365714625561729</c:v>
                </c:pt>
                <c:pt idx="4">
                  <c:v>34.477186527055942</c:v>
                </c:pt>
                <c:pt idx="5">
                  <c:v>12.04721892853722</c:v>
                </c:pt>
              </c:numCache>
            </c:numRef>
          </c:val>
        </c:ser>
        <c:ser>
          <c:idx val="1"/>
          <c:order val="1"/>
          <c:tx>
            <c:strRef>
              <c:f>'agro-ecological'!$D$51</c:f>
              <c:strCache>
                <c:ptCount val="1"/>
                <c:pt idx="0">
                  <c:v>2007</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'agro-ecological'!$B$59:$B$64</c:f>
              <c:strCache>
                <c:ptCount val="6"/>
                <c:pt idx="0">
                  <c:v>Sudano-Sahelian</c:v>
                </c:pt>
                <c:pt idx="1">
                  <c:v>Haut Guinea Savanes</c:v>
                </c:pt>
                <c:pt idx="2">
                  <c:v>Hauts plateaux</c:v>
                </c:pt>
                <c:pt idx="3">
                  <c:v>Forestriere monomodale</c:v>
                </c:pt>
                <c:pt idx="4">
                  <c:v>Forestriere bimodale</c:v>
                </c:pt>
                <c:pt idx="5">
                  <c:v>Urbain</c:v>
                </c:pt>
              </c:strCache>
            </c:strRef>
          </c:cat>
          <c:val>
            <c:numRef>
              <c:f>'agro-ecological'!$D$52:$D$57</c:f>
              <c:numCache>
                <c:formatCode>0</c:formatCode>
                <c:ptCount val="6"/>
                <c:pt idx="0">
                  <c:v>65.092304894258817</c:v>
                </c:pt>
                <c:pt idx="1">
                  <c:v>52.951529999999998</c:v>
                </c:pt>
                <c:pt idx="2">
                  <c:v>39.73427462432759</c:v>
                </c:pt>
                <c:pt idx="3">
                  <c:v>41.461722872579877</c:v>
                </c:pt>
                <c:pt idx="4">
                  <c:v>28.655413640489066</c:v>
                </c:pt>
                <c:pt idx="5">
                  <c:v>5.7181535657458564</c:v>
                </c:pt>
              </c:numCache>
            </c:numRef>
          </c:val>
        </c:ser>
        <c:ser>
          <c:idx val="2"/>
          <c:order val="2"/>
          <c:tx>
            <c:strRef>
              <c:f>'agro-ecological'!$E$51</c:f>
              <c:strCache>
                <c:ptCount val="1"/>
                <c:pt idx="0">
                  <c:v>2014</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'agro-ecological'!$B$59:$B$64</c:f>
              <c:strCache>
                <c:ptCount val="6"/>
                <c:pt idx="0">
                  <c:v>Sudano-Sahelian</c:v>
                </c:pt>
                <c:pt idx="1">
                  <c:v>Haut Guinea Savanes</c:v>
                </c:pt>
                <c:pt idx="2">
                  <c:v>Hauts plateaux</c:v>
                </c:pt>
                <c:pt idx="3">
                  <c:v>Forestriere monomodale</c:v>
                </c:pt>
                <c:pt idx="4">
                  <c:v>Forestriere bimodale</c:v>
                </c:pt>
                <c:pt idx="5">
                  <c:v>Urbain</c:v>
                </c:pt>
              </c:strCache>
            </c:strRef>
          </c:cat>
          <c:val>
            <c:numRef>
              <c:f>'agro-ecological'!$E$52:$E$57</c:f>
              <c:numCache>
                <c:formatCode>0</c:formatCode>
                <c:ptCount val="6"/>
                <c:pt idx="0">
                  <c:v>71.825419008916867</c:v>
                </c:pt>
                <c:pt idx="1">
                  <c:v>47.14293</c:v>
                </c:pt>
                <c:pt idx="2">
                  <c:v>38.658832274357763</c:v>
                </c:pt>
                <c:pt idx="3">
                  <c:v>31.140543362108513</c:v>
                </c:pt>
                <c:pt idx="4">
                  <c:v>18.595944447354846</c:v>
                </c:pt>
                <c:pt idx="5">
                  <c:v>4.7639795761437362</c:v>
                </c:pt>
              </c:numCache>
            </c:numRef>
          </c:val>
        </c:ser>
        <c:dLbls>
          <c:showLegendKey val="0"/>
          <c:showVal val="0"/>
          <c:showCatName val="0"/>
          <c:showSerName val="0"/>
          <c:showPercent val="0"/>
          <c:showBubbleSize val="0"/>
        </c:dLbls>
        <c:gapWidth val="219"/>
        <c:overlap val="-27"/>
        <c:axId val="509066456"/>
        <c:axId val="509066848"/>
      </c:barChart>
      <c:catAx>
        <c:axId val="509066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9066848"/>
        <c:crosses val="autoZero"/>
        <c:auto val="1"/>
        <c:lblAlgn val="ctr"/>
        <c:lblOffset val="100"/>
        <c:noMultiLvlLbl val="0"/>
      </c:catAx>
      <c:valAx>
        <c:axId val="50906684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90664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Fertility!$B$19</c:f>
              <c:strCache>
                <c:ptCount val="1"/>
                <c:pt idx="0">
                  <c:v>Fertility</c:v>
                </c:pt>
              </c:strCache>
            </c:strRef>
          </c:tx>
          <c:spPr>
            <a:solidFill>
              <a:schemeClr val="accent2">
                <a:lumMod val="50000"/>
              </a:schemeClr>
            </a:solidFill>
            <a:ln>
              <a:noFill/>
            </a:ln>
            <a:effectLst/>
          </c:spPr>
          <c:invertIfNegative val="0"/>
          <c:dPt>
            <c:idx val="6"/>
            <c:invertIfNegative val="0"/>
            <c:bubble3D val="0"/>
            <c:spPr>
              <a:solidFill>
                <a:srgbClr val="002060"/>
              </a:solidFill>
              <a:ln>
                <a:noFill/>
              </a:ln>
              <a:effectLst/>
            </c:spPr>
          </c:dPt>
          <c:cat>
            <c:strRef>
              <c:f>Fertility!$A$20:$A$31</c:f>
              <c:strCache>
                <c:ptCount val="12"/>
                <c:pt idx="0">
                  <c:v>Douala</c:v>
                </c:pt>
                <c:pt idx="1">
                  <c:v>Yaoundé</c:v>
                </c:pt>
                <c:pt idx="2">
                  <c:v>Adamawa</c:v>
                </c:pt>
                <c:pt idx="3">
                  <c:v>Center</c:v>
                </c:pt>
                <c:pt idx="4">
                  <c:v>East</c:v>
                </c:pt>
                <c:pt idx="5">
                  <c:v>Far North</c:v>
                </c:pt>
                <c:pt idx="6">
                  <c:v>Littoral</c:v>
                </c:pt>
                <c:pt idx="7">
                  <c:v>North</c:v>
                </c:pt>
                <c:pt idx="8">
                  <c:v>North-West</c:v>
                </c:pt>
                <c:pt idx="9">
                  <c:v>West</c:v>
                </c:pt>
                <c:pt idx="10">
                  <c:v>South</c:v>
                </c:pt>
                <c:pt idx="11">
                  <c:v>South-West</c:v>
                </c:pt>
              </c:strCache>
            </c:strRef>
          </c:cat>
          <c:val>
            <c:numRef>
              <c:f>Fertility!$B$20:$B$31</c:f>
              <c:numCache>
                <c:formatCode>General</c:formatCode>
                <c:ptCount val="12"/>
                <c:pt idx="0">
                  <c:v>3.2</c:v>
                </c:pt>
                <c:pt idx="1">
                  <c:v>3.5</c:v>
                </c:pt>
                <c:pt idx="2">
                  <c:v>5.2</c:v>
                </c:pt>
                <c:pt idx="3">
                  <c:v>5.6</c:v>
                </c:pt>
                <c:pt idx="4">
                  <c:v>5.4</c:v>
                </c:pt>
                <c:pt idx="5">
                  <c:v>6.8</c:v>
                </c:pt>
                <c:pt idx="6">
                  <c:v>5.6</c:v>
                </c:pt>
                <c:pt idx="7">
                  <c:v>6.5</c:v>
                </c:pt>
                <c:pt idx="8">
                  <c:v>4.4000000000000004</c:v>
                </c:pt>
                <c:pt idx="9">
                  <c:v>6</c:v>
                </c:pt>
                <c:pt idx="10">
                  <c:v>4.5999999999999996</c:v>
                </c:pt>
                <c:pt idx="11">
                  <c:v>4.2</c:v>
                </c:pt>
              </c:numCache>
            </c:numRef>
          </c:val>
        </c:ser>
        <c:dLbls>
          <c:showLegendKey val="0"/>
          <c:showVal val="0"/>
          <c:showCatName val="0"/>
          <c:showSerName val="0"/>
          <c:showPercent val="0"/>
          <c:showBubbleSize val="0"/>
        </c:dLbls>
        <c:gapWidth val="219"/>
        <c:axId val="512580680"/>
        <c:axId val="512580288"/>
      </c:barChart>
      <c:lineChart>
        <c:grouping val="standard"/>
        <c:varyColors val="0"/>
        <c:ser>
          <c:idx val="1"/>
          <c:order val="1"/>
          <c:tx>
            <c:strRef>
              <c:f>Fertility!$C$19</c:f>
              <c:strCache>
                <c:ptCount val="1"/>
                <c:pt idx="0">
                  <c:v>Child mortality</c:v>
                </c:pt>
              </c:strCache>
            </c:strRef>
          </c:tx>
          <c:spPr>
            <a:ln w="28575" cap="rnd">
              <a:solidFill>
                <a:schemeClr val="accent4"/>
              </a:solidFill>
              <a:round/>
            </a:ln>
            <a:effectLst/>
          </c:spPr>
          <c:marker>
            <c:symbol val="none"/>
          </c:marker>
          <c:cat>
            <c:strRef>
              <c:f>Fertility!$A$20:$A$31</c:f>
              <c:strCache>
                <c:ptCount val="12"/>
                <c:pt idx="0">
                  <c:v>Douala</c:v>
                </c:pt>
                <c:pt idx="1">
                  <c:v>Yaoundé</c:v>
                </c:pt>
                <c:pt idx="2">
                  <c:v>Adamawa</c:v>
                </c:pt>
                <c:pt idx="3">
                  <c:v>Center</c:v>
                </c:pt>
                <c:pt idx="4">
                  <c:v>East</c:v>
                </c:pt>
                <c:pt idx="5">
                  <c:v>Far North</c:v>
                </c:pt>
                <c:pt idx="6">
                  <c:v>Littoral</c:v>
                </c:pt>
                <c:pt idx="7">
                  <c:v>North</c:v>
                </c:pt>
                <c:pt idx="8">
                  <c:v>North-West</c:v>
                </c:pt>
                <c:pt idx="9">
                  <c:v>West</c:v>
                </c:pt>
                <c:pt idx="10">
                  <c:v>South</c:v>
                </c:pt>
                <c:pt idx="11">
                  <c:v>South-West</c:v>
                </c:pt>
              </c:strCache>
            </c:strRef>
          </c:cat>
          <c:val>
            <c:numRef>
              <c:f>Fertility!$C$20:$C$31</c:f>
              <c:numCache>
                <c:formatCode>General</c:formatCode>
                <c:ptCount val="12"/>
                <c:pt idx="0">
                  <c:v>75</c:v>
                </c:pt>
                <c:pt idx="1">
                  <c:v>76</c:v>
                </c:pt>
                <c:pt idx="2">
                  <c:v>129</c:v>
                </c:pt>
                <c:pt idx="3">
                  <c:v>121</c:v>
                </c:pt>
                <c:pt idx="4">
                  <c:v>96</c:v>
                </c:pt>
                <c:pt idx="5">
                  <c:v>168</c:v>
                </c:pt>
                <c:pt idx="6">
                  <c:v>106</c:v>
                </c:pt>
                <c:pt idx="7">
                  <c:v>191</c:v>
                </c:pt>
                <c:pt idx="8">
                  <c:v>68</c:v>
                </c:pt>
                <c:pt idx="9">
                  <c:v>100</c:v>
                </c:pt>
                <c:pt idx="10">
                  <c:v>103</c:v>
                </c:pt>
                <c:pt idx="11">
                  <c:v>127</c:v>
                </c:pt>
              </c:numCache>
            </c:numRef>
          </c:val>
          <c:smooth val="0"/>
        </c:ser>
        <c:dLbls>
          <c:showLegendKey val="0"/>
          <c:showVal val="0"/>
          <c:showCatName val="0"/>
          <c:showSerName val="0"/>
          <c:showPercent val="0"/>
          <c:showBubbleSize val="0"/>
        </c:dLbls>
        <c:marker val="1"/>
        <c:smooth val="0"/>
        <c:axId val="357921864"/>
        <c:axId val="422868128"/>
      </c:lineChart>
      <c:catAx>
        <c:axId val="357921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22868128"/>
        <c:crosses val="autoZero"/>
        <c:auto val="1"/>
        <c:lblAlgn val="ctr"/>
        <c:lblOffset val="100"/>
        <c:noMultiLvlLbl val="0"/>
      </c:catAx>
      <c:valAx>
        <c:axId val="422868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57921864"/>
        <c:crosses val="autoZero"/>
        <c:crossBetween val="between"/>
      </c:valAx>
      <c:valAx>
        <c:axId val="51258028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12580680"/>
        <c:crosses val="max"/>
        <c:crossBetween val="between"/>
      </c:valAx>
      <c:catAx>
        <c:axId val="512580680"/>
        <c:scaling>
          <c:orientation val="minMax"/>
        </c:scaling>
        <c:delete val="1"/>
        <c:axPos val="b"/>
        <c:numFmt formatCode="General" sourceLinked="1"/>
        <c:majorTickMark val="out"/>
        <c:minorTickMark val="none"/>
        <c:tickLblPos val="nextTo"/>
        <c:crossAx val="51258028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5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5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err="1" smtClean="0">
                <a:solidFill>
                  <a:srgbClr val="AD242F"/>
                </a:solidFill>
              </a:rPr>
              <a:t>Tendances</a:t>
            </a:r>
            <a:r>
              <a:rPr lang="en-US" b="1" baseline="0" dirty="0" smtClean="0">
                <a:solidFill>
                  <a:srgbClr val="AD242F"/>
                </a:solidFill>
              </a:rPr>
              <a:t> favorable des prix </a:t>
            </a:r>
            <a:r>
              <a:rPr lang="fr-BE" b="1" baseline="0" noProof="0" dirty="0" smtClean="0">
                <a:solidFill>
                  <a:srgbClr val="AD242F"/>
                </a:solidFill>
              </a:rPr>
              <a:t>agricoles</a:t>
            </a:r>
            <a:r>
              <a:rPr lang="en-US" b="1" baseline="0" dirty="0" smtClean="0">
                <a:solidFill>
                  <a:srgbClr val="AD242F"/>
                </a:solidFill>
              </a:rPr>
              <a:t> </a:t>
            </a:r>
            <a:r>
              <a:rPr lang="en-US" b="1" baseline="0" dirty="0" err="1" smtClean="0">
                <a:solidFill>
                  <a:srgbClr val="AD242F"/>
                </a:solidFill>
              </a:rPr>
              <a:t>internationaux</a:t>
            </a:r>
            <a:endParaRPr lang="en-US" b="1" baseline="0" dirty="0" smtClean="0">
              <a:solidFill>
                <a:srgbClr val="AD242F"/>
              </a:solidFill>
            </a:endParaRPr>
          </a:p>
          <a:p>
            <a:pPr>
              <a:defRPr/>
            </a:pPr>
            <a:endParaRPr lang="en-US" dirty="0" smtClean="0"/>
          </a:p>
          <a:p>
            <a:pPr>
              <a:defRPr/>
            </a:pPr>
            <a:r>
              <a:rPr lang="en-US" sz="1100" b="1" dirty="0" err="1" smtClean="0"/>
              <a:t>Indice</a:t>
            </a:r>
            <a:r>
              <a:rPr lang="en-US" sz="1100" b="1" dirty="0" smtClean="0"/>
              <a:t> </a:t>
            </a:r>
            <a:r>
              <a:rPr lang="en-US" sz="1100" b="1" dirty="0"/>
              <a:t>des prix</a:t>
            </a:r>
            <a:r>
              <a:rPr lang="en-US" sz="1100" b="1" baseline="0" dirty="0"/>
              <a:t> (2000=100</a:t>
            </a:r>
            <a:r>
              <a:rPr lang="en-US" baseline="0" dirty="0"/>
              <a:t>)</a:t>
            </a:r>
            <a:endParaRPr lang="en-US" dirty="0"/>
          </a:p>
        </c:rich>
      </c:tx>
      <c:layout>
        <c:manualLayout>
          <c:xMode val="edge"/>
          <c:yMode val="edge"/>
          <c:x val="0.18064083528684749"/>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3172415186265627E-2"/>
          <c:y val="0.17501919732571086"/>
          <c:w val="0.88475873296586149"/>
          <c:h val="0.54964802686447733"/>
        </c:manualLayout>
      </c:layout>
      <c:barChart>
        <c:barDir val="col"/>
        <c:grouping val="clustered"/>
        <c:varyColors val="0"/>
        <c:ser>
          <c:idx val="0"/>
          <c:order val="0"/>
          <c:tx>
            <c:strRef>
              <c:f>'Monthly Prices'!$U$489</c:f>
              <c:strCache>
                <c:ptCount val="1"/>
                <c:pt idx="0">
                  <c:v>2001</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'Monthly Prices'!$V$503:$AC$503</c:f>
              <c:strCache>
                <c:ptCount val="7"/>
                <c:pt idx="0">
                  <c:v>Coco</c:v>
                </c:pt>
                <c:pt idx="1">
                  <c:v>Café, arabica</c:v>
                </c:pt>
                <c:pt idx="2">
                  <c:v>Café, robusta</c:v>
                </c:pt>
                <c:pt idx="3">
                  <c:v>Huile de palmes</c:v>
                </c:pt>
                <c:pt idx="4">
                  <c:v>Banana, Europe</c:v>
                </c:pt>
                <c:pt idx="5">
                  <c:v>Bois</c:v>
                </c:pt>
                <c:pt idx="6">
                  <c:v>Coton</c:v>
                </c:pt>
              </c:strCache>
              <c:extLst/>
            </c:strRef>
          </c:cat>
          <c:val>
            <c:numRef>
              <c:f>'Monthly Prices'!$V$489:$AC$489</c:f>
              <c:numCache>
                <c:formatCode>0</c:formatCode>
                <c:ptCount val="7"/>
                <c:pt idx="0">
                  <c:v>116.35637815278534</c:v>
                </c:pt>
                <c:pt idx="1">
                  <c:v>56.054730023949482</c:v>
                </c:pt>
                <c:pt idx="2">
                  <c:v>51.789065165472543</c:v>
                </c:pt>
                <c:pt idx="3">
                  <c:v>82.088122605363978</c:v>
                </c:pt>
                <c:pt idx="4">
                  <c:v>87.777539358073753</c:v>
                </c:pt>
                <c:pt idx="5">
                  <c:v>88.295665737422027</c:v>
                </c:pt>
                <c:pt idx="6">
                  <c:v>101.18341780625417</c:v>
                </c:pt>
              </c:numCache>
              <c:extLst/>
            </c:numRef>
          </c:val>
        </c:ser>
        <c:ser>
          <c:idx val="1"/>
          <c:order val="1"/>
          <c:tx>
            <c:strRef>
              <c:f>'Monthly Prices'!$U$495</c:f>
              <c:strCache>
                <c:ptCount val="1"/>
                <c:pt idx="0">
                  <c:v>2007</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'Monthly Prices'!$V$503:$AC$503</c:f>
              <c:strCache>
                <c:ptCount val="7"/>
                <c:pt idx="0">
                  <c:v>Coco</c:v>
                </c:pt>
                <c:pt idx="1">
                  <c:v>Café, arabica</c:v>
                </c:pt>
                <c:pt idx="2">
                  <c:v>Café, robusta</c:v>
                </c:pt>
                <c:pt idx="3">
                  <c:v>Huile de palmes</c:v>
                </c:pt>
                <c:pt idx="4">
                  <c:v>Banana, Europe</c:v>
                </c:pt>
                <c:pt idx="5">
                  <c:v>Bois</c:v>
                </c:pt>
                <c:pt idx="6">
                  <c:v>Coton</c:v>
                </c:pt>
              </c:strCache>
              <c:extLst/>
            </c:strRef>
          </c:cat>
          <c:val>
            <c:numRef>
              <c:f>'Monthly Prices'!$V$495:$AC$495</c:f>
              <c:numCache>
                <c:formatCode>0</c:formatCode>
                <c:ptCount val="7"/>
                <c:pt idx="0">
                  <c:v>212.54971750457307</c:v>
                </c:pt>
                <c:pt idx="1">
                  <c:v>111.18949130470281</c:v>
                </c:pt>
                <c:pt idx="2">
                  <c:v>162.84395668429431</c:v>
                </c:pt>
                <c:pt idx="3">
                  <c:v>224.20977011494256</c:v>
                </c:pt>
                <c:pt idx="4">
                  <c:v>117.11520515361941</c:v>
                </c:pt>
                <c:pt idx="5">
                  <c:v>126.55034978341673</c:v>
                </c:pt>
                <c:pt idx="6">
                  <c:v>133.41847789359599</c:v>
                </c:pt>
              </c:numCache>
              <c:extLst/>
            </c:numRef>
          </c:val>
        </c:ser>
        <c:ser>
          <c:idx val="2"/>
          <c:order val="2"/>
          <c:tx>
            <c:strRef>
              <c:f>'Monthly Prices'!$U$502</c:f>
              <c:strCache>
                <c:ptCount val="1"/>
                <c:pt idx="0">
                  <c:v>2014</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'Monthly Prices'!$V$503:$AC$503</c:f>
              <c:strCache>
                <c:ptCount val="7"/>
                <c:pt idx="0">
                  <c:v>Coco</c:v>
                </c:pt>
                <c:pt idx="1">
                  <c:v>Café, arabica</c:v>
                </c:pt>
                <c:pt idx="2">
                  <c:v>Café, robusta</c:v>
                </c:pt>
                <c:pt idx="3">
                  <c:v>Huile de palmes</c:v>
                </c:pt>
                <c:pt idx="4">
                  <c:v>Banana, Europe</c:v>
                </c:pt>
                <c:pt idx="5">
                  <c:v>Bois</c:v>
                </c:pt>
                <c:pt idx="6">
                  <c:v>Coton</c:v>
                </c:pt>
              </c:strCache>
              <c:extLst/>
            </c:strRef>
          </c:cat>
          <c:val>
            <c:numRef>
              <c:f>'Monthly Prices'!$V$502:$AC$502</c:f>
              <c:numCache>
                <c:formatCode>0</c:formatCode>
                <c:ptCount val="7"/>
                <c:pt idx="0">
                  <c:v>336.38900381056067</c:v>
                </c:pt>
                <c:pt idx="1">
                  <c:v>180.21796508817766</c:v>
                </c:pt>
                <c:pt idx="2">
                  <c:v>188.7578945752303</c:v>
                </c:pt>
                <c:pt idx="3">
                  <c:v>242.33477011494256</c:v>
                </c:pt>
                <c:pt idx="4">
                  <c:v>119.27894758532095</c:v>
                </c:pt>
                <c:pt idx="5">
                  <c:v>156.45247865911728</c:v>
                </c:pt>
                <c:pt idx="6">
                  <c:v>181.59178967199006</c:v>
                </c:pt>
              </c:numCache>
              <c:extLst/>
            </c:numRef>
          </c:val>
        </c:ser>
        <c:dLbls>
          <c:showLegendKey val="0"/>
          <c:showVal val="0"/>
          <c:showCatName val="0"/>
          <c:showSerName val="0"/>
          <c:showPercent val="0"/>
          <c:showBubbleSize val="0"/>
        </c:dLbls>
        <c:gapWidth val="219"/>
        <c:overlap val="-27"/>
        <c:axId val="512581464"/>
        <c:axId val="512581856"/>
      </c:barChart>
      <c:catAx>
        <c:axId val="512581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2581856"/>
        <c:crosses val="autoZero"/>
        <c:auto val="1"/>
        <c:lblAlgn val="ctr"/>
        <c:lblOffset val="100"/>
        <c:noMultiLvlLbl val="0"/>
      </c:catAx>
      <c:valAx>
        <c:axId val="51258185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25814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spPr>
            <a:ln w="28575" cap="rnd">
              <a:solidFill>
                <a:srgbClr val="0070C0"/>
              </a:solidFill>
              <a:round/>
            </a:ln>
            <a:effectLst/>
          </c:spPr>
          <c:marker>
            <c:symbol val="none"/>
          </c:marker>
          <c:cat>
            <c:numRef>
              <c:f>Sheet1!$D$2:$D$47</c:f>
              <c:numCache>
                <c:formatCode>General</c:formatCode>
                <c:ptCount val="46"/>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numCache>
            </c:numRef>
          </c:cat>
          <c:val>
            <c:numRef>
              <c:f>Sheet1!$E$2:$E$47</c:f>
              <c:numCache>
                <c:formatCode>General</c:formatCode>
                <c:ptCount val="46"/>
                <c:pt idx="0">
                  <c:v>100</c:v>
                </c:pt>
                <c:pt idx="1">
                  <c:v>100.82186141474241</c:v>
                </c:pt>
                <c:pt idx="2">
                  <c:v>100.8164515473442</c:v>
                </c:pt>
                <c:pt idx="3">
                  <c:v>103.38423767439491</c:v>
                </c:pt>
                <c:pt idx="4">
                  <c:v>111.3433441809532</c:v>
                </c:pt>
                <c:pt idx="5">
                  <c:v>120.36565408219282</c:v>
                </c:pt>
                <c:pt idx="6">
                  <c:v>110.44077303213191</c:v>
                </c:pt>
                <c:pt idx="7">
                  <c:v>121.87486939779843</c:v>
                </c:pt>
                <c:pt idx="8">
                  <c:v>144.22269516159611</c:v>
                </c:pt>
                <c:pt idx="9">
                  <c:v>148.36208466342825</c:v>
                </c:pt>
                <c:pt idx="10">
                  <c:v>141.17746347642426</c:v>
                </c:pt>
                <c:pt idx="11">
                  <c:v>147.12008148165387</c:v>
                </c:pt>
                <c:pt idx="12">
                  <c:v>153.61583222922675</c:v>
                </c:pt>
                <c:pt idx="13">
                  <c:v>161.85734781355987</c:v>
                </c:pt>
                <c:pt idx="14">
                  <c:v>169.94792205620811</c:v>
                </c:pt>
                <c:pt idx="15">
                  <c:v>168.96998033237014</c:v>
                </c:pt>
                <c:pt idx="16">
                  <c:v>155.44669428633696</c:v>
                </c:pt>
                <c:pt idx="17">
                  <c:v>142.4527968245705</c:v>
                </c:pt>
                <c:pt idx="18">
                  <c:v>133.07990546283025</c:v>
                </c:pt>
                <c:pt idx="19">
                  <c:v>125.17317292728612</c:v>
                </c:pt>
                <c:pt idx="20">
                  <c:v>120.89880243449228</c:v>
                </c:pt>
                <c:pt idx="21">
                  <c:v>113.10663976532196</c:v>
                </c:pt>
                <c:pt idx="22">
                  <c:v>106.65533830759192</c:v>
                </c:pt>
                <c:pt idx="23">
                  <c:v>100.52421307478862</c:v>
                </c:pt>
                <c:pt idx="24">
                  <c:v>97.793082582915616</c:v>
                </c:pt>
                <c:pt idx="25">
                  <c:v>99.198082057788142</c:v>
                </c:pt>
                <c:pt idx="26">
                  <c:v>101.66231680338893</c:v>
                </c:pt>
                <c:pt idx="27">
                  <c:v>104.54452060070196</c:v>
                </c:pt>
                <c:pt idx="28">
                  <c:v>107.14129135796708</c:v>
                </c:pt>
                <c:pt idx="29">
                  <c:v>108.9628021038712</c:v>
                </c:pt>
                <c:pt idx="30">
                  <c:v>110.94591972212861</c:v>
                </c:pt>
                <c:pt idx="31">
                  <c:v>113.34119511559713</c:v>
                </c:pt>
                <c:pt idx="32">
                  <c:v>115.23867199720148</c:v>
                </c:pt>
                <c:pt idx="33">
                  <c:v>117.20329616708963</c:v>
                </c:pt>
                <c:pt idx="34">
                  <c:v>118.83786850073233</c:v>
                </c:pt>
                <c:pt idx="35">
                  <c:v>118.87807148109422</c:v>
                </c:pt>
                <c:pt idx="36">
                  <c:v>120.01147153896065</c:v>
                </c:pt>
                <c:pt idx="37">
                  <c:v>121.20643634209871</c:v>
                </c:pt>
                <c:pt idx="38">
                  <c:v>121.98481116519926</c:v>
                </c:pt>
                <c:pt idx="39">
                  <c:v>121.64218412943126</c:v>
                </c:pt>
                <c:pt idx="40">
                  <c:v>122.85229939619849</c:v>
                </c:pt>
                <c:pt idx="41">
                  <c:v>125.18719354953741</c:v>
                </c:pt>
                <c:pt idx="42">
                  <c:v>128.19168619472632</c:v>
                </c:pt>
                <c:pt idx="43">
                  <c:v>132.55020352534703</c:v>
                </c:pt>
                <c:pt idx="44">
                  <c:v>137.45456105578486</c:v>
                </c:pt>
                <c:pt idx="45">
                  <c:v>142.95274349801628</c:v>
                </c:pt>
              </c:numCache>
            </c:numRef>
          </c:val>
          <c:smooth val="0"/>
        </c:ser>
        <c:dLbls>
          <c:showLegendKey val="0"/>
          <c:showVal val="0"/>
          <c:showCatName val="0"/>
          <c:showSerName val="0"/>
          <c:showPercent val="0"/>
          <c:showBubbleSize val="0"/>
        </c:dLbls>
        <c:smooth val="0"/>
        <c:axId val="512582640"/>
        <c:axId val="512583032"/>
      </c:lineChart>
      <c:catAx>
        <c:axId val="51258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12583032"/>
        <c:crosses val="autoZero"/>
        <c:auto val="1"/>
        <c:lblAlgn val="ctr"/>
        <c:lblOffset val="100"/>
        <c:noMultiLvlLbl val="0"/>
      </c:catAx>
      <c:valAx>
        <c:axId val="512583032"/>
        <c:scaling>
          <c:orientation val="minMax"/>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Index of per capita GDP (1970=100)</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1258264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8.7446850393700801E-2"/>
          <c:y val="2.7777777777777801E-2"/>
          <c:w val="0.87644203849518798"/>
          <c:h val="0.83456802274715702"/>
        </c:manualLayout>
      </c:layout>
      <c:lineChart>
        <c:grouping val="standard"/>
        <c:varyColors val="0"/>
        <c:ser>
          <c:idx val="0"/>
          <c:order val="0"/>
          <c:spPr>
            <a:ln w="22225">
              <a:solidFill>
                <a:srgbClr val="0070C0"/>
              </a:solidFill>
            </a:ln>
          </c:spPr>
          <c:marker>
            <c:symbol val="none"/>
          </c:marker>
          <c:dLbls>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6"/>
              <c:delete val="1"/>
              <c:extLst>
                <c:ext xmlns:c15="http://schemas.microsoft.com/office/drawing/2012/chart" uri="{CE6537A1-D6FC-4f65-9D91-7224C49458BB}"/>
              </c:extLst>
            </c:dLbl>
            <c:dLbl>
              <c:idx val="17"/>
              <c:delete val="1"/>
              <c:extLst>
                <c:ext xmlns:c15="http://schemas.microsoft.com/office/drawing/2012/chart" uri="{CE6537A1-D6FC-4f65-9D91-7224C49458BB}"/>
              </c:extLst>
            </c:dLbl>
            <c:dLbl>
              <c:idx val="22"/>
              <c:delete val="1"/>
              <c:extLst>
                <c:ext xmlns:c15="http://schemas.microsoft.com/office/drawing/2012/chart" uri="{CE6537A1-D6FC-4f65-9D91-7224C49458BB}"/>
              </c:extLst>
            </c:dLbl>
            <c:dLbl>
              <c:idx val="24"/>
              <c:delete val="1"/>
              <c:extLst>
                <c:ext xmlns:c15="http://schemas.microsoft.com/office/drawing/2012/chart" uri="{CE6537A1-D6FC-4f65-9D91-7224C49458BB}"/>
              </c:extLst>
            </c:dLbl>
            <c:numFmt formatCode="#,##0.0" sourceLinked="0"/>
            <c:spPr>
              <a:noFill/>
              <a:ln>
                <a:noFill/>
              </a:ln>
              <a:effectLst/>
            </c:spPr>
            <c:txPr>
              <a:bodyPr wrap="square" lIns="38100" tIns="19050" rIns="38100" bIns="19050" anchor="ctr">
                <a:spAutoFit/>
              </a:bodyPr>
              <a:lstStyle/>
              <a:p>
                <a:pPr>
                  <a:defRPr sz="10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'Macro Indicators'!$B$122:$AA$122</c:f>
              <c:strCach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strCache>
            </c:strRef>
          </c:cat>
          <c:val>
            <c:numRef>
              <c:f>'Macro Indicators'!$B$125:$AA$125</c:f>
              <c:numCache>
                <c:formatCode>General</c:formatCode>
                <c:ptCount val="26"/>
                <c:pt idx="0">
                  <c:v>89.605299611342303</c:v>
                </c:pt>
                <c:pt idx="1">
                  <c:v>102.16947179576999</c:v>
                </c:pt>
                <c:pt idx="2">
                  <c:v>85.745119514107998</c:v>
                </c:pt>
                <c:pt idx="3">
                  <c:v>88.469060949663898</c:v>
                </c:pt>
                <c:pt idx="4">
                  <c:v>89.2570568031432</c:v>
                </c:pt>
                <c:pt idx="5">
                  <c:v>90.565181924082282</c:v>
                </c:pt>
                <c:pt idx="6">
                  <c:v>82.827744519294257</c:v>
                </c:pt>
                <c:pt idx="7">
                  <c:v>87.760032538837578</c:v>
                </c:pt>
                <c:pt idx="8">
                  <c:v>83.08786005313118</c:v>
                </c:pt>
                <c:pt idx="9">
                  <c:v>70.311115806296399</c:v>
                </c:pt>
                <c:pt idx="10">
                  <c:v>99.102107523405934</c:v>
                </c:pt>
                <c:pt idx="11">
                  <c:v>92.932837841915998</c:v>
                </c:pt>
                <c:pt idx="12">
                  <c:v>96.611914512725377</c:v>
                </c:pt>
                <c:pt idx="13">
                  <c:v>94.967211885797596</c:v>
                </c:pt>
                <c:pt idx="14">
                  <c:v>92.897177789003706</c:v>
                </c:pt>
                <c:pt idx="15">
                  <c:v>111.340188819275</c:v>
                </c:pt>
                <c:pt idx="16">
                  <c:v>125.02019975546899</c:v>
                </c:pt>
                <c:pt idx="17">
                  <c:v>124.29654533490699</c:v>
                </c:pt>
                <c:pt idx="18">
                  <c:v>125.012275090388</c:v>
                </c:pt>
                <c:pt idx="19">
                  <c:v>104.430153651228</c:v>
                </c:pt>
                <c:pt idx="20">
                  <c:v>112.830618368022</c:v>
                </c:pt>
                <c:pt idx="21">
                  <c:v>121.783601431671</c:v>
                </c:pt>
                <c:pt idx="22">
                  <c:v>122.159701933287</c:v>
                </c:pt>
                <c:pt idx="23">
                  <c:v>118.014412045002</c:v>
                </c:pt>
                <c:pt idx="24">
                  <c:v>118.651281008659</c:v>
                </c:pt>
                <c:pt idx="25">
                  <c:v>118.92602626985099</c:v>
                </c:pt>
              </c:numCache>
            </c:numRef>
          </c:val>
          <c:smooth val="0"/>
        </c:ser>
        <c:dLbls>
          <c:showLegendKey val="0"/>
          <c:showVal val="0"/>
          <c:showCatName val="0"/>
          <c:showSerName val="0"/>
          <c:showPercent val="0"/>
          <c:showBubbleSize val="0"/>
        </c:dLbls>
        <c:smooth val="0"/>
        <c:axId val="512583816"/>
        <c:axId val="512584208"/>
      </c:lineChart>
      <c:catAx>
        <c:axId val="512583816"/>
        <c:scaling>
          <c:orientation val="minMax"/>
        </c:scaling>
        <c:delete val="0"/>
        <c:axPos val="b"/>
        <c:numFmt formatCode="General" sourceLinked="0"/>
        <c:majorTickMark val="out"/>
        <c:minorTickMark val="none"/>
        <c:tickLblPos val="nextTo"/>
        <c:crossAx val="512584208"/>
        <c:crosses val="autoZero"/>
        <c:auto val="1"/>
        <c:lblAlgn val="ctr"/>
        <c:lblOffset val="100"/>
        <c:noMultiLvlLbl val="0"/>
      </c:catAx>
      <c:valAx>
        <c:axId val="512584208"/>
        <c:scaling>
          <c:orientation val="minMax"/>
          <c:max val="130"/>
          <c:min val="65"/>
        </c:scaling>
        <c:delete val="0"/>
        <c:axPos val="l"/>
        <c:numFmt formatCode="General" sourceLinked="1"/>
        <c:majorTickMark val="out"/>
        <c:minorTickMark val="none"/>
        <c:tickLblPos val="nextTo"/>
        <c:crossAx val="512583816"/>
        <c:crosses val="autoZero"/>
        <c:crossBetween val="between"/>
      </c:valAx>
    </c:plotArea>
    <c:plotVisOnly val="1"/>
    <c:dispBlanksAs val="gap"/>
    <c:showDLblsOverMax val="0"/>
  </c:chart>
  <c:spPr>
    <a:ln>
      <a:noFill/>
    </a:ln>
  </c:spPr>
  <c:txPr>
    <a:bodyPr/>
    <a:lstStyle/>
    <a:p>
      <a:pPr>
        <a:defRPr sz="500">
          <a:latin typeface="Times New Roman"/>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8.1872265966754093E-2"/>
          <c:y val="2.7777777777777801E-2"/>
          <c:w val="0.90701662292213503"/>
          <c:h val="0.93981481481481499"/>
        </c:manualLayout>
      </c:layout>
      <c:barChart>
        <c:barDir val="col"/>
        <c:grouping val="clustered"/>
        <c:varyColors val="0"/>
        <c:ser>
          <c:idx val="0"/>
          <c:order val="0"/>
          <c:tx>
            <c:strRef>
              <c:f>'Macintosh HD:Users:Ginoula:Desktop:work:cameroon:Systematic Country Diagnostic:[doing business (comparative and data) (version 2).xlsx]Macro Indicators'!$A$285</c:f>
              <c:strCache>
                <c:ptCount val="1"/>
                <c:pt idx="0">
                  <c:v>Rate of real production growth: construction</c:v>
                </c:pt>
              </c:strCache>
            </c:strRef>
          </c:tx>
          <c:spPr>
            <a:solidFill>
              <a:srgbClr val="0070C0"/>
            </a:solidFill>
            <a:effectLst/>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'Macintosh HD:Users:Ginoula:Desktop:work:cameroon:Systematic Country Diagnostic:[doing business (comparative and data) (version 2).xlsx]Macro Indicators'!$A$286:$J$286</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'Macintosh HD:Users:Ginoula:Desktop:work:cameroon:Systematic Country Diagnostic:[doing business (comparative and data) (version 2).xlsx]Macro Indicators'!$A$287:$J$287</c:f>
              <c:numCache>
                <c:formatCode>General</c:formatCode>
                <c:ptCount val="10"/>
                <c:pt idx="0">
                  <c:v>8.2899999999999991</c:v>
                </c:pt>
                <c:pt idx="1">
                  <c:v>1.54</c:v>
                </c:pt>
                <c:pt idx="2">
                  <c:v>3.96</c:v>
                </c:pt>
                <c:pt idx="3">
                  <c:v>5.71</c:v>
                </c:pt>
                <c:pt idx="4">
                  <c:v>-4.6199999999999992</c:v>
                </c:pt>
                <c:pt idx="5">
                  <c:v>8.57</c:v>
                </c:pt>
                <c:pt idx="6">
                  <c:v>5.2</c:v>
                </c:pt>
                <c:pt idx="7">
                  <c:v>7.8</c:v>
                </c:pt>
                <c:pt idx="8">
                  <c:v>6.7</c:v>
                </c:pt>
                <c:pt idx="9">
                  <c:v>15.4</c:v>
                </c:pt>
              </c:numCache>
            </c:numRef>
          </c:val>
        </c:ser>
        <c:dLbls>
          <c:showLegendKey val="0"/>
          <c:showVal val="0"/>
          <c:showCatName val="0"/>
          <c:showSerName val="0"/>
          <c:showPercent val="0"/>
          <c:showBubbleSize val="0"/>
        </c:dLbls>
        <c:gapWidth val="150"/>
        <c:axId val="512584992"/>
        <c:axId val="512585384"/>
      </c:barChart>
      <c:catAx>
        <c:axId val="512584992"/>
        <c:scaling>
          <c:orientation val="minMax"/>
        </c:scaling>
        <c:delete val="0"/>
        <c:axPos val="b"/>
        <c:numFmt formatCode="General" sourceLinked="1"/>
        <c:majorTickMark val="out"/>
        <c:minorTickMark val="none"/>
        <c:tickLblPos val="nextTo"/>
        <c:crossAx val="512585384"/>
        <c:crosses val="autoZero"/>
        <c:auto val="1"/>
        <c:lblAlgn val="ctr"/>
        <c:lblOffset val="100"/>
        <c:noMultiLvlLbl val="0"/>
      </c:catAx>
      <c:valAx>
        <c:axId val="512585384"/>
        <c:scaling>
          <c:orientation val="minMax"/>
        </c:scaling>
        <c:delete val="0"/>
        <c:axPos val="l"/>
        <c:numFmt formatCode="General" sourceLinked="1"/>
        <c:majorTickMark val="out"/>
        <c:minorTickMark val="none"/>
        <c:tickLblPos val="nextTo"/>
        <c:crossAx val="512584992"/>
        <c:crosses val="autoZero"/>
        <c:crossBetween val="between"/>
      </c:valAx>
    </c:plotArea>
    <c:plotVisOnly val="1"/>
    <c:dispBlanksAs val="gap"/>
    <c:showDLblsOverMax val="0"/>
  </c:chart>
  <c:spPr>
    <a:ln>
      <a:noFill/>
    </a:ln>
  </c:spPr>
  <c:txPr>
    <a:bodyPr/>
    <a:lstStyle/>
    <a:p>
      <a:pPr>
        <a:defRPr sz="500">
          <a:latin typeface="Times New Roman"/>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Sheet7!$Q$6</c:f>
          <c:strCache>
            <c:ptCount val="1"/>
            <c:pt idx="0">
              <c:v>Le taux de scolarisation primaire (%brut) 2012</c:v>
            </c:pt>
          </c:strCache>
        </c:strRef>
      </c:tx>
      <c:layout>
        <c:manualLayout>
          <c:xMode val="edge"/>
          <c:yMode val="edge"/>
          <c:x val="0.20554680664916886"/>
          <c:y val="2.892727637165400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Calibri" panose="020F0502020204030204" pitchFamily="34" charset="0"/>
              <a:ea typeface="+mn-ea"/>
              <a:cs typeface="+mn-cs"/>
            </a:defRPr>
          </a:pPr>
          <a:endParaRPr lang="en-US"/>
        </a:p>
      </c:txPr>
    </c:title>
    <c:autoTitleDeleted val="0"/>
    <c:plotArea>
      <c:layout/>
      <c:barChart>
        <c:barDir val="col"/>
        <c:grouping val="clustered"/>
        <c:varyColors val="0"/>
        <c:ser>
          <c:idx val="0"/>
          <c:order val="0"/>
          <c:spPr>
            <a:solidFill>
              <a:srgbClr val="0070C0"/>
            </a:solidFill>
            <a:ln>
              <a:noFill/>
            </a:ln>
            <a:effectLst/>
          </c:spPr>
          <c:invertIfNegative val="0"/>
          <c:dPt>
            <c:idx val="1"/>
            <c:invertIfNegative val="0"/>
            <c:bubble3D val="0"/>
            <c:spPr>
              <a:solidFill>
                <a:srgbClr val="0070C0"/>
              </a:solidFill>
              <a:ln>
                <a:solidFill>
                  <a:schemeClr val="accent1">
                    <a:lumMod val="50000"/>
                  </a:schemeClr>
                </a:solidFill>
              </a:ln>
              <a:effectLst/>
            </c:spPr>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Sheet7!$Q$7:$Q$14</c:f>
              <c:strCache>
                <c:ptCount val="8"/>
                <c:pt idx="0">
                  <c:v>Kenya</c:v>
                </c:pt>
                <c:pt idx="1">
                  <c:v>Cameroun</c:v>
                </c:pt>
                <c:pt idx="2">
                  <c:v>Ghana</c:v>
                </c:pt>
                <c:pt idx="3">
                  <c:v>Ouganda</c:v>
                </c:pt>
                <c:pt idx="4">
                  <c:v>Vietnam</c:v>
                </c:pt>
                <c:pt idx="5">
                  <c:v>Cote d'Ivoire</c:v>
                </c:pt>
                <c:pt idx="6">
                  <c:v>Nigeria</c:v>
                </c:pt>
                <c:pt idx="7">
                  <c:v>Sénégal</c:v>
                </c:pt>
              </c:strCache>
            </c:strRef>
          </c:cat>
          <c:val>
            <c:numRef>
              <c:f>Sheet7!$R$7:$R$14</c:f>
              <c:numCache>
                <c:formatCode>General</c:formatCode>
                <c:ptCount val="8"/>
                <c:pt idx="0">
                  <c:v>114.356086730957</c:v>
                </c:pt>
                <c:pt idx="1">
                  <c:v>110.615028381348</c:v>
                </c:pt>
                <c:pt idx="2">
                  <c:v>109.91725158691401</c:v>
                </c:pt>
                <c:pt idx="3">
                  <c:v>109.781303405762</c:v>
                </c:pt>
                <c:pt idx="4">
                  <c:v>104.68434143066401</c:v>
                </c:pt>
                <c:pt idx="5">
                  <c:v>94.218208312988295</c:v>
                </c:pt>
                <c:pt idx="6">
                  <c:v>84.804878234863295</c:v>
                </c:pt>
                <c:pt idx="7">
                  <c:v>83.788162231445298</c:v>
                </c:pt>
              </c:numCache>
            </c:numRef>
          </c:val>
        </c:ser>
        <c:dLbls>
          <c:showLegendKey val="0"/>
          <c:showVal val="0"/>
          <c:showCatName val="0"/>
          <c:showSerName val="0"/>
          <c:showPercent val="0"/>
          <c:showBubbleSize val="0"/>
        </c:dLbls>
        <c:gapWidth val="219"/>
        <c:overlap val="-27"/>
        <c:axId val="512586168"/>
        <c:axId val="512586560"/>
      </c:barChart>
      <c:catAx>
        <c:axId val="512586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2586560"/>
        <c:crosses val="autoZero"/>
        <c:auto val="1"/>
        <c:lblAlgn val="ctr"/>
        <c:lblOffset val="100"/>
        <c:noMultiLvlLbl val="0"/>
      </c:catAx>
      <c:valAx>
        <c:axId val="5125865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2586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Times New Roman" panose="02020603050405020304" pitchFamily="18" charset="0"/>
                <a:ea typeface="+mn-ea"/>
                <a:cs typeface="+mn-cs"/>
              </a:defRPr>
            </a:pPr>
            <a:r>
              <a:rPr lang="fr-FR" sz="1600" b="1" i="0" u="none" strike="noStrike" baseline="0">
                <a:solidFill>
                  <a:schemeClr val="tx1"/>
                </a:solidFill>
                <a:effectLst/>
                <a:latin typeface="Times New Roman" panose="02020603050405020304" pitchFamily="18" charset="0"/>
              </a:rPr>
              <a:t>La dette du Cameroun en pourcentage du PIB</a:t>
            </a:r>
            <a:endParaRPr lang="en-US" sz="1600" b="1" i="0" baseline="0">
              <a:solidFill>
                <a:schemeClr val="tx1"/>
              </a:solidFill>
              <a:latin typeface="Times New Roman" panose="02020603050405020304" pitchFamily="18" charset="0"/>
            </a:endParaRPr>
          </a:p>
        </c:rich>
      </c:tx>
      <c:layout>
        <c:manualLayout>
          <c:xMode val="edge"/>
          <c:yMode val="edge"/>
          <c:x val="0.25318044619422569"/>
          <c:y val="2.3148148148148147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Times New Roman" panose="02020603050405020304" pitchFamily="18" charset="0"/>
              <a:ea typeface="+mn-ea"/>
              <a:cs typeface="+mn-cs"/>
            </a:defRPr>
          </a:pPr>
          <a:endParaRPr lang="en-US"/>
        </a:p>
      </c:txPr>
    </c:title>
    <c:autoTitleDeleted val="0"/>
    <c:plotArea>
      <c:layout>
        <c:manualLayout>
          <c:layoutTarget val="inner"/>
          <c:xMode val="edge"/>
          <c:yMode val="edge"/>
          <c:x val="1.8803149606299214E-2"/>
          <c:y val="2.7843774962912245E-2"/>
          <c:w val="0.96397462817147861"/>
          <c:h val="0.7758409886264217"/>
        </c:manualLayout>
      </c:layout>
      <c:lineChart>
        <c:grouping val="standard"/>
        <c:varyColors val="0"/>
        <c:ser>
          <c:idx val="0"/>
          <c:order val="0"/>
          <c:tx>
            <c:strRef>
              <c:f>'debt &amp; %debt service paid byCMR'!$B$2</c:f>
              <c:strCache>
                <c:ptCount val="1"/>
                <c:pt idx="0">
                  <c:v>Dette brute de l' administration publique</c:v>
                </c:pt>
              </c:strCache>
            </c:strRef>
          </c:tx>
          <c:spPr>
            <a:ln w="28575" cap="rnd">
              <a:solidFill>
                <a:srgbClr val="00B0F0"/>
              </a:solidFill>
              <a:round/>
            </a:ln>
            <a:effectLst/>
          </c:spPr>
          <c:marker>
            <c:symbol val="none"/>
          </c:marker>
          <c:dLbls>
            <c:dLbl>
              <c:idx val="0"/>
              <c:layout>
                <c:manualLayout>
                  <c:x val="-3.7430664916885389E-2"/>
                  <c:y val="-2.542833187518226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tx1">
                        <a:lumMod val="75000"/>
                        <a:lumOff val="25000"/>
                      </a:schemeClr>
                    </a:solidFill>
                    <a:latin typeface="Times New Roman" panose="02020603050405020304" pitchFamily="18"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'debt &amp; %debt service paid byCMR'!$F$1:$Z$1</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'debt &amp; %debt service paid byCMR'!$F$2:$Z$2</c:f>
              <c:numCache>
                <c:formatCode>General</c:formatCode>
                <c:ptCount val="21"/>
                <c:pt idx="0">
                  <c:v>82.991</c:v>
                </c:pt>
                <c:pt idx="1">
                  <c:v>70.807000000000002</c:v>
                </c:pt>
                <c:pt idx="2">
                  <c:v>64.295000000000002</c:v>
                </c:pt>
                <c:pt idx="3">
                  <c:v>60.268000000000001</c:v>
                </c:pt>
                <c:pt idx="4">
                  <c:v>61.622</c:v>
                </c:pt>
                <c:pt idx="5">
                  <c:v>51.545999999999999</c:v>
                </c:pt>
                <c:pt idx="6">
                  <c:v>15.863</c:v>
                </c:pt>
                <c:pt idx="7">
                  <c:v>11.956</c:v>
                </c:pt>
                <c:pt idx="8">
                  <c:v>9.7149999999999999</c:v>
                </c:pt>
                <c:pt idx="9">
                  <c:v>10.092000000000001</c:v>
                </c:pt>
                <c:pt idx="10">
                  <c:v>11.526999999999999</c:v>
                </c:pt>
                <c:pt idx="11">
                  <c:v>13.244999999999999</c:v>
                </c:pt>
                <c:pt idx="12">
                  <c:v>15.429</c:v>
                </c:pt>
                <c:pt idx="13">
                  <c:v>18.657</c:v>
                </c:pt>
                <c:pt idx="14">
                  <c:v>25.363</c:v>
                </c:pt>
                <c:pt idx="15">
                  <c:v>32.156999999999996</c:v>
                </c:pt>
                <c:pt idx="16">
                  <c:v>35.093000000000004</c:v>
                </c:pt>
                <c:pt idx="17">
                  <c:v>37.183</c:v>
                </c:pt>
                <c:pt idx="18">
                  <c:v>38.478000000000002</c:v>
                </c:pt>
                <c:pt idx="19">
                  <c:v>39.277000000000001</c:v>
                </c:pt>
                <c:pt idx="20">
                  <c:v>39.765999999999998</c:v>
                </c:pt>
              </c:numCache>
            </c:numRef>
          </c:val>
          <c:smooth val="0"/>
        </c:ser>
        <c:dLbls>
          <c:showLegendKey val="0"/>
          <c:showVal val="0"/>
          <c:showCatName val="0"/>
          <c:showSerName val="0"/>
          <c:showPercent val="0"/>
          <c:showBubbleSize val="0"/>
        </c:dLbls>
        <c:smooth val="0"/>
        <c:axId val="512587344"/>
        <c:axId val="512587736"/>
      </c:lineChart>
      <c:catAx>
        <c:axId val="5125873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2587736"/>
        <c:crosses val="autoZero"/>
        <c:auto val="1"/>
        <c:lblAlgn val="ctr"/>
        <c:lblOffset val="100"/>
        <c:noMultiLvlLbl val="0"/>
      </c:catAx>
      <c:valAx>
        <c:axId val="512587736"/>
        <c:scaling>
          <c:orientation val="minMax"/>
        </c:scaling>
        <c:delete val="1"/>
        <c:axPos val="l"/>
        <c:numFmt formatCode="General" sourceLinked="1"/>
        <c:majorTickMark val="none"/>
        <c:minorTickMark val="none"/>
        <c:tickLblPos val="nextTo"/>
        <c:crossAx val="512587344"/>
        <c:crosses val="autoZero"/>
        <c:crossBetween val="between"/>
      </c:valAx>
      <c:spPr>
        <a:noFill/>
        <a:ln>
          <a:noFill/>
        </a:ln>
        <a:effectLst/>
      </c:spPr>
    </c:plotArea>
    <c:legend>
      <c:legendPos val="b"/>
      <c:layout>
        <c:manualLayout>
          <c:xMode val="edge"/>
          <c:yMode val="edge"/>
          <c:x val="0"/>
          <c:y val="0.91724482356372106"/>
          <c:w val="0.99723578302712157"/>
          <c:h val="8.2755176436278804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Times New Roman" panose="02020603050405020304" pitchFamily="18"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9638A5C5-F7CA-4B68-A921-9572F6A2782A}" type="datetimeFigureOut">
              <a:rPr lang="en-US" smtClean="0"/>
              <a:t>11/18/2015</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7DC3B044-25FC-4700-8198-DB666F121FBA}" type="slidenum">
              <a:rPr lang="en-US" smtClean="0"/>
              <a:t>‹#›</a:t>
            </a:fld>
            <a:endParaRPr lang="en-US"/>
          </a:p>
        </p:txBody>
      </p:sp>
    </p:spTree>
    <p:extLst>
      <p:ext uri="{BB962C8B-B14F-4D97-AF65-F5344CB8AC3E}">
        <p14:creationId xmlns:p14="http://schemas.microsoft.com/office/powerpoint/2010/main" val="831609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C3B044-25FC-4700-8198-DB666F121FBA}" type="slidenum">
              <a:rPr lang="en-US" smtClean="0"/>
              <a:t>2</a:t>
            </a:fld>
            <a:endParaRPr lang="en-US"/>
          </a:p>
        </p:txBody>
      </p:sp>
    </p:spTree>
    <p:extLst>
      <p:ext uri="{BB962C8B-B14F-4D97-AF65-F5344CB8AC3E}">
        <p14:creationId xmlns:p14="http://schemas.microsoft.com/office/powerpoint/2010/main" val="5547008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CDB3CC-F982-40F9-8DD6-BCC9AFBF44BD}" type="datetime1">
              <a:rPr lang="en-US" smtClean="0"/>
              <a:pPr/>
              <a:t>11/18/2015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15" y="6161454"/>
            <a:ext cx="779585" cy="649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8E44A7-7B97-4DD7-80DE-1ACF011D3B4A}" type="datetimeFigureOut">
              <a:rPr lang="en-US" smtClean="0"/>
              <a:t>11/18/2015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39684-07FD-48FD-8C30-71A8F51BF3C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8E44A7-7B97-4DD7-80DE-1ACF011D3B4A}" type="datetimeFigureOut">
              <a:rPr lang="en-US" smtClean="0"/>
              <a:t>11/18/2015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39684-07FD-48FD-8C30-71A8F51BF3C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8E44A7-7B97-4DD7-80DE-1ACF011D3B4A}" type="datetimeFigureOut">
              <a:rPr lang="en-US" smtClean="0"/>
              <a:t>11/18/2015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39684-07FD-48FD-8C30-71A8F51BF3C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11/18/2015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8E44A7-7B97-4DD7-80DE-1ACF011D3B4A}" type="datetimeFigureOut">
              <a:rPr lang="en-US" smtClean="0"/>
              <a:t>11/18/2015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39684-07FD-48FD-8C30-71A8F51BF3C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8E44A7-7B97-4DD7-80DE-1ACF011D3B4A}" type="datetimeFigureOut">
              <a:rPr lang="en-US" smtClean="0"/>
              <a:t>11/18/2015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A39684-07FD-48FD-8C30-71A8F51BF3C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8E44A7-7B97-4DD7-80DE-1ACF011D3B4A}" type="datetimeFigureOut">
              <a:rPr lang="en-US" smtClean="0"/>
              <a:t>11/18/2015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A39684-07FD-48FD-8C30-71A8F51BF3C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8E44A7-7B97-4DD7-80DE-1ACF011D3B4A}" type="datetimeFigureOut">
              <a:rPr lang="en-US" smtClean="0"/>
              <a:t>11/18/2015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A39684-07FD-48FD-8C30-71A8F51BF3C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8E44A7-7B97-4DD7-80DE-1ACF011D3B4A}" type="datetimeFigureOut">
              <a:rPr lang="en-US" smtClean="0"/>
              <a:t>11/18/2015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98E44A7-7B97-4DD7-80DE-1ACF011D3B4A}" type="datetimeFigureOut">
              <a:rPr lang="en-US" smtClean="0"/>
              <a:t>11/18/2015</a:t>
            </a:fld>
            <a:endParaRPr lang="en-US"/>
          </a:p>
        </p:txBody>
      </p:sp>
      <p:sp>
        <p:nvSpPr>
          <p:cNvPr id="9" name="Slide Number Placeholder 8"/>
          <p:cNvSpPr>
            <a:spLocks noGrp="1"/>
          </p:cNvSpPr>
          <p:nvPr>
            <p:ph type="sldNum" sz="quarter" idx="11"/>
          </p:nvPr>
        </p:nvSpPr>
        <p:spPr/>
        <p:txBody>
          <a:bodyPr/>
          <a:lstStyle/>
          <a:p>
            <a:fld id="{58A39684-07FD-48FD-8C30-71A8F51BF3CD}"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8A39684-07FD-48FD-8C30-71A8F51BF3CD}"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98E44A7-7B97-4DD7-80DE-1ACF011D3B4A}" type="datetimeFigureOut">
              <a:rPr lang="en-US" smtClean="0"/>
              <a:t>11/18/2015</a:t>
            </a:fld>
            <a:endParaRPr lang="en-US"/>
          </a:p>
        </p:txBody>
      </p:sp>
      <p:sp>
        <p:nvSpPr>
          <p:cNvPr id="9" name="TextBox 8"/>
          <p:cNvSpPr txBox="1"/>
          <p:nvPr/>
        </p:nvSpPr>
        <p:spPr>
          <a:xfrm>
            <a:off x="838200" y="6535579"/>
            <a:ext cx="8077200" cy="246221"/>
          </a:xfrm>
          <a:prstGeom prst="rect">
            <a:avLst/>
          </a:prstGeom>
          <a:noFill/>
        </p:spPr>
        <p:txBody>
          <a:bodyPr wrap="square" rtlCol="0">
            <a:spAutoFit/>
          </a:bodyPr>
          <a:lstStyle/>
          <a:p>
            <a:r>
              <a:rPr lang="fr-FR" sz="1000" dirty="0" smtClean="0"/>
              <a:t>Document </a:t>
            </a:r>
            <a:r>
              <a:rPr lang="en-US" sz="1000" dirty="0" smtClean="0"/>
              <a:t>à</a:t>
            </a:r>
            <a:r>
              <a:rPr lang="fr-FR" sz="1000" dirty="0" smtClean="0"/>
              <a:t> caractère consultatif ne représentant pas nécessairement les vues du Groupe Banque Mondiale et des ses Directeurs Exécutifs</a:t>
            </a:r>
            <a:endParaRPr lang="fr-FR" sz="1000" dirty="0"/>
          </a:p>
        </p:txBody>
      </p:sp>
      <p:pic>
        <p:nvPicPr>
          <p:cNvPr id="1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615" y="6161454"/>
            <a:ext cx="779585" cy="649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5760" r:id="rId1"/>
    <p:sldLayoutId id="2147485761" r:id="rId2"/>
    <p:sldLayoutId id="2147485762" r:id="rId3"/>
    <p:sldLayoutId id="2147485763" r:id="rId4"/>
    <p:sldLayoutId id="2147485764" r:id="rId5"/>
    <p:sldLayoutId id="2147485765" r:id="rId6"/>
    <p:sldLayoutId id="2147485766" r:id="rId7"/>
    <p:sldLayoutId id="2147485767" r:id="rId8"/>
    <p:sldLayoutId id="2147485768" r:id="rId9"/>
    <p:sldLayoutId id="2147485769" r:id="rId10"/>
    <p:sldLayoutId id="2147485770" r:id="rId11"/>
  </p:sldLayoutIdLst>
  <p:timing>
    <p:tnLst>
      <p:par>
        <p:cTn id="1" dur="indefinite" restart="never" nodeType="tmRoot"/>
      </p:par>
    </p:tnLst>
  </p:timing>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chart" Target="../charts/chart8.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10.png"/><Relationship Id="rId5" Type="http://schemas.openxmlformats.org/officeDocument/2006/relationships/oleObject" Target="../embeddings/oleObject5.bin"/><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5.xml"/><Relationship Id="rId1" Type="http://schemas.openxmlformats.org/officeDocument/2006/relationships/vmlDrawing" Target="../drawings/vmlDrawing5.vml"/><Relationship Id="rId6" Type="http://schemas.openxmlformats.org/officeDocument/2006/relationships/image" Target="../media/image14.png"/><Relationship Id="rId5" Type="http://schemas.openxmlformats.org/officeDocument/2006/relationships/oleObject" Target="../embeddings/oleObject8.bin"/><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slideLayout" Target="../slideLayouts/slideLayout5.xml"/><Relationship Id="rId1" Type="http://schemas.openxmlformats.org/officeDocument/2006/relationships/vmlDrawing" Target="../drawings/vmlDrawing6.vml"/><Relationship Id="rId5" Type="http://schemas.openxmlformats.org/officeDocument/2006/relationships/image" Target="../media/image15.png"/><Relationship Id="rId4" Type="http://schemas.openxmlformats.org/officeDocument/2006/relationships/oleObject" Target="../embeddings/oleObject9.bin"/></Relationships>
</file>

<file path=ppt/slides/_rels/slide2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17.png"/><Relationship Id="rId5" Type="http://schemas.openxmlformats.org/officeDocument/2006/relationships/oleObject" Target="../embeddings/oleObject11.bin"/><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mailto:consultations-civ@worldbankgroup.org"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oleObject" Target="../embeddings/oleObject1.bin"/><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chart" Target="../charts/char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342188" cy="2133600"/>
          </a:xfrm>
        </p:spPr>
        <p:txBody>
          <a:bodyPr/>
          <a:lstStyle/>
          <a:p>
            <a:pPr algn="ctr"/>
            <a:r>
              <a:rPr lang="fr-FR" sz="4600" dirty="0" smtClean="0">
                <a:solidFill>
                  <a:srgbClr val="AD242F"/>
                </a:solidFill>
                <a:latin typeface="Calibri"/>
                <a:cs typeface="Calibri"/>
              </a:rPr>
              <a:t/>
            </a:r>
            <a:br>
              <a:rPr lang="fr-FR" sz="4600" dirty="0" smtClean="0">
                <a:solidFill>
                  <a:srgbClr val="AD242F"/>
                </a:solidFill>
                <a:latin typeface="Calibri"/>
                <a:cs typeface="Calibri"/>
              </a:rPr>
            </a:br>
            <a:r>
              <a:rPr lang="fr-FR" sz="4600" dirty="0">
                <a:solidFill>
                  <a:srgbClr val="AD242F"/>
                </a:solidFill>
                <a:latin typeface="Calibri"/>
                <a:cs typeface="Calibri"/>
              </a:rPr>
              <a:t/>
            </a:r>
            <a:br>
              <a:rPr lang="fr-FR" sz="4600" dirty="0">
                <a:solidFill>
                  <a:srgbClr val="AD242F"/>
                </a:solidFill>
                <a:latin typeface="Calibri"/>
                <a:cs typeface="Calibri"/>
              </a:rPr>
            </a:br>
            <a:r>
              <a:rPr lang="fr-FR" sz="4600" dirty="0" smtClean="0">
                <a:solidFill>
                  <a:srgbClr val="AD242F"/>
                </a:solidFill>
                <a:latin typeface="Calibri"/>
                <a:cs typeface="Calibri"/>
              </a:rPr>
              <a:t/>
            </a:r>
            <a:br>
              <a:rPr lang="fr-FR" sz="4600" dirty="0" smtClean="0">
                <a:solidFill>
                  <a:srgbClr val="AD242F"/>
                </a:solidFill>
                <a:latin typeface="Calibri"/>
                <a:cs typeface="Calibri"/>
              </a:rPr>
            </a:br>
            <a:r>
              <a:rPr lang="fr-FR" sz="4600" dirty="0" smtClean="0">
                <a:solidFill>
                  <a:srgbClr val="AD242F"/>
                </a:solidFill>
                <a:latin typeface="Calibri"/>
                <a:cs typeface="Calibri"/>
              </a:rPr>
              <a:t/>
            </a:r>
            <a:br>
              <a:rPr lang="fr-FR" sz="4600" dirty="0" smtClean="0">
                <a:solidFill>
                  <a:srgbClr val="AD242F"/>
                </a:solidFill>
                <a:latin typeface="Calibri"/>
                <a:cs typeface="Calibri"/>
              </a:rPr>
            </a:br>
            <a:r>
              <a:rPr lang="fr-FR" sz="4600" dirty="0">
                <a:solidFill>
                  <a:srgbClr val="AD242F"/>
                </a:solidFill>
                <a:latin typeface="Calibri"/>
                <a:cs typeface="Calibri"/>
              </a:rPr>
              <a:t/>
            </a:r>
            <a:br>
              <a:rPr lang="fr-FR" sz="4600" dirty="0">
                <a:solidFill>
                  <a:srgbClr val="AD242F"/>
                </a:solidFill>
                <a:latin typeface="Calibri"/>
                <a:cs typeface="Calibri"/>
              </a:rPr>
            </a:br>
            <a:r>
              <a:rPr lang="fr-FR" sz="4600" dirty="0" smtClean="0">
                <a:solidFill>
                  <a:srgbClr val="AD242F"/>
                </a:solidFill>
                <a:latin typeface="Calibri"/>
                <a:cs typeface="Calibri"/>
              </a:rPr>
              <a:t/>
            </a:r>
            <a:br>
              <a:rPr lang="fr-FR" sz="4600" dirty="0" smtClean="0">
                <a:solidFill>
                  <a:srgbClr val="AD242F"/>
                </a:solidFill>
                <a:latin typeface="Calibri"/>
                <a:cs typeface="Calibri"/>
              </a:rPr>
            </a:br>
            <a:r>
              <a:rPr lang="fr-FR" sz="4600" dirty="0">
                <a:solidFill>
                  <a:srgbClr val="AD242F"/>
                </a:solidFill>
                <a:latin typeface="Calibri"/>
                <a:cs typeface="Calibri"/>
              </a:rPr>
              <a:t/>
            </a:r>
            <a:br>
              <a:rPr lang="fr-FR" sz="4600" dirty="0">
                <a:solidFill>
                  <a:srgbClr val="AD242F"/>
                </a:solidFill>
                <a:latin typeface="Calibri"/>
                <a:cs typeface="Calibri"/>
              </a:rPr>
            </a:br>
            <a:r>
              <a:rPr lang="fr-FR" sz="4600" dirty="0" smtClean="0">
                <a:solidFill>
                  <a:srgbClr val="AD242F"/>
                </a:solidFill>
                <a:latin typeface="Calibri"/>
                <a:cs typeface="Calibri"/>
              </a:rPr>
              <a:t/>
            </a:r>
            <a:br>
              <a:rPr lang="fr-FR" sz="4600" dirty="0" smtClean="0">
                <a:solidFill>
                  <a:srgbClr val="AD242F"/>
                </a:solidFill>
                <a:latin typeface="Calibri"/>
                <a:cs typeface="Calibri"/>
              </a:rPr>
            </a:br>
            <a:r>
              <a:rPr lang="fr-FR" sz="4600" dirty="0">
                <a:solidFill>
                  <a:srgbClr val="AD242F"/>
                </a:solidFill>
                <a:latin typeface="Calibri"/>
                <a:cs typeface="Calibri"/>
              </a:rPr>
              <a:t/>
            </a:r>
            <a:br>
              <a:rPr lang="fr-FR" sz="4600" dirty="0">
                <a:solidFill>
                  <a:srgbClr val="AD242F"/>
                </a:solidFill>
                <a:latin typeface="Calibri"/>
                <a:cs typeface="Calibri"/>
              </a:rPr>
            </a:br>
            <a:r>
              <a:rPr lang="fr-FR" sz="4600" dirty="0" smtClean="0">
                <a:solidFill>
                  <a:srgbClr val="AD242F"/>
                </a:solidFill>
                <a:latin typeface="Calibri"/>
                <a:cs typeface="Calibri"/>
              </a:rPr>
              <a:t/>
            </a:r>
            <a:br>
              <a:rPr lang="fr-FR" sz="4600" dirty="0" smtClean="0">
                <a:solidFill>
                  <a:srgbClr val="AD242F"/>
                </a:solidFill>
                <a:latin typeface="Calibri"/>
                <a:cs typeface="Calibri"/>
              </a:rPr>
            </a:br>
            <a:r>
              <a:rPr lang="fr-FR" sz="4600" dirty="0" smtClean="0">
                <a:solidFill>
                  <a:srgbClr val="AD242F"/>
                </a:solidFill>
                <a:latin typeface="Calibri"/>
                <a:cs typeface="Calibri"/>
              </a:rPr>
              <a:t/>
            </a:r>
            <a:br>
              <a:rPr lang="fr-FR" sz="4600" dirty="0" smtClean="0">
                <a:solidFill>
                  <a:srgbClr val="AD242F"/>
                </a:solidFill>
                <a:latin typeface="Calibri"/>
                <a:cs typeface="Calibri"/>
              </a:rPr>
            </a:br>
            <a:r>
              <a:rPr lang="fr-FR" sz="4600" dirty="0">
                <a:solidFill>
                  <a:srgbClr val="AD242F"/>
                </a:solidFill>
                <a:latin typeface="Calibri"/>
                <a:cs typeface="Calibri"/>
              </a:rPr>
              <a:t/>
            </a:r>
            <a:br>
              <a:rPr lang="fr-FR" sz="4600" dirty="0">
                <a:solidFill>
                  <a:srgbClr val="AD242F"/>
                </a:solidFill>
                <a:latin typeface="Calibri"/>
                <a:cs typeface="Calibri"/>
              </a:rPr>
            </a:br>
            <a:r>
              <a:rPr lang="fr-FR" sz="4600" dirty="0" smtClean="0">
                <a:solidFill>
                  <a:srgbClr val="AD242F"/>
                </a:solidFill>
                <a:latin typeface="Calibri"/>
                <a:cs typeface="Calibri"/>
              </a:rPr>
              <a:t>Diagnostic Systématique Pays</a:t>
            </a:r>
            <a:r>
              <a:rPr lang="fr-FR" sz="4600" dirty="0" smtClean="0">
                <a:latin typeface="Calibri"/>
                <a:cs typeface="Calibri"/>
              </a:rPr>
              <a:t/>
            </a:r>
            <a:br>
              <a:rPr lang="fr-FR" sz="4600" dirty="0" smtClean="0">
                <a:latin typeface="Calibri"/>
                <a:cs typeface="Calibri"/>
              </a:rPr>
            </a:br>
            <a:endParaRPr lang="fr-FR" sz="4000" dirty="0">
              <a:latin typeface="Calibri"/>
              <a:cs typeface="Calibri"/>
            </a:endParaRPr>
          </a:p>
        </p:txBody>
      </p:sp>
      <p:sp>
        <p:nvSpPr>
          <p:cNvPr id="3" name="Subtitle 2"/>
          <p:cNvSpPr>
            <a:spLocks noGrp="1"/>
          </p:cNvSpPr>
          <p:nvPr>
            <p:ph type="subTitle" idx="1"/>
          </p:nvPr>
        </p:nvSpPr>
        <p:spPr>
          <a:xfrm>
            <a:off x="457200" y="2667000"/>
            <a:ext cx="3276600" cy="3581400"/>
          </a:xfrm>
        </p:spPr>
        <p:txBody>
          <a:bodyPr>
            <a:normAutofit/>
          </a:bodyPr>
          <a:lstStyle/>
          <a:p>
            <a:endParaRPr lang="fr-FR" sz="2600" dirty="0" smtClean="0">
              <a:latin typeface="Calibri"/>
              <a:cs typeface="Calibri"/>
            </a:endParaRPr>
          </a:p>
          <a:p>
            <a:endParaRPr lang="fr-FR" sz="2600" dirty="0">
              <a:latin typeface="Calibri"/>
              <a:cs typeface="Calibri"/>
            </a:endParaRPr>
          </a:p>
          <a:p>
            <a:r>
              <a:rPr lang="fr-FR" sz="2600" dirty="0" smtClean="0">
                <a:solidFill>
                  <a:schemeClr val="bg1">
                    <a:lumMod val="50000"/>
                  </a:schemeClr>
                </a:solidFill>
                <a:latin typeface="Calibri"/>
                <a:cs typeface="Calibri"/>
              </a:rPr>
              <a:t>Cameroun</a:t>
            </a:r>
            <a:endParaRPr lang="fr-FR" sz="2600" b="1" dirty="0" smtClean="0">
              <a:solidFill>
                <a:schemeClr val="bg1">
                  <a:lumMod val="50000"/>
                </a:schemeClr>
              </a:solidFill>
              <a:latin typeface="Calibri"/>
              <a:cs typeface="Calibri"/>
            </a:endParaRPr>
          </a:p>
          <a:p>
            <a:endParaRPr lang="fr-FR" sz="2600" dirty="0" smtClean="0">
              <a:solidFill>
                <a:schemeClr val="bg1">
                  <a:lumMod val="50000"/>
                </a:schemeClr>
              </a:solidFill>
              <a:latin typeface="Calibri"/>
              <a:cs typeface="Calibri"/>
            </a:endParaRPr>
          </a:p>
          <a:p>
            <a:r>
              <a:rPr lang="fr-FR" sz="2600" dirty="0" smtClean="0">
                <a:solidFill>
                  <a:schemeClr val="bg1">
                    <a:lumMod val="50000"/>
                  </a:schemeClr>
                </a:solidFill>
                <a:latin typeface="Calibri"/>
                <a:cs typeface="Calibri"/>
              </a:rPr>
              <a:t>novembre 2015</a:t>
            </a:r>
          </a:p>
          <a:p>
            <a:r>
              <a:rPr lang="fr-FR" sz="2600" dirty="0" smtClean="0">
                <a:solidFill>
                  <a:schemeClr val="bg1">
                    <a:lumMod val="50000"/>
                  </a:schemeClr>
                </a:solidFill>
                <a:latin typeface="Calibri"/>
                <a:cs typeface="Calibri"/>
              </a:rPr>
              <a:t>Banque mondiale</a:t>
            </a:r>
            <a:endParaRPr lang="fr-FR" sz="2600" dirty="0">
              <a:solidFill>
                <a:schemeClr val="bg1">
                  <a:lumMod val="50000"/>
                </a:schemeClr>
              </a:solidFill>
              <a:latin typeface="Calibri"/>
              <a:cs typeface="Calibri"/>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1828800"/>
            <a:ext cx="3589678" cy="4267200"/>
          </a:xfrm>
          <a:prstGeom prst="rect">
            <a:avLst/>
          </a:prstGeom>
        </p:spPr>
      </p:pic>
    </p:spTree>
    <p:extLst>
      <p:ext uri="{BB962C8B-B14F-4D97-AF65-F5344CB8AC3E}">
        <p14:creationId xmlns:p14="http://schemas.microsoft.com/office/powerpoint/2010/main" val="2299847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487362"/>
          </a:xfrm>
        </p:spPr>
        <p:txBody>
          <a:bodyPr/>
          <a:lstStyle/>
          <a:p>
            <a:pPr algn="ctr"/>
            <a:r>
              <a:rPr lang="fr-FR" sz="2000" b="1" spc="0" dirty="0" smtClean="0">
                <a:solidFill>
                  <a:srgbClr val="B90000"/>
                </a:solidFill>
                <a:latin typeface="Calibri"/>
                <a:cs typeface="Calibri"/>
              </a:rPr>
              <a:t/>
            </a:r>
            <a:br>
              <a:rPr lang="fr-FR" sz="2000" b="1" spc="0" dirty="0" smtClean="0">
                <a:solidFill>
                  <a:srgbClr val="B90000"/>
                </a:solidFill>
                <a:latin typeface="Calibri"/>
                <a:cs typeface="Calibri"/>
              </a:rPr>
            </a:br>
            <a:r>
              <a:rPr lang="fr-FR" sz="2000" b="1" spc="0" dirty="0" smtClean="0">
                <a:solidFill>
                  <a:srgbClr val="B90000"/>
                </a:solidFill>
                <a:latin typeface="Calibri"/>
                <a:cs typeface="Calibri"/>
              </a:rPr>
              <a:t>QUE </a:t>
            </a:r>
            <a:r>
              <a:rPr lang="fr-FR" sz="2000" b="1" spc="0" dirty="0">
                <a:solidFill>
                  <a:srgbClr val="B90000"/>
                </a:solidFill>
                <a:latin typeface="Calibri"/>
                <a:cs typeface="Calibri"/>
              </a:rPr>
              <a:t>SAIT-ON DE LA CROISSANCE ECONOMIQUE AU </a:t>
            </a:r>
            <a:r>
              <a:rPr lang="fr-FR" sz="2000" b="1" spc="0" dirty="0" smtClean="0">
                <a:solidFill>
                  <a:srgbClr val="B90000"/>
                </a:solidFill>
                <a:latin typeface="Calibri"/>
                <a:cs typeface="Calibri"/>
              </a:rPr>
              <a:t>CAMEROUN?</a:t>
            </a:r>
            <a:r>
              <a:rPr lang="fr-FR" sz="2000" b="1" spc="0" dirty="0">
                <a:solidFill>
                  <a:srgbClr val="B90000"/>
                </a:solidFill>
                <a:latin typeface="Calibri"/>
                <a:cs typeface="Calibri"/>
              </a:rPr>
              <a:t/>
            </a:r>
            <a:br>
              <a:rPr lang="fr-FR" sz="2000" b="1" spc="0" dirty="0">
                <a:solidFill>
                  <a:srgbClr val="B90000"/>
                </a:solidFill>
                <a:latin typeface="Calibri"/>
                <a:cs typeface="Calibri"/>
              </a:rPr>
            </a:br>
            <a:endParaRPr lang="en-US" sz="2000" dirty="0"/>
          </a:p>
        </p:txBody>
      </p:sp>
      <p:sp>
        <p:nvSpPr>
          <p:cNvPr id="3" name="Content Placeholder 2"/>
          <p:cNvSpPr>
            <a:spLocks noGrp="1"/>
          </p:cNvSpPr>
          <p:nvPr>
            <p:ph idx="1"/>
          </p:nvPr>
        </p:nvSpPr>
        <p:spPr>
          <a:xfrm>
            <a:off x="152400" y="1295400"/>
            <a:ext cx="8153400" cy="5257800"/>
          </a:xfrm>
        </p:spPr>
        <p:txBody>
          <a:bodyPr>
            <a:normAutofit/>
          </a:bodyPr>
          <a:lstStyle/>
          <a:p>
            <a:pPr marL="285750" indent="-285750" algn="just">
              <a:spcBef>
                <a:spcPts val="500"/>
              </a:spcBef>
              <a:buFont typeface="Arial"/>
              <a:buChar char="•"/>
            </a:pPr>
            <a:r>
              <a:rPr lang="fr-FR" sz="1800" b="1" dirty="0">
                <a:solidFill>
                  <a:srgbClr val="000000"/>
                </a:solidFill>
                <a:cs typeface="Calibri"/>
              </a:rPr>
              <a:t>La croissance économique (PIB) </a:t>
            </a:r>
            <a:r>
              <a:rPr lang="en-US" sz="1800" b="1" dirty="0">
                <a:solidFill>
                  <a:srgbClr val="000000"/>
                </a:solidFill>
                <a:cs typeface="Calibri"/>
              </a:rPr>
              <a:t>a </a:t>
            </a:r>
            <a:r>
              <a:rPr lang="fr-CM" sz="1800" b="1" dirty="0" smtClean="0">
                <a:solidFill>
                  <a:srgbClr val="000000"/>
                </a:solidFill>
                <a:cs typeface="Calibri"/>
              </a:rPr>
              <a:t>augment</a:t>
            </a:r>
            <a:r>
              <a:rPr lang="fr-FR" sz="1800" b="1" dirty="0">
                <a:solidFill>
                  <a:srgbClr val="000000"/>
                </a:solidFill>
                <a:cs typeface="Calibri"/>
              </a:rPr>
              <a:t>é</a:t>
            </a:r>
            <a:r>
              <a:rPr lang="en-US" sz="1800" b="1" dirty="0" smtClean="0">
                <a:solidFill>
                  <a:srgbClr val="000000"/>
                </a:solidFill>
                <a:cs typeface="Calibri"/>
              </a:rPr>
              <a:t> </a:t>
            </a:r>
            <a:r>
              <a:rPr lang="fr-FR" sz="1800" b="1" dirty="0" smtClean="0">
                <a:solidFill>
                  <a:srgbClr val="000000"/>
                </a:solidFill>
                <a:cs typeface="Calibri"/>
              </a:rPr>
              <a:t>au Cameroun et atteint </a:t>
            </a:r>
            <a:r>
              <a:rPr lang="fr-FR" sz="1800" dirty="0" smtClean="0">
                <a:solidFill>
                  <a:srgbClr val="000000"/>
                </a:solidFill>
                <a:cs typeface="Calibri"/>
              </a:rPr>
              <a:t>6% (4.3 par habitant) en 2015. </a:t>
            </a:r>
          </a:p>
          <a:p>
            <a:pPr marL="285750" indent="-285750" algn="just">
              <a:spcBef>
                <a:spcPts val="500"/>
              </a:spcBef>
              <a:buFont typeface="Arial"/>
              <a:buChar char="•"/>
            </a:pPr>
            <a:endParaRPr lang="fr-FR" sz="1800" dirty="0" smtClean="0">
              <a:solidFill>
                <a:srgbClr val="000000"/>
              </a:solidFill>
              <a:cs typeface="Calibri"/>
            </a:endParaRPr>
          </a:p>
          <a:p>
            <a:pPr marL="285750" indent="-285750" algn="just">
              <a:spcBef>
                <a:spcPts val="500"/>
              </a:spcBef>
              <a:buFont typeface="Arial"/>
              <a:buChar char="•"/>
            </a:pPr>
            <a:r>
              <a:rPr lang="fr-FR" sz="1800" dirty="0">
                <a:solidFill>
                  <a:srgbClr val="000000"/>
                </a:solidFill>
                <a:cs typeface="Calibri"/>
              </a:rPr>
              <a:t>Une </a:t>
            </a:r>
            <a:r>
              <a:rPr lang="fr-FR" sz="1800" dirty="0" smtClean="0">
                <a:solidFill>
                  <a:srgbClr val="000000"/>
                </a:solidFill>
                <a:cs typeface="Calibri"/>
              </a:rPr>
              <a:t>économie </a:t>
            </a:r>
            <a:r>
              <a:rPr lang="fr-FR" sz="1800" b="1" dirty="0" smtClean="0">
                <a:solidFill>
                  <a:srgbClr val="000000"/>
                </a:solidFill>
                <a:cs typeface="Calibri"/>
              </a:rPr>
              <a:t>riche en ressources </a:t>
            </a:r>
            <a:r>
              <a:rPr lang="fr-FR" sz="1800" b="1" dirty="0">
                <a:solidFill>
                  <a:srgbClr val="000000"/>
                </a:solidFill>
                <a:cs typeface="Calibri"/>
              </a:rPr>
              <a:t>naturelles </a:t>
            </a:r>
            <a:r>
              <a:rPr lang="fr-FR" sz="1800" dirty="0" smtClean="0">
                <a:solidFill>
                  <a:srgbClr val="000000"/>
                </a:solidFill>
                <a:cs typeface="Calibri"/>
              </a:rPr>
              <a:t>mais dont les exportations restent  </a:t>
            </a:r>
            <a:r>
              <a:rPr lang="fr-FR" sz="1800" dirty="0">
                <a:solidFill>
                  <a:srgbClr val="000000"/>
                </a:solidFill>
                <a:cs typeface="Calibri"/>
              </a:rPr>
              <a:t>vulnérables au chocs </a:t>
            </a:r>
            <a:r>
              <a:rPr lang="fr-FR" sz="1800" dirty="0" smtClean="0">
                <a:solidFill>
                  <a:srgbClr val="000000"/>
                </a:solidFill>
                <a:cs typeface="Calibri"/>
              </a:rPr>
              <a:t>externes.</a:t>
            </a:r>
            <a:endParaRPr lang="fr-FR" sz="1800" dirty="0">
              <a:solidFill>
                <a:srgbClr val="000000"/>
              </a:solidFill>
              <a:cs typeface="Calibri"/>
            </a:endParaRPr>
          </a:p>
          <a:p>
            <a:pPr marL="285750" indent="-285750" algn="just">
              <a:spcBef>
                <a:spcPts val="500"/>
              </a:spcBef>
              <a:buFont typeface="Arial"/>
              <a:buChar char="•"/>
            </a:pPr>
            <a:endParaRPr lang="fr-FR" sz="1800" dirty="0" smtClean="0">
              <a:solidFill>
                <a:srgbClr val="000000"/>
              </a:solidFill>
              <a:cs typeface="Calibri"/>
            </a:endParaRPr>
          </a:p>
          <a:p>
            <a:pPr marL="285750" indent="-285750" algn="just">
              <a:spcBef>
                <a:spcPts val="500"/>
              </a:spcBef>
              <a:buFont typeface="Arial"/>
              <a:buChar char="•"/>
            </a:pPr>
            <a:r>
              <a:rPr lang="fr-FR" sz="1800" dirty="0" smtClean="0">
                <a:solidFill>
                  <a:srgbClr val="000000"/>
                </a:solidFill>
                <a:cs typeface="Calibri"/>
              </a:rPr>
              <a:t>Une économie ayant un </a:t>
            </a:r>
            <a:r>
              <a:rPr lang="fr-FR" sz="1800" b="1" dirty="0" smtClean="0">
                <a:solidFill>
                  <a:srgbClr val="000000"/>
                </a:solidFill>
                <a:cs typeface="Calibri"/>
              </a:rPr>
              <a:t>grand potentiel </a:t>
            </a:r>
            <a:r>
              <a:rPr lang="fr-FR" sz="1800" dirty="0" smtClean="0">
                <a:solidFill>
                  <a:srgbClr val="000000"/>
                </a:solidFill>
                <a:cs typeface="Calibri"/>
              </a:rPr>
              <a:t>(pays stable avec un accès </a:t>
            </a:r>
            <a:r>
              <a:rPr lang="fr-FR" sz="1800" dirty="0">
                <a:solidFill>
                  <a:srgbClr val="000000"/>
                </a:solidFill>
                <a:cs typeface="Calibri"/>
              </a:rPr>
              <a:t>à</a:t>
            </a:r>
            <a:r>
              <a:rPr lang="fr-FR" sz="1800" dirty="0" smtClean="0">
                <a:solidFill>
                  <a:srgbClr val="000000"/>
                </a:solidFill>
                <a:cs typeface="Calibri"/>
              </a:rPr>
              <a:t> la mer, pouvant jouer un rôle de ‘hub’ dans la sous-région; administration de bon niveau et une population bien formée)</a:t>
            </a:r>
          </a:p>
          <a:p>
            <a:pPr marL="285750" indent="-285750" algn="just">
              <a:spcBef>
                <a:spcPts val="500"/>
              </a:spcBef>
              <a:buFont typeface="Arial"/>
              <a:buChar char="•"/>
            </a:pPr>
            <a:endParaRPr lang="fr-FR" sz="1800" dirty="0" smtClean="0">
              <a:solidFill>
                <a:srgbClr val="000000"/>
              </a:solidFill>
              <a:cs typeface="Calibri"/>
            </a:endParaRPr>
          </a:p>
          <a:p>
            <a:pPr marL="285750" indent="-285750" algn="just">
              <a:spcBef>
                <a:spcPts val="500"/>
              </a:spcBef>
              <a:buFont typeface="Arial"/>
              <a:buChar char="•"/>
            </a:pPr>
            <a:r>
              <a:rPr lang="fr-FR" sz="1800" dirty="0">
                <a:solidFill>
                  <a:srgbClr val="000000"/>
                </a:solidFill>
                <a:cs typeface="Calibri"/>
              </a:rPr>
              <a:t>Une </a:t>
            </a:r>
            <a:r>
              <a:rPr lang="fr-FR" sz="1800" dirty="0" smtClean="0">
                <a:solidFill>
                  <a:srgbClr val="000000"/>
                </a:solidFill>
                <a:cs typeface="Calibri"/>
              </a:rPr>
              <a:t>économie </a:t>
            </a:r>
            <a:r>
              <a:rPr lang="fr-FR" sz="1800" dirty="0">
                <a:solidFill>
                  <a:srgbClr val="000000"/>
                </a:solidFill>
                <a:cs typeface="Calibri"/>
              </a:rPr>
              <a:t>largement informelle </a:t>
            </a:r>
            <a:r>
              <a:rPr lang="fr-FR" sz="1800" dirty="0" smtClean="0">
                <a:solidFill>
                  <a:srgbClr val="000000"/>
                </a:solidFill>
                <a:cs typeface="Calibri"/>
              </a:rPr>
              <a:t>et encore trop tournée </a:t>
            </a:r>
            <a:r>
              <a:rPr lang="fr-FR" sz="1800" dirty="0">
                <a:solidFill>
                  <a:srgbClr val="000000"/>
                </a:solidFill>
                <a:cs typeface="Calibri"/>
              </a:rPr>
              <a:t>vers le secteur primaire</a:t>
            </a:r>
          </a:p>
          <a:p>
            <a:pPr marL="285750" indent="-285750" algn="just">
              <a:spcBef>
                <a:spcPts val="500"/>
              </a:spcBef>
              <a:buFont typeface="Arial"/>
              <a:buChar char="•"/>
            </a:pPr>
            <a:endParaRPr lang="fr-FR" sz="1800" dirty="0">
              <a:solidFill>
                <a:srgbClr val="000000"/>
              </a:solidFill>
              <a:cs typeface="Calibri"/>
            </a:endParaRPr>
          </a:p>
          <a:p>
            <a:pPr marL="285750" indent="-285750" algn="just">
              <a:spcBef>
                <a:spcPts val="500"/>
              </a:spcBef>
              <a:buFont typeface="Arial"/>
              <a:buChar char="•"/>
            </a:pPr>
            <a:r>
              <a:rPr lang="fr-FR" sz="1800" dirty="0" smtClean="0">
                <a:solidFill>
                  <a:srgbClr val="000000"/>
                </a:solidFill>
                <a:cs typeface="Calibri"/>
              </a:rPr>
              <a:t>Une croissance tirée par des investissements dans les grandes infrastructures, mais un endettement qui s’accroit rapidement.</a:t>
            </a:r>
            <a:endParaRPr lang="fr-FR" sz="2400" dirty="0">
              <a:solidFill>
                <a:srgbClr val="000000"/>
              </a:solidFill>
              <a:cs typeface="Calibri"/>
            </a:endParaRPr>
          </a:p>
          <a:p>
            <a:pPr marL="285750" indent="-285750" algn="just">
              <a:spcBef>
                <a:spcPts val="500"/>
              </a:spcBef>
              <a:buFont typeface="Arial"/>
              <a:buChar char="•"/>
            </a:pPr>
            <a:endParaRPr lang="fr-FR" sz="2400" dirty="0">
              <a:solidFill>
                <a:srgbClr val="000000"/>
              </a:solidFill>
              <a:cs typeface="Calibri"/>
            </a:endParaRPr>
          </a:p>
          <a:p>
            <a:pPr marL="457200" indent="-457200" algn="just">
              <a:spcBef>
                <a:spcPts val="500"/>
              </a:spcBef>
              <a:buFontTx/>
              <a:buChar char="-"/>
            </a:pPr>
            <a:endParaRPr lang="fr-FR" sz="2400" dirty="0">
              <a:solidFill>
                <a:srgbClr val="000000"/>
              </a:solidFill>
              <a:cs typeface="Calibri"/>
            </a:endParaRPr>
          </a:p>
          <a:p>
            <a:pPr marL="457200" indent="-457200" algn="just">
              <a:spcBef>
                <a:spcPts val="500"/>
              </a:spcBef>
              <a:buFontTx/>
              <a:buChar char="-"/>
            </a:pPr>
            <a:endParaRPr lang="fr-FR" sz="2400" dirty="0">
              <a:solidFill>
                <a:srgbClr val="000000"/>
              </a:solidFill>
              <a:cs typeface="Calibri"/>
            </a:endParaRPr>
          </a:p>
          <a:p>
            <a:pPr marL="285750" indent="-285750" algn="just">
              <a:spcBef>
                <a:spcPts val="500"/>
              </a:spcBef>
              <a:buFont typeface="Arial"/>
              <a:buChar char="•"/>
            </a:pPr>
            <a:endParaRPr lang="fr-FR" sz="2400" dirty="0">
              <a:solidFill>
                <a:srgbClr val="000000"/>
              </a:solidFill>
              <a:cs typeface="Calibri"/>
            </a:endParaRPr>
          </a:p>
          <a:p>
            <a:endParaRPr lang="en-US" dirty="0"/>
          </a:p>
        </p:txBody>
      </p:sp>
    </p:spTree>
    <p:extLst>
      <p:ext uri="{BB962C8B-B14F-4D97-AF65-F5344CB8AC3E}">
        <p14:creationId xmlns:p14="http://schemas.microsoft.com/office/powerpoint/2010/main" val="2287598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26413283"/>
              </p:ext>
            </p:extLst>
          </p:nvPr>
        </p:nvGraphicFramePr>
        <p:xfrm>
          <a:off x="457200" y="1600200"/>
          <a:ext cx="76200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609600" y="152400"/>
            <a:ext cx="7620000" cy="1143000"/>
          </a:xfrm>
        </p:spPr>
        <p:txBody>
          <a:bodyPr/>
          <a:lstStyle/>
          <a:p>
            <a:pPr algn="ctr">
              <a:spcBef>
                <a:spcPct val="20000"/>
              </a:spcBef>
              <a:buClr>
                <a:schemeClr val="accent1"/>
              </a:buClr>
            </a:pPr>
            <a:r>
              <a:rPr lang="en-US" sz="2000" b="1" dirty="0" smtClean="0">
                <a:solidFill>
                  <a:srgbClr val="AD242F"/>
                </a:solidFill>
              </a:rPr>
              <a:t/>
            </a:r>
            <a:br>
              <a:rPr lang="en-US" sz="2000" b="1" dirty="0" smtClean="0">
                <a:solidFill>
                  <a:srgbClr val="AD242F"/>
                </a:solidFill>
              </a:rPr>
            </a:br>
            <a:r>
              <a:rPr lang="en-US" sz="2000" b="1" dirty="0" smtClean="0">
                <a:solidFill>
                  <a:srgbClr val="AD242F"/>
                </a:solidFill>
                <a:latin typeface="+mn-lt"/>
              </a:rPr>
              <a:t>DEPUIS LA CRISE DES ANNES 1990, UNE CROISSANCE POSITIVE QUI EST EN TRAIN D’ACCELERER </a:t>
            </a:r>
            <a:br>
              <a:rPr lang="en-US" sz="2000" b="1" dirty="0" smtClean="0">
                <a:solidFill>
                  <a:srgbClr val="AD242F"/>
                </a:solidFill>
                <a:latin typeface="+mn-lt"/>
              </a:rPr>
            </a:br>
            <a:r>
              <a:rPr lang="en-US" sz="2000" b="1" dirty="0" smtClean="0">
                <a:solidFill>
                  <a:srgbClr val="AD242F"/>
                </a:solidFill>
                <a:latin typeface="+mn-lt"/>
              </a:rPr>
              <a:t/>
            </a:r>
            <a:br>
              <a:rPr lang="en-US" sz="2000" b="1" dirty="0" smtClean="0">
                <a:solidFill>
                  <a:srgbClr val="AD242F"/>
                </a:solidFill>
                <a:latin typeface="+mn-lt"/>
              </a:rPr>
            </a:br>
            <a:r>
              <a:rPr lang="en-US" sz="2000" b="1" dirty="0">
                <a:latin typeface="+mn-lt"/>
                <a:ea typeface="+mn-ea"/>
                <a:cs typeface="+mn-cs"/>
              </a:rPr>
              <a:t>PIB par </a:t>
            </a:r>
            <a:r>
              <a:rPr lang="en-US" sz="2000" b="1" dirty="0" smtClean="0">
                <a:latin typeface="+mn-lt"/>
                <a:ea typeface="+mn-ea"/>
                <a:cs typeface="+mn-cs"/>
              </a:rPr>
              <a:t>tête</a:t>
            </a:r>
            <a:endParaRPr lang="en-US" sz="2000" b="1" dirty="0">
              <a:latin typeface="+mn-lt"/>
              <a:ea typeface="+mn-ea"/>
              <a:cs typeface="+mn-cs"/>
            </a:endParaRPr>
          </a:p>
        </p:txBody>
      </p:sp>
    </p:spTree>
    <p:extLst>
      <p:ext uri="{BB962C8B-B14F-4D97-AF65-F5344CB8AC3E}">
        <p14:creationId xmlns:p14="http://schemas.microsoft.com/office/powerpoint/2010/main" val="1663498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620000" cy="1143000"/>
          </a:xfrm>
        </p:spPr>
        <p:txBody>
          <a:bodyPr/>
          <a:lstStyle/>
          <a:p>
            <a:r>
              <a:rPr lang="fr-BE" sz="2000" b="1" dirty="0" smtClean="0">
                <a:solidFill>
                  <a:srgbClr val="AD242F"/>
                </a:solidFill>
                <a:latin typeface="+mn-lt"/>
              </a:rPr>
              <a:t>LA CROISSANCE EST TIREE PAR  LES TERMES DE L’ECHANGE FAVORABLES ET DES GRANDS INVESTISSEMENTS PUBLICS </a:t>
            </a:r>
            <a:endParaRPr lang="fr-BE" sz="2000" b="1" dirty="0">
              <a:solidFill>
                <a:srgbClr val="AD242F"/>
              </a:solidFill>
              <a:latin typeface="+mn-lt"/>
            </a:endParaRPr>
          </a:p>
        </p:txBody>
      </p:sp>
      <p:sp>
        <p:nvSpPr>
          <p:cNvPr id="7" name="Text Placeholder 6"/>
          <p:cNvSpPr>
            <a:spLocks noGrp="1"/>
          </p:cNvSpPr>
          <p:nvPr>
            <p:ph type="body" idx="1"/>
          </p:nvPr>
        </p:nvSpPr>
        <p:spPr>
          <a:xfrm>
            <a:off x="457200" y="1535113"/>
            <a:ext cx="3657600" cy="369887"/>
          </a:xfrm>
        </p:spPr>
        <p:txBody>
          <a:bodyPr/>
          <a:lstStyle/>
          <a:p>
            <a:r>
              <a:rPr lang="en-US" sz="1800" dirty="0" err="1" smtClean="0"/>
              <a:t>Termes</a:t>
            </a:r>
            <a:r>
              <a:rPr lang="en-US" sz="1800" dirty="0" smtClean="0"/>
              <a:t> de </a:t>
            </a:r>
            <a:r>
              <a:rPr lang="en-US" sz="1800" dirty="0" err="1" smtClean="0"/>
              <a:t>l’échange</a:t>
            </a:r>
            <a:endParaRPr lang="en-US" sz="1800" dirty="0"/>
          </a:p>
        </p:txBody>
      </p:sp>
      <p:sp>
        <p:nvSpPr>
          <p:cNvPr id="9" name="Text Placeholder 8"/>
          <p:cNvSpPr>
            <a:spLocks noGrp="1"/>
          </p:cNvSpPr>
          <p:nvPr>
            <p:ph type="body" sz="quarter" idx="3"/>
          </p:nvPr>
        </p:nvSpPr>
        <p:spPr/>
        <p:txBody>
          <a:bodyPr/>
          <a:lstStyle/>
          <a:p>
            <a:r>
              <a:rPr lang="en-US" sz="1800" dirty="0" err="1" smtClean="0"/>
              <a:t>Croissance</a:t>
            </a:r>
            <a:r>
              <a:rPr lang="en-US" sz="1800" dirty="0" smtClean="0"/>
              <a:t> </a:t>
            </a:r>
            <a:r>
              <a:rPr lang="en-US" sz="1800" dirty="0" err="1" smtClean="0"/>
              <a:t>dans</a:t>
            </a:r>
            <a:r>
              <a:rPr lang="en-US" sz="1800" dirty="0" smtClean="0"/>
              <a:t> le </a:t>
            </a:r>
            <a:r>
              <a:rPr lang="en-US" sz="1800" dirty="0" err="1" smtClean="0"/>
              <a:t>secteur</a:t>
            </a:r>
            <a:r>
              <a:rPr lang="en-US" sz="1800" dirty="0" smtClean="0"/>
              <a:t> de BTP</a:t>
            </a:r>
            <a:endParaRPr lang="en-US" sz="1800" dirty="0"/>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3481041879"/>
              </p:ext>
            </p:extLst>
          </p:nvPr>
        </p:nvGraphicFramePr>
        <p:xfrm>
          <a:off x="457200" y="2174875"/>
          <a:ext cx="3657600" cy="3951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quarter" idx="4"/>
            <p:extLst>
              <p:ext uri="{D42A27DB-BD31-4B8C-83A1-F6EECF244321}">
                <p14:modId xmlns:p14="http://schemas.microsoft.com/office/powerpoint/2010/main" val="1979519103"/>
              </p:ext>
            </p:extLst>
          </p:nvPr>
        </p:nvGraphicFramePr>
        <p:xfrm>
          <a:off x="4419600" y="2174875"/>
          <a:ext cx="3657600" cy="3951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2417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p:cNvGraphicFramePr>
            <a:graphicFrameLocks noChangeAspect="1"/>
          </p:cNvGraphicFramePr>
          <p:nvPr>
            <p:extLst>
              <p:ext uri="{D42A27DB-BD31-4B8C-83A1-F6EECF244321}">
                <p14:modId xmlns:p14="http://schemas.microsoft.com/office/powerpoint/2010/main" val="3871515242"/>
              </p:ext>
            </p:extLst>
          </p:nvPr>
        </p:nvGraphicFramePr>
        <p:xfrm>
          <a:off x="447458" y="2292349"/>
          <a:ext cx="3667342" cy="4260851"/>
        </p:xfrm>
        <a:graphic>
          <a:graphicData uri="http://schemas.openxmlformats.org/presentationml/2006/ole">
            <mc:AlternateContent xmlns:mc="http://schemas.openxmlformats.org/markup-compatibility/2006">
              <mc:Choice xmlns:v="urn:schemas-microsoft-com:vml" Requires="v">
                <p:oleObj spid="_x0000_s7224" name="Bitmap Image" r:id="rId3" imgW="2429214" imgH="2943636" progId="Paint.Picture">
                  <p:embed/>
                </p:oleObj>
              </mc:Choice>
              <mc:Fallback>
                <p:oleObj name="Bitmap Image" r:id="rId3" imgW="2429214" imgH="2943636"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458" y="2292349"/>
                        <a:ext cx="3667342" cy="4260851"/>
                      </a:xfrm>
                      <a:prstGeom prst="rect">
                        <a:avLst/>
                      </a:prstGeom>
                      <a:noFill/>
                    </p:spPr>
                  </p:pic>
                </p:oleObj>
              </mc:Fallback>
            </mc:AlternateContent>
          </a:graphicData>
        </a:graphic>
      </p:graphicFrame>
      <p:sp>
        <p:nvSpPr>
          <p:cNvPr id="4" name="Title 3"/>
          <p:cNvSpPr>
            <a:spLocks noGrp="1"/>
          </p:cNvSpPr>
          <p:nvPr>
            <p:ph type="title"/>
          </p:nvPr>
        </p:nvSpPr>
        <p:spPr/>
        <p:txBody>
          <a:bodyPr/>
          <a:lstStyle/>
          <a:p>
            <a:pPr algn="ctr"/>
            <a:r>
              <a:rPr lang="fr-BE" sz="2000" b="1" dirty="0" smtClean="0">
                <a:solidFill>
                  <a:srgbClr val="AD242F"/>
                </a:solidFill>
                <a:latin typeface="+mn-lt"/>
              </a:rPr>
              <a:t>UNE ECONOMIE AVEC  UN GRAND POTENTIEL</a:t>
            </a:r>
            <a:endParaRPr lang="fr-BE" sz="2000" b="1" dirty="0">
              <a:solidFill>
                <a:srgbClr val="AD242F"/>
              </a:solidFill>
              <a:latin typeface="+mn-lt"/>
            </a:endParaRPr>
          </a:p>
        </p:txBody>
      </p:sp>
      <p:sp>
        <p:nvSpPr>
          <p:cNvPr id="5" name="Text Placeholder 4"/>
          <p:cNvSpPr>
            <a:spLocks noGrp="1"/>
          </p:cNvSpPr>
          <p:nvPr>
            <p:ph type="body" idx="1"/>
          </p:nvPr>
        </p:nvSpPr>
        <p:spPr>
          <a:xfrm>
            <a:off x="457200" y="1535112"/>
            <a:ext cx="3657600" cy="1360487"/>
          </a:xfrm>
        </p:spPr>
        <p:txBody>
          <a:bodyPr/>
          <a:lstStyle/>
          <a:p>
            <a:endParaRPr lang="fr-BE" dirty="0" smtClean="0"/>
          </a:p>
          <a:p>
            <a:endParaRPr lang="fr-BE" dirty="0"/>
          </a:p>
          <a:p>
            <a:r>
              <a:rPr lang="fr-BE" sz="1800" spc="-100" dirty="0"/>
              <a:t>Economie avec accès a  la </a:t>
            </a:r>
            <a:r>
              <a:rPr lang="fr-BE" sz="1800" spc="-100" dirty="0" smtClean="0"/>
              <a:t>mer</a:t>
            </a:r>
            <a:endParaRPr lang="fr-BE" sz="1800" spc="-100" dirty="0"/>
          </a:p>
          <a:p>
            <a:endParaRPr lang="fr-BE" dirty="0" smtClean="0"/>
          </a:p>
          <a:p>
            <a:r>
              <a:rPr lang="fr-BE" sz="1400" dirty="0" smtClean="0">
                <a:solidFill>
                  <a:schemeClr val="tx1"/>
                </a:solidFill>
              </a:rPr>
              <a:t>Densité du PIB</a:t>
            </a:r>
            <a:endParaRPr lang="fr-BE" dirty="0" smtClean="0">
              <a:solidFill>
                <a:schemeClr val="tx1"/>
              </a:solidFill>
            </a:endParaRPr>
          </a:p>
          <a:p>
            <a:endParaRPr lang="en-US" dirty="0"/>
          </a:p>
        </p:txBody>
      </p:sp>
      <p:sp>
        <p:nvSpPr>
          <p:cNvPr id="7" name="Text Placeholder 6"/>
          <p:cNvSpPr>
            <a:spLocks noGrp="1"/>
          </p:cNvSpPr>
          <p:nvPr>
            <p:ph type="body" sz="quarter" idx="3"/>
          </p:nvPr>
        </p:nvSpPr>
        <p:spPr>
          <a:xfrm>
            <a:off x="4411133" y="1293549"/>
            <a:ext cx="3657600" cy="611451"/>
          </a:xfrm>
        </p:spPr>
        <p:txBody>
          <a:bodyPr/>
          <a:lstStyle/>
          <a:p>
            <a:r>
              <a:rPr lang="fr-BE" sz="1800" spc="-100" dirty="0"/>
              <a:t>avec </a:t>
            </a:r>
            <a:r>
              <a:rPr lang="fr-BE" sz="1800" spc="-100" dirty="0" smtClean="0"/>
              <a:t>une </a:t>
            </a:r>
            <a:r>
              <a:rPr lang="fr-BE" sz="1800" spc="-100" dirty="0"/>
              <a:t>population bien </a:t>
            </a:r>
            <a:r>
              <a:rPr lang="fr-BE" sz="1800" spc="-100" dirty="0" smtClean="0"/>
              <a:t>formée</a:t>
            </a:r>
            <a:endParaRPr lang="fr-BE" sz="1800" spc="-100" dirty="0"/>
          </a:p>
        </p:txBody>
      </p:sp>
      <p:sp>
        <p:nvSpPr>
          <p:cNvPr id="17" name="Rectangle 4"/>
          <p:cNvSpPr>
            <a:spLocks noChangeArrowheads="1"/>
          </p:cNvSpPr>
          <p:nvPr/>
        </p:nvSpPr>
        <p:spPr bwMode="auto">
          <a:xfrm flipV="1">
            <a:off x="-3479537" y="3505198"/>
            <a:ext cx="18179098" cy="50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1105561353"/>
              </p:ext>
            </p:extLst>
          </p:nvPr>
        </p:nvGraphicFramePr>
        <p:xfrm>
          <a:off x="4419600" y="2174875"/>
          <a:ext cx="3657600" cy="39512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79893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sz="2000" b="1" dirty="0" smtClean="0">
                <a:solidFill>
                  <a:srgbClr val="AD242F"/>
                </a:solidFill>
                <a:latin typeface="+mn-lt"/>
              </a:rPr>
              <a:t>UNE </a:t>
            </a:r>
            <a:r>
              <a:rPr lang="fr-BE" sz="2000" b="1" dirty="0">
                <a:solidFill>
                  <a:srgbClr val="AD242F"/>
                </a:solidFill>
                <a:latin typeface="+mn-lt"/>
              </a:rPr>
              <a:t>ECONOMIE  QUI RESTE </a:t>
            </a:r>
            <a:r>
              <a:rPr lang="fr-BE" sz="2000" b="1" dirty="0" smtClean="0">
                <a:solidFill>
                  <a:srgbClr val="AD242F"/>
                </a:solidFill>
                <a:latin typeface="+mn-lt"/>
              </a:rPr>
              <a:t>INFORMELLE ET</a:t>
            </a:r>
            <a:r>
              <a:rPr lang="fr-BE" sz="2000" b="1" dirty="0">
                <a:solidFill>
                  <a:srgbClr val="AD242F"/>
                </a:solidFill>
                <a:latin typeface="+mn-lt"/>
              </a:rPr>
              <a:t/>
            </a:r>
            <a:br>
              <a:rPr lang="fr-BE" sz="2000" b="1" dirty="0">
                <a:solidFill>
                  <a:srgbClr val="AD242F"/>
                </a:solidFill>
                <a:latin typeface="+mn-lt"/>
              </a:rPr>
            </a:br>
            <a:r>
              <a:rPr lang="fr-BE" sz="2000" b="1" dirty="0" smtClean="0">
                <a:solidFill>
                  <a:srgbClr val="AD242F"/>
                </a:solidFill>
                <a:latin typeface="+mn-lt"/>
              </a:rPr>
              <a:t>DES EXPORTATIONS PLUTÔT TOURNEES VERS LE SECTEUR PRIMAIRE</a:t>
            </a:r>
            <a:endParaRPr lang="fr-BE" sz="2000" b="1" dirty="0">
              <a:solidFill>
                <a:srgbClr val="AD242F"/>
              </a:solidFill>
              <a:latin typeface="+mn-lt"/>
            </a:endParaRPr>
          </a:p>
        </p:txBody>
      </p:sp>
      <p:sp>
        <p:nvSpPr>
          <p:cNvPr id="6" name="Text Placeholder 5"/>
          <p:cNvSpPr>
            <a:spLocks noGrp="1"/>
          </p:cNvSpPr>
          <p:nvPr>
            <p:ph type="body" idx="1"/>
          </p:nvPr>
        </p:nvSpPr>
        <p:spPr/>
        <p:txBody>
          <a:bodyPr/>
          <a:lstStyle/>
          <a:p>
            <a:r>
              <a:rPr lang="en-US" sz="1800" dirty="0" smtClean="0"/>
              <a:t>Exportations </a:t>
            </a:r>
            <a:r>
              <a:rPr lang="en-US" sz="1800" dirty="0" err="1" smtClean="0"/>
              <a:t>concentrees</a:t>
            </a:r>
            <a:r>
              <a:rPr lang="en-US" sz="1800" dirty="0" smtClean="0"/>
              <a:t> </a:t>
            </a:r>
          </a:p>
          <a:p>
            <a:r>
              <a:rPr lang="en-US" sz="1800" dirty="0" smtClean="0"/>
              <a:t>sur le </a:t>
            </a:r>
            <a:r>
              <a:rPr lang="en-US" sz="1800" dirty="0" err="1" smtClean="0"/>
              <a:t>secteur</a:t>
            </a:r>
            <a:r>
              <a:rPr lang="en-US" sz="1800" dirty="0" smtClean="0"/>
              <a:t> </a:t>
            </a:r>
            <a:r>
              <a:rPr lang="en-US" sz="1800" dirty="0" err="1" smtClean="0"/>
              <a:t>primaire</a:t>
            </a:r>
            <a:endParaRPr lang="en-US" sz="1800" dirty="0"/>
          </a:p>
        </p:txBody>
      </p:sp>
      <p:sp>
        <p:nvSpPr>
          <p:cNvPr id="7" name="Text Placeholder 6"/>
          <p:cNvSpPr>
            <a:spLocks noGrp="1"/>
          </p:cNvSpPr>
          <p:nvPr>
            <p:ph type="body" sz="quarter" idx="3"/>
          </p:nvPr>
        </p:nvSpPr>
        <p:spPr/>
        <p:txBody>
          <a:bodyPr/>
          <a:lstStyle/>
          <a:p>
            <a:r>
              <a:rPr lang="en-US" sz="1800" dirty="0" err="1" smtClean="0"/>
              <a:t>Une</a:t>
            </a:r>
            <a:r>
              <a:rPr lang="en-US" sz="1800" dirty="0" smtClean="0"/>
              <a:t> </a:t>
            </a:r>
            <a:r>
              <a:rPr lang="en-US" sz="1800" dirty="0" err="1" smtClean="0"/>
              <a:t>économie</a:t>
            </a:r>
            <a:r>
              <a:rPr lang="en-US" sz="1800" dirty="0" smtClean="0"/>
              <a:t> </a:t>
            </a:r>
            <a:r>
              <a:rPr lang="en-US" sz="1800" dirty="0" err="1" smtClean="0"/>
              <a:t>informelle</a:t>
            </a:r>
            <a:endParaRPr lang="en-US" sz="1800" dirty="0"/>
          </a:p>
        </p:txBody>
      </p:sp>
      <p:sp>
        <p:nvSpPr>
          <p:cNvPr id="4" name="Rectangle 2"/>
          <p:cNvSpPr>
            <a:spLocks noChangeArrowheads="1"/>
          </p:cNvSpPr>
          <p:nvPr/>
        </p:nvSpPr>
        <p:spPr bwMode="auto">
          <a:xfrm flipV="1">
            <a:off x="1118144" y="3733799"/>
            <a:ext cx="962605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9" name="Content Placeholder 8"/>
          <p:cNvGraphicFramePr>
            <a:graphicFrameLocks noGrp="1" noChangeAspect="1"/>
          </p:cNvGraphicFramePr>
          <p:nvPr>
            <p:ph sz="quarter" idx="4"/>
            <p:extLst>
              <p:ext uri="{D42A27DB-BD31-4B8C-83A1-F6EECF244321}">
                <p14:modId xmlns:p14="http://schemas.microsoft.com/office/powerpoint/2010/main" val="1158553616"/>
              </p:ext>
            </p:extLst>
          </p:nvPr>
        </p:nvGraphicFramePr>
        <p:xfrm>
          <a:off x="4495800" y="2667000"/>
          <a:ext cx="3581400" cy="2582319"/>
        </p:xfrm>
        <a:graphic>
          <a:graphicData uri="http://schemas.openxmlformats.org/presentationml/2006/ole">
            <mc:AlternateContent xmlns:mc="http://schemas.openxmlformats.org/markup-compatibility/2006">
              <mc:Choice xmlns:v="urn:schemas-microsoft-com:vml" Requires="v">
                <p:oleObj spid="_x0000_s6258" name="Bitmap Image" r:id="rId3" imgW="4580952" imgH="2752381" progId="Paint.Picture">
                  <p:embed/>
                </p:oleObj>
              </mc:Choice>
              <mc:Fallback>
                <p:oleObj name="Bitmap Image" r:id="rId3" imgW="4580952" imgH="2752381"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667000"/>
                        <a:ext cx="3581400" cy="2582319"/>
                      </a:xfrm>
                      <a:prstGeom prst="rect">
                        <a:avLst/>
                      </a:prstGeom>
                      <a:noFill/>
                    </p:spPr>
                  </p:pic>
                </p:oleObj>
              </mc:Fallback>
            </mc:AlternateContent>
          </a:graphicData>
        </a:graphic>
      </p:graphicFrame>
      <p:sp>
        <p:nvSpPr>
          <p:cNvPr id="13" name="Rectangle 9"/>
          <p:cNvSpPr>
            <a:spLocks noChangeArrowheads="1"/>
          </p:cNvSpPr>
          <p:nvPr/>
        </p:nvSpPr>
        <p:spPr bwMode="auto">
          <a:xfrm flipV="1">
            <a:off x="609600" y="3352799"/>
            <a:ext cx="1045028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417483453"/>
              </p:ext>
            </p:extLst>
          </p:nvPr>
        </p:nvGraphicFramePr>
        <p:xfrm>
          <a:off x="609599" y="2667000"/>
          <a:ext cx="3677653" cy="2495550"/>
        </p:xfrm>
        <a:graphic>
          <a:graphicData uri="http://schemas.openxmlformats.org/presentationml/2006/ole">
            <mc:AlternateContent xmlns:mc="http://schemas.openxmlformats.org/markup-compatibility/2006">
              <mc:Choice xmlns:v="urn:schemas-microsoft-com:vml" Requires="v">
                <p:oleObj spid="_x0000_s6259" name="Bitmap Image" r:id="rId5" imgW="3552381" imgH="2409524" progId="Paint.Picture">
                  <p:embed/>
                </p:oleObj>
              </mc:Choice>
              <mc:Fallback>
                <p:oleObj name="Bitmap Image" r:id="rId5" imgW="3552381" imgH="2409524" progId="Paint.Picture">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599" y="2667000"/>
                        <a:ext cx="3677653" cy="2495550"/>
                      </a:xfrm>
                      <a:prstGeom prst="rect">
                        <a:avLst/>
                      </a:prstGeom>
                      <a:noFill/>
                    </p:spPr>
                  </p:pic>
                </p:oleObj>
              </mc:Fallback>
            </mc:AlternateContent>
          </a:graphicData>
        </a:graphic>
      </p:graphicFrame>
    </p:spTree>
    <p:extLst>
      <p:ext uri="{BB962C8B-B14F-4D97-AF65-F5344CB8AC3E}">
        <p14:creationId xmlns:p14="http://schemas.microsoft.com/office/powerpoint/2010/main" val="444649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lstStyle/>
          <a:p>
            <a:pPr algn="ctr"/>
            <a:r>
              <a:rPr lang="fr-BE" sz="2000" b="1" dirty="0" smtClean="0">
                <a:solidFill>
                  <a:srgbClr val="AD242F"/>
                </a:solidFill>
                <a:latin typeface="+mn-lt"/>
              </a:rPr>
              <a:t>UN ENDETTEMENT QUI S’ACCROIT RAPIDEMENT</a:t>
            </a:r>
            <a:endParaRPr lang="en-US" sz="2000"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6490165"/>
              </p:ext>
            </p:extLst>
          </p:nvPr>
        </p:nvGraphicFramePr>
        <p:xfrm>
          <a:off x="457200" y="1143000"/>
          <a:ext cx="7620000"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1485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04800"/>
            <a:ext cx="8382000" cy="6400800"/>
          </a:xfrm>
        </p:spPr>
        <p:txBody>
          <a:bodyPr>
            <a:normAutofit/>
          </a:bodyPr>
          <a:lstStyle/>
          <a:p>
            <a:pPr algn="ctr"/>
            <a:r>
              <a:rPr lang="fr-FR" sz="3200" cap="none" spc="0" dirty="0" smtClean="0">
                <a:solidFill>
                  <a:srgbClr val="B90000"/>
                </a:solidFill>
                <a:latin typeface="Calibri"/>
                <a:cs typeface="Calibri"/>
              </a:rPr>
              <a:t>	</a:t>
            </a:r>
            <a:r>
              <a:rPr lang="fr-FR" b="1" cap="none" spc="0" dirty="0" smtClean="0">
                <a:solidFill>
                  <a:srgbClr val="B90000"/>
                </a:solidFill>
                <a:latin typeface="Calibri"/>
                <a:cs typeface="Calibri"/>
              </a:rPr>
              <a:t>QUE FAIRE POUR ATTEINDRE LES OBJECTIVES AMBITIEUX DU DSCE </a:t>
            </a:r>
            <a:r>
              <a:rPr lang="fr-FR" b="1" dirty="0">
                <a:solidFill>
                  <a:srgbClr val="B90000"/>
                </a:solidFill>
                <a:latin typeface="Calibri"/>
                <a:cs typeface="Calibri"/>
              </a:rPr>
              <a:t>(</a:t>
            </a:r>
            <a:r>
              <a:rPr lang="fr-FR" b="1" dirty="0" smtClean="0">
                <a:solidFill>
                  <a:srgbClr val="B90000"/>
                </a:solidFill>
                <a:latin typeface="Calibri"/>
                <a:cs typeface="Calibri"/>
              </a:rPr>
              <a:t>EMERGENCE) ET DE LA BANQUE MONDIALE (ELIMINATION DE LA PAUVRETE) </a:t>
            </a:r>
            <a:r>
              <a:rPr lang="fr-FR" b="1" dirty="0">
                <a:solidFill>
                  <a:srgbClr val="B90000"/>
                </a:solidFill>
                <a:latin typeface="Calibri"/>
                <a:cs typeface="Calibri"/>
              </a:rPr>
              <a:t>A</a:t>
            </a:r>
            <a:r>
              <a:rPr lang="fr-FR" b="1" cap="none" spc="0" dirty="0" smtClean="0">
                <a:solidFill>
                  <a:srgbClr val="B90000"/>
                </a:solidFill>
                <a:latin typeface="Calibri"/>
                <a:cs typeface="Calibri"/>
              </a:rPr>
              <a:t> </a:t>
            </a:r>
            <a:r>
              <a:rPr lang="fr-FR" b="1" dirty="0" smtClean="0">
                <a:solidFill>
                  <a:srgbClr val="B90000"/>
                </a:solidFill>
                <a:latin typeface="Calibri"/>
                <a:cs typeface="Calibri"/>
              </a:rPr>
              <a:t>L</a:t>
            </a:r>
            <a:r>
              <a:rPr lang="fr-FR" b="1" cap="none" spc="0" dirty="0" smtClean="0">
                <a:solidFill>
                  <a:srgbClr val="B90000"/>
                </a:solidFill>
                <a:latin typeface="Calibri"/>
                <a:cs typeface="Calibri"/>
              </a:rPr>
              <a:t>’HORIZON DE 2030 - 2035 ?</a:t>
            </a:r>
            <a:endParaRPr lang="fr-FR" dirty="0" smtClean="0">
              <a:solidFill>
                <a:srgbClr val="000000"/>
              </a:solidFill>
              <a:latin typeface="Calibri"/>
              <a:cs typeface="Calibri"/>
            </a:endParaRPr>
          </a:p>
          <a:p>
            <a:pPr algn="ctr"/>
            <a:endParaRPr lang="fr-FR" sz="3200" b="1" cap="none" spc="0" dirty="0" smtClean="0">
              <a:solidFill>
                <a:srgbClr val="000000"/>
              </a:solidFill>
              <a:latin typeface="Calibri"/>
              <a:cs typeface="Calibri"/>
            </a:endParaRPr>
          </a:p>
          <a:p>
            <a:pPr marL="342900" indent="-342900" algn="just">
              <a:spcBef>
                <a:spcPts val="500"/>
              </a:spcBef>
              <a:buFont typeface="Arial"/>
              <a:buChar char="•"/>
            </a:pPr>
            <a:r>
              <a:rPr lang="fr-FR" sz="1800" b="1" cap="none" spc="0" dirty="0" smtClean="0">
                <a:solidFill>
                  <a:srgbClr val="000000"/>
                </a:solidFill>
                <a:latin typeface="Calibri"/>
                <a:cs typeface="Calibri"/>
              </a:rPr>
              <a:t>La croissance nécessaire pour </a:t>
            </a:r>
            <a:r>
              <a:rPr lang="fr-FR" sz="1800" b="1" dirty="0">
                <a:solidFill>
                  <a:srgbClr val="000000"/>
                </a:solidFill>
                <a:cs typeface="Calibri"/>
              </a:rPr>
              <a:t>atteindre </a:t>
            </a:r>
            <a:r>
              <a:rPr lang="fr-FR" sz="1800" b="1" dirty="0" smtClean="0">
                <a:solidFill>
                  <a:srgbClr val="000000"/>
                </a:solidFill>
                <a:cs typeface="Calibri"/>
              </a:rPr>
              <a:t>l’émergence </a:t>
            </a:r>
            <a:r>
              <a:rPr lang="fr-FR" sz="1800" b="1" cap="none" spc="0" dirty="0" smtClean="0">
                <a:solidFill>
                  <a:srgbClr val="000000"/>
                </a:solidFill>
                <a:latin typeface="Calibri"/>
                <a:cs typeface="Calibri"/>
              </a:rPr>
              <a:t>est très ambitieuse </a:t>
            </a:r>
            <a:r>
              <a:rPr lang="fr-FR" sz="1800" dirty="0" smtClean="0">
                <a:solidFill>
                  <a:srgbClr val="000000"/>
                </a:solidFill>
                <a:latin typeface="Calibri"/>
                <a:cs typeface="Calibri"/>
              </a:rPr>
              <a:t>et ne pourra être </a:t>
            </a:r>
            <a:r>
              <a:rPr lang="fr-FR" sz="1800" cap="none" spc="0" dirty="0" smtClean="0">
                <a:solidFill>
                  <a:srgbClr val="000000"/>
                </a:solidFill>
                <a:latin typeface="Calibri"/>
                <a:cs typeface="Calibri"/>
              </a:rPr>
              <a:t>réalisée qu’au travers </a:t>
            </a:r>
            <a:r>
              <a:rPr lang="fr-FR" sz="1800" dirty="0" smtClean="0">
                <a:solidFill>
                  <a:srgbClr val="000000"/>
                </a:solidFill>
                <a:cs typeface="Calibri"/>
              </a:rPr>
              <a:t>d’investissements public et privés considérables, et d’une augmentation de la productivité totale des facteurs.</a:t>
            </a:r>
            <a:endParaRPr lang="fr-FR" sz="1800" b="1" cap="none" spc="0" dirty="0" smtClean="0">
              <a:solidFill>
                <a:srgbClr val="000000"/>
              </a:solidFill>
              <a:latin typeface="Calibri"/>
              <a:cs typeface="Calibri"/>
            </a:endParaRPr>
          </a:p>
          <a:p>
            <a:pPr marL="342900" indent="-342900" algn="just">
              <a:spcBef>
                <a:spcPts val="500"/>
              </a:spcBef>
              <a:buFont typeface="Arial"/>
              <a:buChar char="•"/>
            </a:pPr>
            <a:endParaRPr lang="fr-FR" sz="1800" b="1" dirty="0">
              <a:solidFill>
                <a:srgbClr val="000000"/>
              </a:solidFill>
              <a:latin typeface="Calibri"/>
              <a:cs typeface="Calibri"/>
            </a:endParaRPr>
          </a:p>
          <a:p>
            <a:pPr marL="342900" indent="-342900" algn="just">
              <a:spcBef>
                <a:spcPts val="500"/>
              </a:spcBef>
              <a:buFont typeface="Arial"/>
              <a:buChar char="•"/>
            </a:pPr>
            <a:r>
              <a:rPr lang="fr-FR" sz="1800" b="1" cap="none" spc="0" dirty="0" smtClean="0">
                <a:solidFill>
                  <a:srgbClr val="000000"/>
                </a:solidFill>
                <a:latin typeface="Calibri"/>
                <a:cs typeface="Calibri"/>
              </a:rPr>
              <a:t>L’objectif de la réduction de la pauvreté est aussi ambitieux mais réalisable</a:t>
            </a:r>
            <a:r>
              <a:rPr lang="fr-FR" sz="1800" dirty="0">
                <a:solidFill>
                  <a:srgbClr val="000000"/>
                </a:solidFill>
                <a:latin typeface="Calibri"/>
                <a:cs typeface="Calibri"/>
              </a:rPr>
              <a:t>.</a:t>
            </a:r>
            <a:endParaRPr lang="fr-FR" sz="1800" cap="none" spc="0" dirty="0" smtClean="0">
              <a:solidFill>
                <a:srgbClr val="000000"/>
              </a:solidFill>
              <a:latin typeface="Calibri"/>
              <a:cs typeface="Calibri"/>
            </a:endParaRPr>
          </a:p>
          <a:p>
            <a:pPr marL="342900" indent="-342900" algn="just">
              <a:spcBef>
                <a:spcPts val="500"/>
              </a:spcBef>
              <a:buFont typeface="Arial"/>
              <a:buChar char="•"/>
            </a:pPr>
            <a:endParaRPr lang="fr-FR" sz="1800" cap="none" spc="0" dirty="0" smtClean="0">
              <a:solidFill>
                <a:srgbClr val="000000"/>
              </a:solidFill>
              <a:latin typeface="Calibri"/>
              <a:cs typeface="Calibri"/>
            </a:endParaRPr>
          </a:p>
          <a:p>
            <a:pPr marL="342900" indent="-342900" algn="just">
              <a:spcBef>
                <a:spcPts val="500"/>
              </a:spcBef>
              <a:buFont typeface="Arial"/>
              <a:buChar char="•"/>
            </a:pPr>
            <a:r>
              <a:rPr lang="fr-FR" sz="1800" cap="none" spc="0" dirty="0" smtClean="0">
                <a:solidFill>
                  <a:srgbClr val="000000"/>
                </a:solidFill>
                <a:latin typeface="Calibri"/>
                <a:cs typeface="Calibri"/>
              </a:rPr>
              <a:t>Afin de réduire la pauvreté de manière significative, </a:t>
            </a:r>
            <a:r>
              <a:rPr lang="fr-FR" sz="1800" b="1" cap="none" spc="0" dirty="0" smtClean="0">
                <a:solidFill>
                  <a:srgbClr val="000000"/>
                </a:solidFill>
                <a:latin typeface="Calibri"/>
                <a:cs typeface="Calibri"/>
              </a:rPr>
              <a:t>la croissance doit:  </a:t>
            </a:r>
          </a:p>
          <a:p>
            <a:pPr marL="800100" lvl="1" indent="-342900" algn="just">
              <a:spcBef>
                <a:spcPts val="500"/>
              </a:spcBef>
              <a:buFont typeface="Arial"/>
              <a:buChar char="•"/>
            </a:pPr>
            <a:r>
              <a:rPr lang="fr-FR" sz="1800" b="1" cap="none" spc="0" dirty="0" smtClean="0">
                <a:solidFill>
                  <a:srgbClr val="000000"/>
                </a:solidFill>
                <a:latin typeface="Calibri"/>
                <a:cs typeface="Calibri"/>
              </a:rPr>
              <a:t>favoriser les secteurs les plus profitables aux pauvres</a:t>
            </a:r>
            <a:r>
              <a:rPr lang="fr-FR" sz="1800" cap="none" spc="0" dirty="0" smtClean="0">
                <a:solidFill>
                  <a:srgbClr val="000000"/>
                </a:solidFill>
                <a:latin typeface="Calibri"/>
                <a:cs typeface="Calibri"/>
              </a:rPr>
              <a:t>   </a:t>
            </a:r>
          </a:p>
          <a:p>
            <a:pPr marL="800100" lvl="1" indent="-342900" algn="just">
              <a:spcBef>
                <a:spcPts val="500"/>
              </a:spcBef>
              <a:buFont typeface="Arial"/>
              <a:buChar char="•"/>
            </a:pPr>
            <a:r>
              <a:rPr lang="fr-FR" sz="1800" b="1" dirty="0" smtClean="0">
                <a:solidFill>
                  <a:srgbClr val="000000"/>
                </a:solidFill>
                <a:cs typeface="Calibri"/>
              </a:rPr>
              <a:t>favoriser l’intégration économique des régions isolées</a:t>
            </a:r>
          </a:p>
          <a:p>
            <a:pPr marL="800100" lvl="1" indent="-342900" algn="just">
              <a:spcBef>
                <a:spcPts val="500"/>
              </a:spcBef>
              <a:buFont typeface="Arial"/>
              <a:buChar char="•"/>
            </a:pPr>
            <a:r>
              <a:rPr lang="fr-FR" sz="1800" b="1" dirty="0" smtClean="0">
                <a:solidFill>
                  <a:srgbClr val="000000"/>
                </a:solidFill>
                <a:cs typeface="Calibri"/>
              </a:rPr>
              <a:t>comprendre des efforts de redistribution</a:t>
            </a:r>
          </a:p>
          <a:p>
            <a:pPr marL="342900" lvl="0" indent="-342900" algn="just">
              <a:spcBef>
                <a:spcPts val="500"/>
              </a:spcBef>
              <a:buFont typeface="Arial"/>
              <a:buChar char="•"/>
            </a:pPr>
            <a:endParaRPr lang="fr-FR" sz="3800" b="1" cap="none" spc="0" dirty="0" smtClean="0">
              <a:solidFill>
                <a:srgbClr val="000000"/>
              </a:solidFill>
              <a:latin typeface="Calibri"/>
              <a:cs typeface="Calibri"/>
            </a:endParaRPr>
          </a:p>
          <a:p>
            <a:pPr algn="l"/>
            <a:endParaRPr lang="fr-FR" cap="none" spc="0" dirty="0" smtClean="0"/>
          </a:p>
          <a:p>
            <a:pPr marL="457200" indent="-457200" algn="l">
              <a:buFontTx/>
              <a:buChar char="-"/>
            </a:pPr>
            <a:endParaRPr lang="fr-FR" dirty="0" smtClean="0"/>
          </a:p>
          <a:p>
            <a:pPr marL="457200" indent="-457200" algn="l">
              <a:buFontTx/>
              <a:buChar char="-"/>
            </a:pPr>
            <a:endParaRPr lang="fr-FR" dirty="0" smtClean="0"/>
          </a:p>
          <a:p>
            <a:pPr algn="l"/>
            <a:endParaRPr lang="fr-FR" dirty="0" smtClean="0"/>
          </a:p>
          <a:p>
            <a:pPr algn="l"/>
            <a:endParaRPr lang="fr-FR" dirty="0" smtClean="0"/>
          </a:p>
        </p:txBody>
      </p:sp>
    </p:spTree>
    <p:extLst>
      <p:ext uri="{BB962C8B-B14F-4D97-AF65-F5344CB8AC3E}">
        <p14:creationId xmlns:p14="http://schemas.microsoft.com/office/powerpoint/2010/main" val="1259457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2000" b="1" cap="none" dirty="0" smtClean="0">
                <a:solidFill>
                  <a:srgbClr val="C00000"/>
                </a:solidFill>
                <a:latin typeface="Calibri"/>
                <a:cs typeface="Calibri"/>
              </a:rPr>
              <a:t>ATTEINDRE L’OBJECTIF DE DEVENIR UN PAYS A REVENU MOYEN EN 2035 EST FAISABLE MAIS </a:t>
            </a:r>
            <a:r>
              <a:rPr lang="fr-FR" sz="2000" b="1" dirty="0" smtClean="0">
                <a:solidFill>
                  <a:srgbClr val="C00000"/>
                </a:solidFill>
                <a:latin typeface="Calibri"/>
                <a:cs typeface="Calibri"/>
              </a:rPr>
              <a:t>NECESSITE DES INVESTISSEMENTS FORTS ET DES AMELIORATIONS SIGNIFICATIVES EN PRODUCTIVITE</a:t>
            </a:r>
            <a:endParaRPr lang="fr-FR" sz="2000" b="1" cap="none" dirty="0">
              <a:solidFill>
                <a:srgbClr val="C00000"/>
              </a:solidFill>
              <a:latin typeface="Calibri"/>
              <a:cs typeface="Calibri"/>
            </a:endParaRPr>
          </a:p>
        </p:txBody>
      </p:sp>
      <p:sp>
        <p:nvSpPr>
          <p:cNvPr id="4" name="Content Placeholder 3"/>
          <p:cNvSpPr>
            <a:spLocks noGrp="1"/>
          </p:cNvSpPr>
          <p:nvPr>
            <p:ph sz="half" idx="2"/>
          </p:nvPr>
        </p:nvSpPr>
        <p:spPr>
          <a:xfrm>
            <a:off x="4419600" y="1752600"/>
            <a:ext cx="3657600" cy="4265676"/>
          </a:xfrm>
        </p:spPr>
        <p:txBody>
          <a:bodyPr>
            <a:normAutofit/>
          </a:bodyPr>
          <a:lstStyle/>
          <a:p>
            <a:pPr marL="411480" lvl="1" indent="0">
              <a:buNone/>
            </a:pPr>
            <a:r>
              <a:rPr lang="en-US" sz="1600" b="1" dirty="0" err="1" smtClean="0"/>
              <a:t>Atteindre</a:t>
            </a:r>
            <a:r>
              <a:rPr lang="en-US" sz="1600" b="1" dirty="0" smtClean="0"/>
              <a:t> </a:t>
            </a:r>
            <a:r>
              <a:rPr lang="en-US" sz="1600" b="1" dirty="0" err="1" smtClean="0"/>
              <a:t>l’objectif</a:t>
            </a:r>
            <a:r>
              <a:rPr lang="en-US" sz="1600" b="1" dirty="0" smtClean="0"/>
              <a:t> de 2035 </a:t>
            </a:r>
            <a:r>
              <a:rPr lang="en-US" sz="1600" b="1" dirty="0" err="1" smtClean="0"/>
              <a:t>requiert</a:t>
            </a:r>
            <a:r>
              <a:rPr lang="en-US" sz="1600" dirty="0" smtClean="0"/>
              <a:t>:</a:t>
            </a:r>
          </a:p>
          <a:p>
            <a:endParaRPr lang="en-US" sz="1600" dirty="0"/>
          </a:p>
          <a:p>
            <a:r>
              <a:rPr lang="en-US" sz="1600" dirty="0" err="1" smtClean="0"/>
              <a:t>Une</a:t>
            </a:r>
            <a:r>
              <a:rPr lang="en-US" sz="1600" dirty="0" smtClean="0"/>
              <a:t> augmentation du </a:t>
            </a:r>
            <a:r>
              <a:rPr lang="en-US" sz="1600" dirty="0" err="1" smtClean="0"/>
              <a:t>taux</a:t>
            </a:r>
            <a:r>
              <a:rPr lang="en-US" sz="1600" dirty="0" smtClean="0"/>
              <a:t> </a:t>
            </a:r>
            <a:r>
              <a:rPr lang="en-US" sz="1600" dirty="0" err="1" smtClean="0"/>
              <a:t>d’investissement</a:t>
            </a:r>
            <a:r>
              <a:rPr lang="en-US" sz="1600" dirty="0" smtClean="0"/>
              <a:t> de 20% à 32%</a:t>
            </a:r>
          </a:p>
          <a:p>
            <a:r>
              <a:rPr lang="en-US" sz="1600" dirty="0" err="1" smtClean="0"/>
              <a:t>Une</a:t>
            </a:r>
            <a:r>
              <a:rPr lang="en-US" sz="1600" dirty="0" smtClean="0"/>
              <a:t> augmentation de la TFP de 0% à 1.5% or 2%</a:t>
            </a:r>
            <a:endParaRPr lang="en-US" sz="1600"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752600"/>
            <a:ext cx="4386549" cy="4157472"/>
          </a:xfrm>
          <a:prstGeom prst="rect">
            <a:avLst/>
          </a:prstGeom>
          <a:noFill/>
          <a:ln>
            <a:noFill/>
          </a:ln>
        </p:spPr>
      </p:pic>
    </p:spTree>
    <p:extLst>
      <p:ext uri="{BB962C8B-B14F-4D97-AF65-F5344CB8AC3E}">
        <p14:creationId xmlns:p14="http://schemas.microsoft.com/office/powerpoint/2010/main" val="2278560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837" y="609600"/>
            <a:ext cx="7520940" cy="548640"/>
          </a:xfrm>
        </p:spPr>
        <p:txBody>
          <a:bodyPr/>
          <a:lstStyle/>
          <a:p>
            <a:pPr algn="ctr"/>
            <a:r>
              <a:rPr lang="fr-FR" sz="1800" b="1" cap="none" dirty="0" smtClean="0">
                <a:solidFill>
                  <a:srgbClr val="000000"/>
                </a:solidFill>
                <a:latin typeface="Calibri"/>
                <a:cs typeface="Calibri"/>
              </a:rPr>
              <a:t/>
            </a:r>
            <a:br>
              <a:rPr lang="fr-FR" sz="1800" b="1" cap="none" dirty="0" smtClean="0">
                <a:solidFill>
                  <a:srgbClr val="000000"/>
                </a:solidFill>
                <a:latin typeface="Calibri"/>
                <a:cs typeface="Calibri"/>
              </a:rPr>
            </a:br>
            <a:r>
              <a:rPr lang="fr-FR" sz="1800" b="1" dirty="0">
                <a:solidFill>
                  <a:srgbClr val="000000"/>
                </a:solidFill>
                <a:latin typeface="Calibri"/>
                <a:cs typeface="Calibri"/>
              </a:rPr>
              <a:t/>
            </a:r>
            <a:br>
              <a:rPr lang="fr-FR" sz="1800" b="1" dirty="0">
                <a:solidFill>
                  <a:srgbClr val="000000"/>
                </a:solidFill>
                <a:latin typeface="Calibri"/>
                <a:cs typeface="Calibri"/>
              </a:rPr>
            </a:br>
            <a:r>
              <a:rPr lang="fr-FR" sz="2000" b="1" dirty="0" smtClean="0">
                <a:solidFill>
                  <a:srgbClr val="AD242F"/>
                </a:solidFill>
                <a:latin typeface="Calibri"/>
                <a:cs typeface="Calibri"/>
              </a:rPr>
              <a:t>POUR ATTEINDRE L’OBJECTIF DE RÉDUCTION DE LA PAUVRETÉ, LA C</a:t>
            </a:r>
            <a:r>
              <a:rPr lang="fr-FR" sz="2000" b="1" cap="none" dirty="0" smtClean="0">
                <a:solidFill>
                  <a:srgbClr val="AD242F"/>
                </a:solidFill>
                <a:latin typeface="Calibri"/>
                <a:cs typeface="Calibri"/>
              </a:rPr>
              <a:t>ROISSANCE DOIT </a:t>
            </a:r>
            <a:r>
              <a:rPr lang="fr-FR" sz="2000" b="1" dirty="0" smtClean="0">
                <a:solidFill>
                  <a:srgbClr val="AD242F"/>
                </a:solidFill>
                <a:latin typeface="Calibri"/>
                <a:cs typeface="Calibri"/>
              </a:rPr>
              <a:t>POUVOIR BENEFICIER AUX </a:t>
            </a:r>
            <a:r>
              <a:rPr lang="fr-FR" sz="2000" b="1" cap="none" dirty="0" smtClean="0">
                <a:solidFill>
                  <a:srgbClr val="AD242F"/>
                </a:solidFill>
                <a:latin typeface="Calibri"/>
                <a:cs typeface="Calibri"/>
              </a:rPr>
              <a:t>PAUVRES</a:t>
            </a:r>
            <a:br>
              <a:rPr lang="fr-FR" sz="2000" b="1" cap="none" dirty="0" smtClean="0">
                <a:solidFill>
                  <a:srgbClr val="AD242F"/>
                </a:solidFill>
                <a:latin typeface="Calibri"/>
                <a:cs typeface="Calibri"/>
              </a:rPr>
            </a:br>
            <a:r>
              <a:rPr lang="fr-FR" sz="1800" b="1" cap="none" dirty="0" smtClean="0">
                <a:solidFill>
                  <a:srgbClr val="000000"/>
                </a:solidFill>
                <a:latin typeface="Calibri"/>
                <a:cs typeface="Calibri"/>
              </a:rPr>
              <a:t/>
            </a:r>
            <a:br>
              <a:rPr lang="fr-FR" sz="1800" b="1" cap="none" dirty="0" smtClean="0">
                <a:solidFill>
                  <a:srgbClr val="000000"/>
                </a:solidFill>
                <a:latin typeface="Calibri"/>
                <a:cs typeface="Calibri"/>
              </a:rPr>
            </a:br>
            <a:r>
              <a:rPr lang="fr-FR" sz="1600" b="1" cap="none" dirty="0" smtClean="0">
                <a:solidFill>
                  <a:srgbClr val="000000"/>
                </a:solidFill>
                <a:latin typeface="Calibri"/>
                <a:cs typeface="Calibri"/>
              </a:rPr>
              <a:t>Courbe de la croissance de la consommation (2001-14)</a:t>
            </a:r>
            <a:endParaRPr lang="fr-FR" sz="1600" b="1" cap="none" dirty="0">
              <a:solidFill>
                <a:srgbClr val="000000"/>
              </a:solidFill>
              <a:latin typeface="Calibri"/>
              <a:cs typeface="Calibri"/>
            </a:endParaRPr>
          </a:p>
        </p:txBody>
      </p:sp>
      <p:sp>
        <p:nvSpPr>
          <p:cNvPr id="6" name="Rectangle 4"/>
          <p:cNvSpPr>
            <a:spLocks noChangeArrowheads="1"/>
          </p:cNvSpPr>
          <p:nvPr/>
        </p:nvSpPr>
        <p:spPr bwMode="auto">
          <a:xfrm>
            <a:off x="418887" y="2050732"/>
            <a:ext cx="21235517" cy="5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nvPr>
        </p:nvGraphicFramePr>
        <p:xfrm>
          <a:off x="863615" y="1752600"/>
          <a:ext cx="7158117" cy="4343400"/>
        </p:xfrm>
        <a:graphic>
          <a:graphicData uri="http://schemas.openxmlformats.org/presentationml/2006/ole">
            <mc:AlternateContent xmlns:mc="http://schemas.openxmlformats.org/markup-compatibility/2006">
              <mc:Choice xmlns:v="urn:schemas-microsoft-com:vml" Requires="v">
                <p:oleObj spid="_x0000_s8243" name="Bitmap Image" r:id="rId3" imgW="4963218" imgH="3180952" progId="Paint.Picture">
                  <p:embed/>
                </p:oleObj>
              </mc:Choice>
              <mc:Fallback>
                <p:oleObj name="Bitmap Image" r:id="rId3" imgW="4963218" imgH="318095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615" y="1752600"/>
                        <a:ext cx="7158117" cy="4343400"/>
                      </a:xfrm>
                      <a:prstGeom prst="rect">
                        <a:avLst/>
                      </a:prstGeom>
                      <a:noFill/>
                    </p:spPr>
                  </p:pic>
                </p:oleObj>
              </mc:Fallback>
            </mc:AlternateContent>
          </a:graphicData>
        </a:graphic>
      </p:graphicFrame>
    </p:spTree>
    <p:extLst>
      <p:ext uri="{BB962C8B-B14F-4D97-AF65-F5344CB8AC3E}">
        <p14:creationId xmlns:p14="http://schemas.microsoft.com/office/powerpoint/2010/main" val="2007749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837" y="609600"/>
            <a:ext cx="7520940" cy="548640"/>
          </a:xfrm>
        </p:spPr>
        <p:txBody>
          <a:bodyPr/>
          <a:lstStyle/>
          <a:p>
            <a:pPr algn="ctr"/>
            <a:r>
              <a:rPr lang="fr-FR" sz="1800" b="1" cap="none" dirty="0" smtClean="0">
                <a:solidFill>
                  <a:srgbClr val="000000"/>
                </a:solidFill>
                <a:latin typeface="Calibri"/>
                <a:cs typeface="Calibri"/>
              </a:rPr>
              <a:t/>
            </a:r>
            <a:br>
              <a:rPr lang="fr-FR" sz="1800" b="1" cap="none" dirty="0" smtClean="0">
                <a:solidFill>
                  <a:srgbClr val="000000"/>
                </a:solidFill>
                <a:latin typeface="Calibri"/>
                <a:cs typeface="Calibri"/>
              </a:rPr>
            </a:br>
            <a:r>
              <a:rPr lang="fr-FR" sz="1800" b="1" dirty="0">
                <a:solidFill>
                  <a:srgbClr val="000000"/>
                </a:solidFill>
                <a:latin typeface="Calibri"/>
                <a:cs typeface="Calibri"/>
              </a:rPr>
              <a:t/>
            </a:r>
            <a:br>
              <a:rPr lang="fr-FR" sz="1800" b="1" dirty="0">
                <a:solidFill>
                  <a:srgbClr val="000000"/>
                </a:solidFill>
                <a:latin typeface="Calibri"/>
                <a:cs typeface="Calibri"/>
              </a:rPr>
            </a:br>
            <a:r>
              <a:rPr lang="fr-FR" sz="2000" b="1" dirty="0" smtClean="0">
                <a:solidFill>
                  <a:srgbClr val="AD242F"/>
                </a:solidFill>
                <a:latin typeface="Calibri"/>
                <a:cs typeface="Calibri"/>
              </a:rPr>
              <a:t>UNE C</a:t>
            </a:r>
            <a:r>
              <a:rPr lang="fr-FR" sz="2000" b="1" cap="none" dirty="0" smtClean="0">
                <a:solidFill>
                  <a:srgbClr val="AD242F"/>
                </a:solidFill>
                <a:latin typeface="Calibri"/>
                <a:cs typeface="Calibri"/>
              </a:rPr>
              <a:t>ROISSANCE INCLUSIVE DOIT </a:t>
            </a:r>
            <a:r>
              <a:rPr lang="fr-FR" sz="2000" b="1" dirty="0" smtClean="0">
                <a:solidFill>
                  <a:srgbClr val="AD242F"/>
                </a:solidFill>
                <a:latin typeface="Calibri"/>
                <a:cs typeface="Calibri"/>
              </a:rPr>
              <a:t>ÊTRE TOURNEE </a:t>
            </a:r>
            <a:r>
              <a:rPr lang="fr-FR" sz="2000" b="1" cap="none" dirty="0" smtClean="0">
                <a:solidFill>
                  <a:srgbClr val="AD242F"/>
                </a:solidFill>
                <a:latin typeface="Calibri"/>
                <a:cs typeface="Calibri"/>
              </a:rPr>
              <a:t>VERS LE SECTEUR RURAL AVEC DES ACTIONS BIEN CIBLÉES </a:t>
            </a:r>
            <a:r>
              <a:rPr lang="fr-FR" sz="1050" b="1" dirty="0" smtClean="0">
                <a:solidFill>
                  <a:srgbClr val="AD242F"/>
                </a:solidFill>
                <a:latin typeface="Calibri"/>
                <a:cs typeface="Calibri"/>
              </a:rPr>
              <a:t/>
            </a:r>
            <a:br>
              <a:rPr lang="fr-FR" sz="1050" b="1" dirty="0" smtClean="0">
                <a:solidFill>
                  <a:srgbClr val="AD242F"/>
                </a:solidFill>
                <a:latin typeface="Calibri"/>
                <a:cs typeface="Calibri"/>
              </a:rPr>
            </a:br>
            <a:r>
              <a:rPr lang="fr-FR" sz="2000" b="1" dirty="0" smtClean="0">
                <a:solidFill>
                  <a:srgbClr val="AD242F"/>
                </a:solidFill>
                <a:latin typeface="Calibri"/>
                <a:cs typeface="Calibri"/>
              </a:rPr>
              <a:t/>
            </a:r>
            <a:br>
              <a:rPr lang="fr-FR" sz="2000" b="1" dirty="0" smtClean="0">
                <a:solidFill>
                  <a:srgbClr val="AD242F"/>
                </a:solidFill>
                <a:latin typeface="Calibri"/>
                <a:cs typeface="Calibri"/>
              </a:rPr>
            </a:br>
            <a:r>
              <a:rPr lang="fr-FR" sz="1800" b="1" dirty="0">
                <a:latin typeface="+mn-lt"/>
                <a:ea typeface="+mn-ea"/>
                <a:cs typeface="+mn-cs"/>
              </a:rPr>
              <a:t>Une femme en milieu rural avec </a:t>
            </a:r>
            <a:r>
              <a:rPr lang="fr-FR" sz="1800" b="1" dirty="0" smtClean="0">
                <a:latin typeface="+mn-lt"/>
                <a:ea typeface="+mn-ea"/>
                <a:cs typeface="+mn-cs"/>
              </a:rPr>
              <a:t>un certificat d’études primaires et </a:t>
            </a:r>
            <a:r>
              <a:rPr lang="fr-FR" sz="1800" b="1" dirty="0">
                <a:latin typeface="+mn-lt"/>
                <a:ea typeface="+mn-ea"/>
                <a:cs typeface="+mn-cs"/>
              </a:rPr>
              <a:t>une formation additionnelle voit la consommation de son ménage augmenter de 50% </a:t>
            </a:r>
            <a:r>
              <a:rPr lang="fr-FR" sz="1800" b="1" cap="none" dirty="0" smtClean="0">
                <a:solidFill>
                  <a:srgbClr val="AD242F"/>
                </a:solidFill>
                <a:latin typeface="Calibri"/>
                <a:cs typeface="Calibri"/>
              </a:rPr>
              <a:t/>
            </a:r>
            <a:br>
              <a:rPr lang="fr-FR" sz="1800" b="1" cap="none" dirty="0" smtClean="0">
                <a:solidFill>
                  <a:srgbClr val="AD242F"/>
                </a:solidFill>
                <a:latin typeface="Calibri"/>
                <a:cs typeface="Calibri"/>
              </a:rPr>
            </a:br>
            <a:r>
              <a:rPr lang="fr-FR" sz="1800" b="1" cap="none" dirty="0" smtClean="0">
                <a:solidFill>
                  <a:srgbClr val="000000"/>
                </a:solidFill>
                <a:latin typeface="Calibri"/>
                <a:cs typeface="Calibri"/>
              </a:rPr>
              <a:t/>
            </a:r>
            <a:br>
              <a:rPr lang="fr-FR" sz="1800" b="1" cap="none" dirty="0" smtClean="0">
                <a:solidFill>
                  <a:srgbClr val="000000"/>
                </a:solidFill>
                <a:latin typeface="Calibri"/>
                <a:cs typeface="Calibri"/>
              </a:rPr>
            </a:br>
            <a:endParaRPr lang="fr-FR" sz="1400" b="1" cap="none" dirty="0">
              <a:solidFill>
                <a:srgbClr val="000000"/>
              </a:solidFill>
              <a:latin typeface="Calibri"/>
              <a:cs typeface="Calibri"/>
            </a:endParaRPr>
          </a:p>
        </p:txBody>
      </p:sp>
      <p:sp>
        <p:nvSpPr>
          <p:cNvPr id="6" name="Rectangle 4"/>
          <p:cNvSpPr>
            <a:spLocks noChangeArrowheads="1"/>
          </p:cNvSpPr>
          <p:nvPr/>
        </p:nvSpPr>
        <p:spPr bwMode="auto">
          <a:xfrm>
            <a:off x="418887" y="2050732"/>
            <a:ext cx="21235517" cy="5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TextBox 2"/>
          <p:cNvSpPr txBox="1"/>
          <p:nvPr/>
        </p:nvSpPr>
        <p:spPr>
          <a:xfrm>
            <a:off x="2133600" y="6019800"/>
            <a:ext cx="4724400" cy="307777"/>
          </a:xfrm>
          <a:prstGeom prst="rect">
            <a:avLst/>
          </a:prstGeom>
          <a:noFill/>
        </p:spPr>
        <p:txBody>
          <a:bodyPr wrap="square" rtlCol="0">
            <a:spAutoFit/>
          </a:bodyPr>
          <a:lstStyle/>
          <a:p>
            <a:r>
              <a:rPr lang="en-US" sz="1400" dirty="0" err="1" smtClean="0"/>
              <a:t>Tous</a:t>
            </a:r>
            <a:r>
              <a:rPr lang="en-US" sz="1400" dirty="0" smtClean="0"/>
              <a:t> les coefficients </a:t>
            </a:r>
            <a:r>
              <a:rPr lang="en-US" sz="1400" dirty="0" err="1" smtClean="0"/>
              <a:t>sont</a:t>
            </a:r>
            <a:r>
              <a:rPr lang="en-US" sz="1400" dirty="0" smtClean="0"/>
              <a:t> </a:t>
            </a:r>
            <a:r>
              <a:rPr lang="en-US" sz="1400" dirty="0" err="1" smtClean="0"/>
              <a:t>significatifs</a:t>
            </a:r>
            <a:r>
              <a:rPr lang="en-US" sz="1400" dirty="0" smtClean="0"/>
              <a:t> </a:t>
            </a:r>
            <a:r>
              <a:rPr lang="en-US" sz="1400" dirty="0" err="1" smtClean="0"/>
              <a:t>statistiquement</a:t>
            </a:r>
            <a:r>
              <a:rPr lang="en-US" sz="1400" dirty="0" smtClean="0"/>
              <a:t> à 90%</a:t>
            </a:r>
            <a:endParaRPr lang="en-US" sz="1400" dirty="0"/>
          </a:p>
        </p:txBody>
      </p:sp>
      <p:sp>
        <p:nvSpPr>
          <p:cNvPr id="4" name="Oval 3"/>
          <p:cNvSpPr/>
          <p:nvPr/>
        </p:nvSpPr>
        <p:spPr>
          <a:xfrm>
            <a:off x="2388830" y="4218169"/>
            <a:ext cx="329955" cy="2014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hart 7"/>
          <p:cNvGraphicFramePr>
            <a:graphicFrameLocks/>
          </p:cNvGraphicFramePr>
          <p:nvPr>
            <p:extLst>
              <p:ext uri="{D42A27DB-BD31-4B8C-83A1-F6EECF244321}">
                <p14:modId xmlns:p14="http://schemas.microsoft.com/office/powerpoint/2010/main" val="3256761657"/>
              </p:ext>
            </p:extLst>
          </p:nvPr>
        </p:nvGraphicFramePr>
        <p:xfrm>
          <a:off x="1524000" y="2057400"/>
          <a:ext cx="5791200" cy="3657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2424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63562"/>
          </a:xfrm>
        </p:spPr>
        <p:txBody>
          <a:bodyPr/>
          <a:lstStyle/>
          <a:p>
            <a:pPr algn="ctr"/>
            <a:r>
              <a:rPr lang="en-US" sz="2000" b="1" dirty="0" smtClean="0">
                <a:solidFill>
                  <a:srgbClr val="AD242F"/>
                </a:solidFill>
                <a:latin typeface="+mn-lt"/>
              </a:rPr>
              <a:t>CONTEXTE</a:t>
            </a:r>
            <a:endParaRPr lang="en-US" sz="2000" b="1" dirty="0">
              <a:solidFill>
                <a:srgbClr val="AD242F"/>
              </a:solidFill>
              <a:latin typeface="+mn-lt"/>
            </a:endParaRPr>
          </a:p>
        </p:txBody>
      </p:sp>
      <p:sp>
        <p:nvSpPr>
          <p:cNvPr id="3" name="Content Placeholder 2"/>
          <p:cNvSpPr>
            <a:spLocks noGrp="1"/>
          </p:cNvSpPr>
          <p:nvPr>
            <p:ph idx="1"/>
          </p:nvPr>
        </p:nvSpPr>
        <p:spPr>
          <a:xfrm>
            <a:off x="304800" y="838200"/>
            <a:ext cx="8001000" cy="5486400"/>
          </a:xfrm>
        </p:spPr>
        <p:txBody>
          <a:bodyPr>
            <a:normAutofit lnSpcReduction="10000"/>
          </a:bodyPr>
          <a:lstStyle/>
          <a:p>
            <a:pPr marL="285750" indent="-285750"/>
            <a:r>
              <a:rPr lang="fr-FR" sz="1800" b="1" dirty="0" smtClean="0">
                <a:cs typeface="Times New Roman" panose="02020603050405020304" pitchFamily="18" charset="0"/>
              </a:rPr>
              <a:t>Le Prochain Cadre de </a:t>
            </a:r>
            <a:r>
              <a:rPr lang="fr-FR" sz="1800" b="1" dirty="0">
                <a:cs typeface="Times New Roman" panose="02020603050405020304" pitchFamily="18" charset="0"/>
              </a:rPr>
              <a:t>Partenariat Pays </a:t>
            </a:r>
            <a:r>
              <a:rPr lang="fr-FR" sz="1800" b="1" dirty="0" smtClean="0">
                <a:cs typeface="Times New Roman" panose="02020603050405020304" pitchFamily="18" charset="0"/>
              </a:rPr>
              <a:t>entre le Cameroun et la </a:t>
            </a:r>
            <a:r>
              <a:rPr lang="fr-FR" sz="1800" b="1" dirty="0">
                <a:cs typeface="Times New Roman" panose="02020603050405020304" pitchFamily="18" charset="0"/>
              </a:rPr>
              <a:t>Banque mondiale </a:t>
            </a:r>
            <a:r>
              <a:rPr lang="fr-FR" sz="1800" b="1" dirty="0" smtClean="0">
                <a:cs typeface="Times New Roman" panose="02020603050405020304" pitchFamily="18" charset="0"/>
              </a:rPr>
              <a:t>sera soumis au Conseil d’Administration au Printemps </a:t>
            </a:r>
            <a:r>
              <a:rPr lang="en-US" sz="1800" b="1" dirty="0" smtClean="0">
                <a:cs typeface="Times New Roman" panose="02020603050405020304" pitchFamily="18" charset="0"/>
              </a:rPr>
              <a:t>2016</a:t>
            </a:r>
            <a:endParaRPr lang="en-US" sz="1800" b="1" dirty="0">
              <a:cs typeface="Times New Roman" panose="02020603050405020304" pitchFamily="18" charset="0"/>
            </a:endParaRPr>
          </a:p>
          <a:p>
            <a:pPr marL="285750" indent="-285750"/>
            <a:endParaRPr lang="en-US" sz="1700" b="1" dirty="0">
              <a:cs typeface="Times New Roman" panose="02020603050405020304" pitchFamily="18" charset="0"/>
            </a:endParaRPr>
          </a:p>
          <a:p>
            <a:pPr marL="285750" indent="-285750"/>
            <a:r>
              <a:rPr lang="fr-FR" sz="1800" b="1" dirty="0" smtClean="0">
                <a:cs typeface="Times New Roman" panose="02020603050405020304" pitchFamily="18" charset="0"/>
              </a:rPr>
              <a:t>La </a:t>
            </a:r>
            <a:r>
              <a:rPr lang="fr-FR" sz="1800" b="1" dirty="0">
                <a:cs typeface="Times New Roman" panose="02020603050405020304" pitchFamily="18" charset="0"/>
              </a:rPr>
              <a:t>préparation </a:t>
            </a:r>
            <a:r>
              <a:rPr lang="fr-FR" sz="1800" b="1" dirty="0" smtClean="0">
                <a:cs typeface="Times New Roman" panose="02020603050405020304" pitchFamily="18" charset="0"/>
              </a:rPr>
              <a:t>de ce Cadre </a:t>
            </a:r>
            <a:r>
              <a:rPr lang="fr-FR" sz="1800" b="1" dirty="0">
                <a:cs typeface="Times New Roman" panose="02020603050405020304" pitchFamily="18" charset="0"/>
              </a:rPr>
              <a:t>de Partenariat avec le </a:t>
            </a:r>
            <a:r>
              <a:rPr lang="fr-FR" sz="1800" b="1" dirty="0" smtClean="0">
                <a:cs typeface="Times New Roman" panose="02020603050405020304" pitchFamily="18" charset="0"/>
              </a:rPr>
              <a:t>Cameroun intervient </a:t>
            </a:r>
            <a:r>
              <a:rPr lang="fr-FR" sz="1800" b="1" dirty="0">
                <a:cs typeface="Times New Roman" panose="02020603050405020304" pitchFamily="18" charset="0"/>
              </a:rPr>
              <a:t>dans un contexte de </a:t>
            </a:r>
            <a:r>
              <a:rPr lang="fr-FR" sz="1800" b="1" dirty="0" smtClean="0">
                <a:cs typeface="Times New Roman" panose="02020603050405020304" pitchFamily="18" charset="0"/>
              </a:rPr>
              <a:t>réformes </a:t>
            </a:r>
            <a:r>
              <a:rPr lang="fr-FR" sz="1800" b="1" dirty="0">
                <a:cs typeface="Times New Roman" panose="02020603050405020304" pitchFamily="18" charset="0"/>
              </a:rPr>
              <a:t>au sein du Groupe </a:t>
            </a:r>
            <a:r>
              <a:rPr lang="fr-FR" sz="1800" b="1" dirty="0" smtClean="0">
                <a:cs typeface="Times New Roman" panose="02020603050405020304" pitchFamily="18" charset="0"/>
              </a:rPr>
              <a:t>Banque </a:t>
            </a:r>
            <a:r>
              <a:rPr lang="fr-FR" sz="1800" b="1" dirty="0">
                <a:cs typeface="Times New Roman" panose="02020603050405020304" pitchFamily="18" charset="0"/>
              </a:rPr>
              <a:t>mondiale</a:t>
            </a:r>
          </a:p>
          <a:p>
            <a:pPr marL="285750" indent="-285750"/>
            <a:endParaRPr lang="fr-FR" sz="1800" b="1" dirty="0">
              <a:solidFill>
                <a:srgbClr val="C00000"/>
              </a:solidFill>
              <a:cs typeface="Times New Roman" panose="02020603050405020304" pitchFamily="18" charset="0"/>
            </a:endParaRPr>
          </a:p>
          <a:p>
            <a:pPr marL="285750" indent="-285750"/>
            <a:r>
              <a:rPr lang="fr-FR" sz="1800" b="1" dirty="0" smtClean="0">
                <a:solidFill>
                  <a:srgbClr val="000000"/>
                </a:solidFill>
                <a:cs typeface="Times New Roman" panose="02020603050405020304" pitchFamily="18" charset="0"/>
              </a:rPr>
              <a:t>Le but de ces </a:t>
            </a:r>
            <a:r>
              <a:rPr lang="fr-FR" sz="1800" b="1" dirty="0">
                <a:solidFill>
                  <a:srgbClr val="000000"/>
                </a:solidFill>
                <a:cs typeface="Times New Roman" panose="02020603050405020304" pitchFamily="18" charset="0"/>
              </a:rPr>
              <a:t>réformes </a:t>
            </a:r>
            <a:r>
              <a:rPr lang="fr-FR" sz="1800" b="1" dirty="0" smtClean="0">
                <a:solidFill>
                  <a:srgbClr val="000000"/>
                </a:solidFill>
                <a:cs typeface="Times New Roman" panose="02020603050405020304" pitchFamily="18" charset="0"/>
              </a:rPr>
              <a:t>est de mieux </a:t>
            </a:r>
            <a:r>
              <a:rPr lang="fr-FR" sz="1800" b="1" dirty="0">
                <a:solidFill>
                  <a:srgbClr val="000000"/>
                </a:solidFill>
                <a:cs typeface="Times New Roman" panose="02020603050405020304" pitchFamily="18" charset="0"/>
              </a:rPr>
              <a:t>préparer la Banque mondiale à la réalisation de deux objectifs </a:t>
            </a:r>
            <a:r>
              <a:rPr lang="fr-FR" sz="1800" b="1" dirty="0" smtClean="0">
                <a:solidFill>
                  <a:srgbClr val="000000"/>
                </a:solidFill>
                <a:cs typeface="Times New Roman" panose="02020603050405020304" pitchFamily="18" charset="0"/>
              </a:rPr>
              <a:t>fondamentaux: </a:t>
            </a:r>
            <a:endParaRPr lang="fr-FR" sz="1800" b="1" dirty="0">
              <a:solidFill>
                <a:srgbClr val="000000"/>
              </a:solidFill>
              <a:cs typeface="Times New Roman" panose="02020603050405020304" pitchFamily="18" charset="0"/>
            </a:endParaRPr>
          </a:p>
          <a:p>
            <a:pPr marL="742950" lvl="1" indent="-285750"/>
            <a:r>
              <a:rPr lang="fr-FR" sz="1700" b="1" dirty="0">
                <a:cs typeface="Times New Roman" panose="02020603050405020304" pitchFamily="18" charset="0"/>
              </a:rPr>
              <a:t>Mettre fin à l’extrême </a:t>
            </a:r>
            <a:r>
              <a:rPr lang="fr-FR" sz="1700" b="1" dirty="0" smtClean="0">
                <a:cs typeface="Times New Roman" panose="02020603050405020304" pitchFamily="18" charset="0"/>
              </a:rPr>
              <a:t>pauvreté</a:t>
            </a:r>
          </a:p>
          <a:p>
            <a:pPr marL="457200" lvl="1" indent="0">
              <a:buNone/>
            </a:pPr>
            <a:r>
              <a:rPr lang="fr-FR" sz="1500" dirty="0" smtClean="0">
                <a:cs typeface="Times New Roman" panose="02020603050405020304" pitchFamily="18" charset="0"/>
              </a:rPr>
              <a:t>Réduire </a:t>
            </a:r>
            <a:r>
              <a:rPr lang="fr-FR" sz="1500" dirty="0">
                <a:cs typeface="Times New Roman" panose="02020603050405020304" pitchFamily="18" charset="0"/>
              </a:rPr>
              <a:t>à 3% la proportion des personnes vivant avec moins de </a:t>
            </a:r>
            <a:r>
              <a:rPr lang="fr-FR" sz="1500" dirty="0" smtClean="0">
                <a:cs typeface="Times New Roman" panose="02020603050405020304" pitchFamily="18" charset="0"/>
              </a:rPr>
              <a:t>1,90 </a:t>
            </a:r>
            <a:r>
              <a:rPr lang="fr-FR" sz="1500" dirty="0">
                <a:cs typeface="Times New Roman" panose="02020603050405020304" pitchFamily="18" charset="0"/>
              </a:rPr>
              <a:t>$ par jour </a:t>
            </a:r>
            <a:r>
              <a:rPr lang="fr-FR" sz="1500" dirty="0" smtClean="0">
                <a:cs typeface="Times New Roman" panose="02020603050405020304" pitchFamily="18" charset="0"/>
              </a:rPr>
              <a:t>à </a:t>
            </a:r>
            <a:r>
              <a:rPr lang="fr-FR" sz="1500" dirty="0">
                <a:cs typeface="Times New Roman" panose="02020603050405020304" pitchFamily="18" charset="0"/>
              </a:rPr>
              <a:t>l’horizon 2030</a:t>
            </a:r>
          </a:p>
          <a:p>
            <a:pPr marL="742950" lvl="1" indent="-285750"/>
            <a:r>
              <a:rPr lang="fr-FR" sz="1700" b="1" dirty="0">
                <a:cs typeface="Times New Roman" panose="02020603050405020304" pitchFamily="18" charset="0"/>
              </a:rPr>
              <a:t>Promouvoir une prospérité mieux partagée</a:t>
            </a:r>
          </a:p>
          <a:p>
            <a:pPr marL="411480" lvl="1" indent="0">
              <a:buNone/>
            </a:pPr>
            <a:r>
              <a:rPr lang="fr-FR" sz="1500" dirty="0" smtClean="0">
                <a:cs typeface="Times New Roman" panose="02020603050405020304" pitchFamily="18" charset="0"/>
              </a:rPr>
              <a:t>Favoriser </a:t>
            </a:r>
            <a:r>
              <a:rPr lang="fr-FR" sz="1500" dirty="0">
                <a:cs typeface="Times New Roman" panose="02020603050405020304" pitchFamily="18" charset="0"/>
              </a:rPr>
              <a:t>dans chaque pays la croissance du revenu des 40% les plus </a:t>
            </a:r>
            <a:r>
              <a:rPr lang="fr-FR" sz="1500" dirty="0" smtClean="0">
                <a:cs typeface="Times New Roman" panose="02020603050405020304" pitchFamily="18" charset="0"/>
              </a:rPr>
              <a:t>pauvres</a:t>
            </a:r>
          </a:p>
          <a:p>
            <a:pPr marL="411480" lvl="1" indent="0">
              <a:buNone/>
            </a:pPr>
            <a:endParaRPr lang="fr-FR" sz="1500" dirty="0">
              <a:cs typeface="Times New Roman" panose="02020603050405020304" pitchFamily="18" charset="0"/>
            </a:endParaRPr>
          </a:p>
          <a:p>
            <a:r>
              <a:rPr lang="fr-FR" sz="1700" b="1" dirty="0" smtClean="0">
                <a:cs typeface="Times New Roman" panose="02020603050405020304" pitchFamily="18" charset="0"/>
              </a:rPr>
              <a:t>L’objectif de la Banque est étroitement lié aux objectifs d’un Cameroun émergent en 2035, tels que formulés dans le DSCE </a:t>
            </a:r>
          </a:p>
          <a:p>
            <a:pPr lvl="1"/>
            <a:r>
              <a:rPr lang="fr-FR" sz="1600" dirty="0"/>
              <a:t>réduire la pauvreté à un niveau socialement acceptable ;</a:t>
            </a:r>
            <a:endParaRPr lang="en-US" sz="1600" dirty="0"/>
          </a:p>
          <a:p>
            <a:pPr lvl="1"/>
            <a:r>
              <a:rPr lang="fr-FR" sz="1600" dirty="0"/>
              <a:t> devenir un pays à revenu intermédiaire ;</a:t>
            </a:r>
            <a:endParaRPr lang="en-US" sz="1600" dirty="0"/>
          </a:p>
          <a:p>
            <a:pPr lvl="1"/>
            <a:r>
              <a:rPr lang="fr-FR" sz="1600" dirty="0"/>
              <a:t>atteindre le stade de Nouveau Pays Industrialisé et </a:t>
            </a:r>
            <a:endParaRPr lang="en-US" sz="1600" dirty="0"/>
          </a:p>
          <a:p>
            <a:pPr lvl="1"/>
            <a:r>
              <a:rPr lang="fr-FR" sz="1600" dirty="0"/>
              <a:t> renforcer l’unité nationale et consolider le processus démocratique</a:t>
            </a:r>
            <a:endParaRPr lang="en-US" sz="1600" dirty="0"/>
          </a:p>
          <a:p>
            <a:endParaRPr lang="en-US" sz="1700" dirty="0">
              <a:cs typeface="Times New Roman" panose="02020603050405020304" pitchFamily="18" charset="0"/>
            </a:endParaRPr>
          </a:p>
        </p:txBody>
      </p:sp>
    </p:spTree>
    <p:extLst>
      <p:ext uri="{BB962C8B-B14F-4D97-AF65-F5344CB8AC3E}">
        <p14:creationId xmlns:p14="http://schemas.microsoft.com/office/powerpoint/2010/main" val="40781654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fr-FR" sz="2000" b="1" dirty="0" smtClean="0">
                <a:solidFill>
                  <a:srgbClr val="AD242F"/>
                </a:solidFill>
                <a:latin typeface="+mn-lt"/>
              </a:rPr>
              <a:t>LES AMÉLIORATIONS TECHNOLOGIQUES PEUVENT AUGMENTER LA PRODUCTION AGRICOLE </a:t>
            </a:r>
            <a:endParaRPr lang="en-US" sz="2000" b="1" dirty="0">
              <a:solidFill>
                <a:srgbClr val="AD242F"/>
              </a:solidFill>
              <a:latin typeface="+mn-lt"/>
            </a:endParaRPr>
          </a:p>
        </p:txBody>
      </p:sp>
      <p:sp>
        <p:nvSpPr>
          <p:cNvPr id="5" name="Text Placeholder 4"/>
          <p:cNvSpPr>
            <a:spLocks noGrp="1"/>
          </p:cNvSpPr>
          <p:nvPr>
            <p:ph type="body" idx="1"/>
          </p:nvPr>
        </p:nvSpPr>
        <p:spPr/>
        <p:txBody>
          <a:bodyPr/>
          <a:lstStyle/>
          <a:p>
            <a:r>
              <a:rPr lang="en-US" sz="1800" dirty="0"/>
              <a:t>Difference entre production </a:t>
            </a:r>
            <a:r>
              <a:rPr lang="en-US" sz="1800" dirty="0" err="1" smtClean="0"/>
              <a:t>actuelle</a:t>
            </a:r>
            <a:r>
              <a:rPr lang="en-US" sz="1800" dirty="0" smtClean="0"/>
              <a:t> </a:t>
            </a:r>
            <a:r>
              <a:rPr lang="en-US" sz="1800" dirty="0"/>
              <a:t>et production </a:t>
            </a:r>
            <a:r>
              <a:rPr lang="en-US" sz="1800" dirty="0" err="1" smtClean="0"/>
              <a:t>potentielle</a:t>
            </a:r>
            <a:endParaRPr lang="en-US" sz="1800" dirty="0"/>
          </a:p>
        </p:txBody>
      </p:sp>
      <p:sp>
        <p:nvSpPr>
          <p:cNvPr id="7" name="Text Placeholder 6"/>
          <p:cNvSpPr>
            <a:spLocks noGrp="1"/>
          </p:cNvSpPr>
          <p:nvPr>
            <p:ph type="body" sz="quarter" idx="3"/>
          </p:nvPr>
        </p:nvSpPr>
        <p:spPr/>
        <p:txBody>
          <a:bodyPr/>
          <a:lstStyle/>
          <a:p>
            <a:r>
              <a:rPr lang="en-US" sz="1800" dirty="0" err="1" smtClean="0"/>
              <a:t>Conséquences</a:t>
            </a:r>
            <a:r>
              <a:rPr lang="en-US" sz="1800" dirty="0" smtClean="0"/>
              <a:t> </a:t>
            </a:r>
            <a:r>
              <a:rPr lang="en-US" sz="1800" dirty="0"/>
              <a:t>de </a:t>
            </a:r>
            <a:r>
              <a:rPr lang="en-US" sz="1800" dirty="0" err="1"/>
              <a:t>l’application</a:t>
            </a:r>
            <a:r>
              <a:rPr lang="en-US" sz="1800" dirty="0"/>
              <a:t> des </a:t>
            </a:r>
            <a:r>
              <a:rPr lang="en-US" sz="1800" dirty="0" err="1"/>
              <a:t>intrants</a:t>
            </a:r>
            <a:r>
              <a:rPr lang="en-US" sz="1800" dirty="0"/>
              <a:t> </a:t>
            </a:r>
          </a:p>
        </p:txBody>
      </p:sp>
      <p:sp>
        <p:nvSpPr>
          <p:cNvPr id="11" name="Rectangle 4"/>
          <p:cNvSpPr>
            <a:spLocks noChangeArrowheads="1"/>
          </p:cNvSpPr>
          <p:nvPr/>
        </p:nvSpPr>
        <p:spPr bwMode="auto">
          <a:xfrm flipV="1">
            <a:off x="457200" y="3352798"/>
            <a:ext cx="1158843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2134479750"/>
              </p:ext>
            </p:extLst>
          </p:nvPr>
        </p:nvGraphicFramePr>
        <p:xfrm>
          <a:off x="227452" y="2971800"/>
          <a:ext cx="4034129" cy="2409826"/>
        </p:xfrm>
        <a:graphic>
          <a:graphicData uri="http://schemas.openxmlformats.org/presentationml/2006/ole">
            <mc:AlternateContent xmlns:mc="http://schemas.openxmlformats.org/markup-compatibility/2006">
              <mc:Choice xmlns:v="urn:schemas-microsoft-com:vml" Requires="v">
                <p:oleObj spid="_x0000_s10345" name="Bitmap Image" r:id="rId3" imgW="4580952" imgH="2752381" progId="Paint.Picture">
                  <p:embed/>
                </p:oleObj>
              </mc:Choice>
              <mc:Fallback>
                <p:oleObj name="Bitmap Image" r:id="rId3" imgW="4580952" imgH="2752381"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452" y="2971800"/>
                        <a:ext cx="4034129" cy="2409826"/>
                      </a:xfrm>
                      <a:prstGeom prst="rect">
                        <a:avLst/>
                      </a:prstGeom>
                      <a:noFill/>
                    </p:spPr>
                  </p:pic>
                </p:oleObj>
              </mc:Fallback>
            </mc:AlternateContent>
          </a:graphicData>
        </a:graphic>
      </p:graphicFrame>
      <p:sp>
        <p:nvSpPr>
          <p:cNvPr id="15" name="Rectangle 8"/>
          <p:cNvSpPr>
            <a:spLocks noChangeArrowheads="1"/>
          </p:cNvSpPr>
          <p:nvPr/>
        </p:nvSpPr>
        <p:spPr bwMode="auto">
          <a:xfrm flipV="1">
            <a:off x="4255962" y="3124199"/>
            <a:ext cx="122688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6" name="Object 15"/>
          <p:cNvGraphicFramePr>
            <a:graphicFrameLocks noChangeAspect="1"/>
          </p:cNvGraphicFramePr>
          <p:nvPr>
            <p:extLst>
              <p:ext uri="{D42A27DB-BD31-4B8C-83A1-F6EECF244321}">
                <p14:modId xmlns:p14="http://schemas.microsoft.com/office/powerpoint/2010/main" val="865984143"/>
              </p:ext>
            </p:extLst>
          </p:nvPr>
        </p:nvGraphicFramePr>
        <p:xfrm>
          <a:off x="4145844" y="3147058"/>
          <a:ext cx="4237490" cy="2536825"/>
        </p:xfrm>
        <a:graphic>
          <a:graphicData uri="http://schemas.openxmlformats.org/presentationml/2006/ole">
            <mc:AlternateContent xmlns:mc="http://schemas.openxmlformats.org/markup-compatibility/2006">
              <mc:Choice xmlns:v="urn:schemas-microsoft-com:vml" Requires="v">
                <p:oleObj spid="_x0000_s10346" name="Bitmap Image" r:id="rId5" imgW="4580952" imgH="2752381" progId="Paint.Picture">
                  <p:embed/>
                </p:oleObj>
              </mc:Choice>
              <mc:Fallback>
                <p:oleObj name="Bitmap Image" r:id="rId5" imgW="4580952" imgH="2752381" progId="Paint.Picture">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5844" y="3147058"/>
                        <a:ext cx="4237490" cy="2536825"/>
                      </a:xfrm>
                      <a:prstGeom prst="rect">
                        <a:avLst/>
                      </a:prstGeom>
                      <a:noFill/>
                    </p:spPr>
                  </p:pic>
                </p:oleObj>
              </mc:Fallback>
            </mc:AlternateContent>
          </a:graphicData>
        </a:graphic>
      </p:graphicFrame>
    </p:spTree>
    <p:extLst>
      <p:ext uri="{BB962C8B-B14F-4D97-AF65-F5344CB8AC3E}">
        <p14:creationId xmlns:p14="http://schemas.microsoft.com/office/powerpoint/2010/main" val="17239716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1800" b="1" cap="none" dirty="0" smtClean="0">
                <a:solidFill>
                  <a:srgbClr val="000000"/>
                </a:solidFill>
                <a:latin typeface="Calibri"/>
                <a:cs typeface="Calibri"/>
              </a:rPr>
              <a:t/>
            </a:r>
            <a:br>
              <a:rPr lang="fr-FR" sz="1800" b="1" cap="none" dirty="0" smtClean="0">
                <a:solidFill>
                  <a:srgbClr val="000000"/>
                </a:solidFill>
                <a:latin typeface="Calibri"/>
                <a:cs typeface="Calibri"/>
              </a:rPr>
            </a:br>
            <a:r>
              <a:rPr lang="fr-FR" sz="1800" b="1" dirty="0">
                <a:solidFill>
                  <a:srgbClr val="000000"/>
                </a:solidFill>
                <a:latin typeface="Calibri"/>
                <a:cs typeface="Calibri"/>
              </a:rPr>
              <a:t/>
            </a:r>
            <a:br>
              <a:rPr lang="fr-FR" sz="1800" b="1" dirty="0">
                <a:solidFill>
                  <a:srgbClr val="000000"/>
                </a:solidFill>
                <a:latin typeface="Calibri"/>
                <a:cs typeface="Calibri"/>
              </a:rPr>
            </a:br>
            <a:r>
              <a:rPr lang="fr-FR" sz="2000" b="1" dirty="0" smtClean="0">
                <a:solidFill>
                  <a:srgbClr val="AD242F"/>
                </a:solidFill>
                <a:latin typeface="Calibri"/>
                <a:cs typeface="Calibri"/>
              </a:rPr>
              <a:t>POUR ATTEINDRE L’OBJECTIF DE RÉDUCTION DE LA PAUVRETÉ, UNE C</a:t>
            </a:r>
            <a:r>
              <a:rPr lang="fr-FR" sz="2000" b="1" cap="none" dirty="0" smtClean="0">
                <a:solidFill>
                  <a:srgbClr val="AD242F"/>
                </a:solidFill>
                <a:latin typeface="Calibri"/>
                <a:cs typeface="Calibri"/>
              </a:rPr>
              <a:t>ROISSANCE INCLUSIVE DOIT </a:t>
            </a:r>
            <a:r>
              <a:rPr lang="fr-FR" sz="2000" b="1" dirty="0" smtClean="0">
                <a:solidFill>
                  <a:srgbClr val="AD242F"/>
                </a:solidFill>
                <a:latin typeface="Calibri"/>
                <a:cs typeface="Calibri"/>
              </a:rPr>
              <a:t>ÊTRE COMBINÉE </a:t>
            </a:r>
            <a:r>
              <a:rPr lang="fr-FR" sz="2000" b="1" cap="none" dirty="0" smtClean="0">
                <a:solidFill>
                  <a:srgbClr val="AD242F"/>
                </a:solidFill>
                <a:latin typeface="Calibri"/>
                <a:cs typeface="Calibri"/>
              </a:rPr>
              <a:t>AVEC UN ÉLARGISSEMENT DE LA PROTECTION SOCIALE</a:t>
            </a:r>
            <a:br>
              <a:rPr lang="fr-FR" sz="2000" b="1" cap="none" dirty="0" smtClean="0">
                <a:solidFill>
                  <a:srgbClr val="AD242F"/>
                </a:solidFill>
                <a:latin typeface="Calibri"/>
                <a:cs typeface="Calibri"/>
              </a:rPr>
            </a:br>
            <a:r>
              <a:rPr lang="fr-FR" sz="2000" b="1" cap="none" dirty="0" smtClean="0">
                <a:solidFill>
                  <a:srgbClr val="000000"/>
                </a:solidFill>
                <a:latin typeface="Calibri"/>
                <a:cs typeface="Calibri"/>
              </a:rPr>
              <a:t/>
            </a:r>
            <a:br>
              <a:rPr lang="fr-FR" sz="2000" b="1" cap="none" dirty="0" smtClean="0">
                <a:solidFill>
                  <a:srgbClr val="000000"/>
                </a:solidFill>
                <a:latin typeface="Calibri"/>
                <a:cs typeface="Calibri"/>
              </a:rPr>
            </a:br>
            <a:endParaRPr lang="fr-FR" sz="2000" b="1" cap="none" dirty="0">
              <a:solidFill>
                <a:srgbClr val="000000"/>
              </a:solidFill>
              <a:latin typeface="Calibri"/>
              <a:cs typeface="Calibri"/>
            </a:endParaRPr>
          </a:p>
        </p:txBody>
      </p:sp>
      <p:sp>
        <p:nvSpPr>
          <p:cNvPr id="6" name="Rectangle 4"/>
          <p:cNvSpPr>
            <a:spLocks noChangeArrowheads="1"/>
          </p:cNvSpPr>
          <p:nvPr/>
        </p:nvSpPr>
        <p:spPr bwMode="auto">
          <a:xfrm>
            <a:off x="418887" y="2050732"/>
            <a:ext cx="21235517" cy="5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Chart 7"/>
          <p:cNvGraphicFramePr>
            <a:graphicFrameLocks/>
          </p:cNvGraphicFramePr>
          <p:nvPr>
            <p:extLst>
              <p:ext uri="{D42A27DB-BD31-4B8C-83A1-F6EECF244321}">
                <p14:modId xmlns:p14="http://schemas.microsoft.com/office/powerpoint/2010/main" val="4123608604"/>
              </p:ext>
            </p:extLst>
          </p:nvPr>
        </p:nvGraphicFramePr>
        <p:xfrm>
          <a:off x="4419600" y="1676400"/>
          <a:ext cx="3657600" cy="4590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p:cNvGraphicFramePr>
            <a:graphicFrameLocks noGrp="1"/>
          </p:cNvGraphicFramePr>
          <p:nvPr>
            <p:ph sz="half" idx="1"/>
            <p:extLst>
              <p:ext uri="{D42A27DB-BD31-4B8C-83A1-F6EECF244321}">
                <p14:modId xmlns:p14="http://schemas.microsoft.com/office/powerpoint/2010/main" val="2648163267"/>
              </p:ext>
            </p:extLst>
          </p:nvPr>
        </p:nvGraphicFramePr>
        <p:xfrm>
          <a:off x="457200" y="1536700"/>
          <a:ext cx="3657600" cy="45894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53081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487362"/>
          </a:xfrm>
        </p:spPr>
        <p:txBody>
          <a:bodyPr/>
          <a:lstStyle/>
          <a:p>
            <a:pPr algn="ctr"/>
            <a:r>
              <a:rPr lang="fr-FR" sz="2000" b="1" spc="0" dirty="0" smtClean="0">
                <a:solidFill>
                  <a:srgbClr val="B90000"/>
                </a:solidFill>
                <a:latin typeface="Calibri"/>
                <a:cs typeface="Calibri"/>
              </a:rPr>
              <a:t/>
            </a:r>
            <a:br>
              <a:rPr lang="fr-FR" sz="2000" b="1" spc="0" dirty="0" smtClean="0">
                <a:solidFill>
                  <a:srgbClr val="B90000"/>
                </a:solidFill>
                <a:latin typeface="Calibri"/>
                <a:cs typeface="Calibri"/>
              </a:rPr>
            </a:br>
            <a:r>
              <a:rPr lang="fr-FR" sz="2000" b="1" spc="0" dirty="0" smtClean="0">
                <a:solidFill>
                  <a:srgbClr val="B90000"/>
                </a:solidFill>
                <a:latin typeface="Calibri"/>
                <a:cs typeface="Calibri"/>
              </a:rPr>
              <a:t>QUELS SONT LES PRINCIPAUX OBSTACLES VERS CES OBJECTIFS?</a:t>
            </a:r>
            <a:r>
              <a:rPr lang="fr-FR" sz="2000" b="1" spc="0" dirty="0">
                <a:solidFill>
                  <a:srgbClr val="B90000"/>
                </a:solidFill>
                <a:latin typeface="Calibri"/>
                <a:cs typeface="Calibri"/>
              </a:rPr>
              <a:t/>
            </a:r>
            <a:br>
              <a:rPr lang="fr-FR" sz="2000" b="1" spc="0" dirty="0">
                <a:solidFill>
                  <a:srgbClr val="B90000"/>
                </a:solidFill>
                <a:latin typeface="Calibri"/>
                <a:cs typeface="Calibri"/>
              </a:rPr>
            </a:br>
            <a:endParaRPr lang="en-US" sz="2000" dirty="0"/>
          </a:p>
        </p:txBody>
      </p:sp>
      <p:sp>
        <p:nvSpPr>
          <p:cNvPr id="3" name="Content Placeholder 2"/>
          <p:cNvSpPr>
            <a:spLocks noGrp="1"/>
          </p:cNvSpPr>
          <p:nvPr>
            <p:ph idx="1"/>
          </p:nvPr>
        </p:nvSpPr>
        <p:spPr>
          <a:xfrm>
            <a:off x="152400" y="1066800"/>
            <a:ext cx="8153400" cy="5334000"/>
          </a:xfrm>
        </p:spPr>
        <p:txBody>
          <a:bodyPr>
            <a:normAutofit lnSpcReduction="10000"/>
          </a:bodyPr>
          <a:lstStyle/>
          <a:p>
            <a:pPr marL="457200" indent="-457200" algn="just">
              <a:spcBef>
                <a:spcPts val="500"/>
              </a:spcBef>
              <a:buFontTx/>
              <a:buChar char="-"/>
            </a:pPr>
            <a:r>
              <a:rPr lang="fr-FR" sz="1800" dirty="0" smtClean="0">
                <a:solidFill>
                  <a:srgbClr val="000000"/>
                </a:solidFill>
                <a:cs typeface="Calibri"/>
              </a:rPr>
              <a:t>Il y a </a:t>
            </a:r>
            <a:r>
              <a:rPr lang="fr-FR" sz="1800" b="1" dirty="0" smtClean="0">
                <a:solidFill>
                  <a:srgbClr val="000000"/>
                </a:solidFill>
                <a:cs typeface="Calibri"/>
              </a:rPr>
              <a:t>d'importants déficits </a:t>
            </a:r>
            <a:r>
              <a:rPr lang="fr-FR" sz="1800" b="1" dirty="0">
                <a:solidFill>
                  <a:srgbClr val="000000"/>
                </a:solidFill>
                <a:cs typeface="Calibri"/>
              </a:rPr>
              <a:t>infrastructurels et économiques </a:t>
            </a:r>
            <a:r>
              <a:rPr lang="fr-FR" sz="1800" dirty="0">
                <a:solidFill>
                  <a:srgbClr val="000000"/>
                </a:solidFill>
                <a:cs typeface="Calibri"/>
              </a:rPr>
              <a:t>qui doivent être </a:t>
            </a:r>
            <a:r>
              <a:rPr lang="fr-FR" sz="1800" dirty="0" smtClean="0">
                <a:solidFill>
                  <a:srgbClr val="000000"/>
                </a:solidFill>
                <a:cs typeface="Calibri"/>
              </a:rPr>
              <a:t>abordés. </a:t>
            </a:r>
            <a:r>
              <a:rPr lang="fr-FR" sz="1800" dirty="0">
                <a:solidFill>
                  <a:srgbClr val="000000"/>
                </a:solidFill>
                <a:cs typeface="Calibri"/>
              </a:rPr>
              <a:t>Cela inclut </a:t>
            </a:r>
            <a:r>
              <a:rPr lang="fr-FR" sz="1800" dirty="0" smtClean="0">
                <a:solidFill>
                  <a:srgbClr val="000000"/>
                </a:solidFill>
                <a:cs typeface="Calibri"/>
              </a:rPr>
              <a:t>les télécommunications, </a:t>
            </a:r>
            <a:r>
              <a:rPr lang="fr-FR" sz="1800" dirty="0">
                <a:solidFill>
                  <a:srgbClr val="000000"/>
                </a:solidFill>
                <a:cs typeface="Calibri"/>
              </a:rPr>
              <a:t>l'électricité, les routes, les </a:t>
            </a:r>
            <a:r>
              <a:rPr lang="fr-FR" sz="1800" dirty="0" smtClean="0">
                <a:solidFill>
                  <a:srgbClr val="000000"/>
                </a:solidFill>
                <a:cs typeface="Calibri"/>
              </a:rPr>
              <a:t>ports, </a:t>
            </a:r>
            <a:r>
              <a:rPr lang="fr-FR" sz="1800" dirty="0">
                <a:solidFill>
                  <a:srgbClr val="000000"/>
                </a:solidFill>
                <a:cs typeface="Calibri"/>
              </a:rPr>
              <a:t>mais aussi le secteur </a:t>
            </a:r>
            <a:r>
              <a:rPr lang="fr-FR" sz="1800" dirty="0" smtClean="0">
                <a:solidFill>
                  <a:srgbClr val="000000"/>
                </a:solidFill>
                <a:cs typeface="Calibri"/>
              </a:rPr>
              <a:t>bancaire, la formation professionnelle, et </a:t>
            </a:r>
            <a:r>
              <a:rPr lang="fr-FR" sz="1800" dirty="0">
                <a:solidFill>
                  <a:srgbClr val="000000"/>
                </a:solidFill>
                <a:cs typeface="Calibri"/>
              </a:rPr>
              <a:t>les </a:t>
            </a:r>
            <a:r>
              <a:rPr lang="fr-FR" sz="1800" dirty="0" smtClean="0">
                <a:solidFill>
                  <a:srgbClr val="000000"/>
                </a:solidFill>
                <a:cs typeface="Calibri"/>
              </a:rPr>
              <a:t>villes. </a:t>
            </a:r>
            <a:r>
              <a:rPr lang="fr-FR" sz="1800" dirty="0">
                <a:solidFill>
                  <a:srgbClr val="000000"/>
                </a:solidFill>
                <a:cs typeface="Calibri"/>
              </a:rPr>
              <a:t>Les </a:t>
            </a:r>
            <a:r>
              <a:rPr lang="fr-FR" sz="1800" dirty="0" smtClean="0">
                <a:solidFill>
                  <a:srgbClr val="000000"/>
                </a:solidFill>
                <a:cs typeface="Calibri"/>
              </a:rPr>
              <a:t>investissements seuls </a:t>
            </a:r>
            <a:r>
              <a:rPr lang="fr-FR" sz="1800" dirty="0">
                <a:solidFill>
                  <a:srgbClr val="000000"/>
                </a:solidFill>
                <a:cs typeface="Calibri"/>
              </a:rPr>
              <a:t>ne suffiront </a:t>
            </a:r>
            <a:r>
              <a:rPr lang="fr-FR" sz="1800" dirty="0" smtClean="0">
                <a:solidFill>
                  <a:srgbClr val="000000"/>
                </a:solidFill>
                <a:cs typeface="Calibri"/>
              </a:rPr>
              <a:t>pas. </a:t>
            </a:r>
            <a:r>
              <a:rPr lang="fr-FR" sz="1800" b="1" dirty="0">
                <a:solidFill>
                  <a:srgbClr val="000000"/>
                </a:solidFill>
                <a:cs typeface="Calibri"/>
              </a:rPr>
              <a:t>D</a:t>
            </a:r>
            <a:r>
              <a:rPr lang="fr-FR" sz="1800" b="1" dirty="0" smtClean="0">
                <a:solidFill>
                  <a:srgbClr val="000000"/>
                </a:solidFill>
                <a:cs typeface="Calibri"/>
              </a:rPr>
              <a:t>es </a:t>
            </a:r>
            <a:r>
              <a:rPr lang="fr-FR" sz="1800" b="1" dirty="0">
                <a:solidFill>
                  <a:srgbClr val="000000"/>
                </a:solidFill>
                <a:cs typeface="Calibri"/>
              </a:rPr>
              <a:t>réformes </a:t>
            </a:r>
            <a:r>
              <a:rPr lang="fr-FR" sz="1800" b="1" dirty="0" smtClean="0">
                <a:solidFill>
                  <a:srgbClr val="000000"/>
                </a:solidFill>
                <a:cs typeface="Calibri"/>
              </a:rPr>
              <a:t>structurelles et institutionnelles sont </a:t>
            </a:r>
            <a:r>
              <a:rPr lang="fr-FR" sz="1800" b="1" dirty="0">
                <a:solidFill>
                  <a:srgbClr val="000000"/>
                </a:solidFill>
                <a:cs typeface="Calibri"/>
              </a:rPr>
              <a:t>nécessaires </a:t>
            </a:r>
            <a:r>
              <a:rPr lang="fr-FR" sz="1800" dirty="0">
                <a:solidFill>
                  <a:srgbClr val="000000"/>
                </a:solidFill>
                <a:cs typeface="Calibri"/>
              </a:rPr>
              <a:t>pour obtenir un bon retour sur ces investissements </a:t>
            </a:r>
            <a:r>
              <a:rPr lang="fr-FR" sz="1800" dirty="0" smtClean="0">
                <a:solidFill>
                  <a:srgbClr val="000000"/>
                </a:solidFill>
                <a:cs typeface="Calibri"/>
              </a:rPr>
              <a:t>et </a:t>
            </a:r>
            <a:r>
              <a:rPr lang="fr-FR" sz="1800" dirty="0">
                <a:solidFill>
                  <a:srgbClr val="000000"/>
                </a:solidFill>
                <a:cs typeface="Calibri"/>
              </a:rPr>
              <a:t>attirer les investisseurs </a:t>
            </a:r>
            <a:r>
              <a:rPr lang="fr-FR" sz="1800" dirty="0" smtClean="0">
                <a:solidFill>
                  <a:srgbClr val="000000"/>
                </a:solidFill>
                <a:cs typeface="Calibri"/>
              </a:rPr>
              <a:t>privés.</a:t>
            </a:r>
            <a:endParaRPr lang="fr-FR" sz="1800" dirty="0">
              <a:solidFill>
                <a:srgbClr val="000000"/>
              </a:solidFill>
              <a:cs typeface="Calibri"/>
            </a:endParaRPr>
          </a:p>
          <a:p>
            <a:pPr marL="457200" indent="-457200" algn="just">
              <a:spcBef>
                <a:spcPts val="500"/>
              </a:spcBef>
              <a:buFontTx/>
              <a:buChar char="-"/>
            </a:pPr>
            <a:endParaRPr lang="fr-FR" sz="1800" dirty="0" smtClean="0">
              <a:solidFill>
                <a:srgbClr val="000000"/>
              </a:solidFill>
              <a:cs typeface="Calibri"/>
            </a:endParaRPr>
          </a:p>
          <a:p>
            <a:pPr marL="457200" indent="-457200" algn="just">
              <a:spcBef>
                <a:spcPts val="500"/>
              </a:spcBef>
              <a:buFontTx/>
              <a:buChar char="-"/>
            </a:pPr>
            <a:r>
              <a:rPr lang="fr-FR" sz="1800" b="1" dirty="0" smtClean="0">
                <a:solidFill>
                  <a:srgbClr val="000000"/>
                </a:solidFill>
                <a:cs typeface="Calibri"/>
              </a:rPr>
              <a:t>La gouvernance du secteur </a:t>
            </a:r>
            <a:r>
              <a:rPr lang="fr-FR" sz="1800" b="1" dirty="0">
                <a:solidFill>
                  <a:srgbClr val="000000"/>
                </a:solidFill>
                <a:cs typeface="Calibri"/>
              </a:rPr>
              <a:t>public doit </a:t>
            </a:r>
            <a:r>
              <a:rPr lang="fr-FR" sz="1800" b="1" dirty="0" smtClean="0">
                <a:solidFill>
                  <a:srgbClr val="000000"/>
                </a:solidFill>
                <a:cs typeface="Calibri"/>
              </a:rPr>
              <a:t>être améliorée</a:t>
            </a:r>
            <a:r>
              <a:rPr lang="fr-FR" sz="1800" dirty="0" smtClean="0">
                <a:solidFill>
                  <a:srgbClr val="000000"/>
                </a:solidFill>
                <a:cs typeface="Calibri"/>
              </a:rPr>
              <a:t>. </a:t>
            </a:r>
            <a:r>
              <a:rPr lang="fr-FR" sz="1800" dirty="0">
                <a:solidFill>
                  <a:srgbClr val="000000"/>
                </a:solidFill>
                <a:cs typeface="Calibri"/>
              </a:rPr>
              <a:t>Cela comprend les systèmes de </a:t>
            </a:r>
            <a:r>
              <a:rPr lang="fr-FR" sz="1800" dirty="0" smtClean="0">
                <a:solidFill>
                  <a:srgbClr val="000000"/>
                </a:solidFill>
                <a:cs typeface="Calibri"/>
              </a:rPr>
              <a:t>gestion des finances publiques, l’allocation des dépenses publiques, </a:t>
            </a:r>
            <a:r>
              <a:rPr lang="fr-FR" sz="1800" dirty="0">
                <a:solidFill>
                  <a:srgbClr val="000000"/>
                </a:solidFill>
                <a:cs typeface="Calibri"/>
              </a:rPr>
              <a:t>la </a:t>
            </a:r>
            <a:r>
              <a:rPr lang="fr-FR" sz="1800" dirty="0" smtClean="0">
                <a:solidFill>
                  <a:srgbClr val="000000"/>
                </a:solidFill>
                <a:cs typeface="Calibri"/>
              </a:rPr>
              <a:t>prestation de services publics, </a:t>
            </a:r>
            <a:r>
              <a:rPr lang="fr-FR" sz="1800" dirty="0">
                <a:solidFill>
                  <a:srgbClr val="000000"/>
                </a:solidFill>
                <a:cs typeface="Calibri"/>
              </a:rPr>
              <a:t>mais </a:t>
            </a:r>
            <a:r>
              <a:rPr lang="fr-FR" sz="1800" dirty="0" smtClean="0">
                <a:solidFill>
                  <a:srgbClr val="000000"/>
                </a:solidFill>
                <a:cs typeface="Calibri"/>
              </a:rPr>
              <a:t>aussi l</a:t>
            </a:r>
            <a:r>
              <a:rPr lang="fr-FR" sz="1800" b="1" dirty="0" smtClean="0">
                <a:solidFill>
                  <a:srgbClr val="000000"/>
                </a:solidFill>
                <a:cs typeface="Calibri"/>
              </a:rPr>
              <a:t>e climat des affaires qui reste peu favorable. </a:t>
            </a:r>
            <a:r>
              <a:rPr lang="fr-FR" sz="1800" dirty="0">
                <a:solidFill>
                  <a:srgbClr val="000000"/>
                </a:solidFill>
                <a:cs typeface="Calibri"/>
              </a:rPr>
              <a:t> </a:t>
            </a:r>
            <a:r>
              <a:rPr lang="fr-FR" sz="1800" dirty="0" smtClean="0">
                <a:solidFill>
                  <a:srgbClr val="000000"/>
                </a:solidFill>
                <a:cs typeface="Calibri"/>
              </a:rPr>
              <a:t>Les défis dans ce dernier domaine comprennent: le manque de compétition; les cout élevé du transport; le mauvais fonctionnement du port; les insuffisance dans le domaine de l’électricité; la difficulté d’accès aux financements; le développement limite des technologies de l’information; la complexité du système fiscal).</a:t>
            </a:r>
          </a:p>
          <a:p>
            <a:pPr marL="457200" indent="-457200" algn="just">
              <a:spcBef>
                <a:spcPts val="500"/>
              </a:spcBef>
              <a:buFontTx/>
              <a:buChar char="-"/>
            </a:pPr>
            <a:endParaRPr lang="fr-FR" sz="1800" dirty="0">
              <a:solidFill>
                <a:srgbClr val="000000"/>
              </a:solidFill>
              <a:cs typeface="Calibri"/>
            </a:endParaRPr>
          </a:p>
          <a:p>
            <a:pPr marL="457200" indent="-457200" algn="just">
              <a:spcBef>
                <a:spcPts val="500"/>
              </a:spcBef>
              <a:buFontTx/>
              <a:buChar char="-"/>
            </a:pPr>
            <a:r>
              <a:rPr lang="fr-FR" sz="1800" dirty="0" smtClean="0">
                <a:solidFill>
                  <a:srgbClr val="000000"/>
                </a:solidFill>
                <a:cs typeface="Calibri"/>
              </a:rPr>
              <a:t>Pour atteindre l’objectif de réduction de la pauvreté </a:t>
            </a:r>
            <a:r>
              <a:rPr lang="fr-FR" sz="1800" b="1" dirty="0" smtClean="0">
                <a:solidFill>
                  <a:srgbClr val="000000"/>
                </a:solidFill>
                <a:cs typeface="Calibri"/>
              </a:rPr>
              <a:t>la croissance doit devenir beaucoup plus inclusive. </a:t>
            </a:r>
            <a:r>
              <a:rPr lang="fr-FR" sz="1800" dirty="0" smtClean="0">
                <a:solidFill>
                  <a:srgbClr val="000000"/>
                </a:solidFill>
                <a:cs typeface="Calibri"/>
              </a:rPr>
              <a:t>Elle doit profiter aux petits agriculteurs et mieux intégrer les régions isolées. </a:t>
            </a:r>
            <a:endParaRPr lang="fr-FR" sz="1800" dirty="0">
              <a:solidFill>
                <a:srgbClr val="000000"/>
              </a:solidFill>
              <a:cs typeface="Calibri"/>
            </a:endParaRPr>
          </a:p>
          <a:p>
            <a:pPr marL="285750" indent="-285750" algn="just">
              <a:spcBef>
                <a:spcPts val="500"/>
              </a:spcBef>
              <a:buFont typeface="Arial"/>
              <a:buChar char="•"/>
            </a:pPr>
            <a:endParaRPr lang="fr-FR" sz="1800" dirty="0">
              <a:solidFill>
                <a:srgbClr val="000000"/>
              </a:solidFill>
              <a:cs typeface="Calibri"/>
            </a:endParaRPr>
          </a:p>
          <a:p>
            <a:endParaRPr lang="en-US" dirty="0"/>
          </a:p>
        </p:txBody>
      </p:sp>
    </p:spTree>
    <p:extLst>
      <p:ext uri="{BB962C8B-B14F-4D97-AF65-F5344CB8AC3E}">
        <p14:creationId xmlns:p14="http://schemas.microsoft.com/office/powerpoint/2010/main" val="2948143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1800" b="1" cap="none" dirty="0" smtClean="0">
                <a:solidFill>
                  <a:srgbClr val="000000"/>
                </a:solidFill>
                <a:latin typeface="Calibri"/>
                <a:cs typeface="Calibri"/>
              </a:rPr>
              <a:t/>
            </a:r>
            <a:br>
              <a:rPr lang="fr-FR" sz="1800" b="1" cap="none" dirty="0" smtClean="0">
                <a:solidFill>
                  <a:srgbClr val="000000"/>
                </a:solidFill>
                <a:latin typeface="Calibri"/>
                <a:cs typeface="Calibri"/>
              </a:rPr>
            </a:br>
            <a:r>
              <a:rPr lang="fr-FR" sz="1800" b="1" dirty="0">
                <a:solidFill>
                  <a:srgbClr val="000000"/>
                </a:solidFill>
                <a:latin typeface="Calibri"/>
                <a:cs typeface="Calibri"/>
              </a:rPr>
              <a:t/>
            </a:r>
            <a:br>
              <a:rPr lang="fr-FR" sz="1800" b="1" dirty="0">
                <a:solidFill>
                  <a:srgbClr val="000000"/>
                </a:solidFill>
                <a:latin typeface="Calibri"/>
                <a:cs typeface="Calibri"/>
              </a:rPr>
            </a:br>
            <a:r>
              <a:rPr lang="fr-FR" sz="1800" b="1" dirty="0" smtClean="0">
                <a:solidFill>
                  <a:srgbClr val="000000"/>
                </a:solidFill>
                <a:latin typeface="Calibri"/>
                <a:cs typeface="Calibri"/>
              </a:rPr>
              <a:t/>
            </a:r>
            <a:br>
              <a:rPr lang="fr-FR" sz="1800" b="1" dirty="0" smtClean="0">
                <a:solidFill>
                  <a:srgbClr val="000000"/>
                </a:solidFill>
                <a:latin typeface="Calibri"/>
                <a:cs typeface="Calibri"/>
              </a:rPr>
            </a:br>
            <a:r>
              <a:rPr lang="fr-FR" sz="2000" b="1" cap="none" dirty="0" smtClean="0">
                <a:solidFill>
                  <a:srgbClr val="AD242F"/>
                </a:solidFill>
                <a:latin typeface="Calibri"/>
                <a:cs typeface="Calibri"/>
              </a:rPr>
              <a:t>UN CLIMAT DES AFFAIRES </a:t>
            </a:r>
            <a:r>
              <a:rPr lang="fr-FR" sz="2000" b="1" dirty="0" smtClean="0">
                <a:solidFill>
                  <a:srgbClr val="AD242F"/>
                </a:solidFill>
                <a:latin typeface="Calibri"/>
                <a:cs typeface="Calibri"/>
              </a:rPr>
              <a:t>DEFAVORABLE </a:t>
            </a:r>
            <a:r>
              <a:rPr lang="fr-FR" sz="2000" b="1" cap="none" dirty="0" smtClean="0">
                <a:solidFill>
                  <a:srgbClr val="AD242F"/>
                </a:solidFill>
                <a:latin typeface="Calibri"/>
                <a:cs typeface="Calibri"/>
              </a:rPr>
              <a:t>QUI N’ATTIRE PAS </a:t>
            </a:r>
            <a:br>
              <a:rPr lang="fr-FR" sz="2000" b="1" cap="none" dirty="0" smtClean="0">
                <a:solidFill>
                  <a:srgbClr val="AD242F"/>
                </a:solidFill>
                <a:latin typeface="Calibri"/>
                <a:cs typeface="Calibri"/>
              </a:rPr>
            </a:br>
            <a:r>
              <a:rPr lang="fr-FR" sz="2000" b="1" cap="none" dirty="0" smtClean="0">
                <a:solidFill>
                  <a:srgbClr val="AD242F"/>
                </a:solidFill>
                <a:latin typeface="Calibri"/>
                <a:cs typeface="Calibri"/>
              </a:rPr>
              <a:t>LES INVESTISSEMENTS DIRECTS</a:t>
            </a:r>
            <a:r>
              <a:rPr lang="fr-FR" sz="1800" b="1" cap="none" dirty="0" smtClean="0">
                <a:solidFill>
                  <a:srgbClr val="AD242F"/>
                </a:solidFill>
                <a:latin typeface="Calibri"/>
                <a:cs typeface="Calibri"/>
              </a:rPr>
              <a:t/>
            </a:r>
            <a:br>
              <a:rPr lang="fr-FR" sz="1800" b="1" cap="none" dirty="0" smtClean="0">
                <a:solidFill>
                  <a:srgbClr val="AD242F"/>
                </a:solidFill>
                <a:latin typeface="Calibri"/>
                <a:cs typeface="Calibri"/>
              </a:rPr>
            </a:br>
            <a:r>
              <a:rPr lang="fr-FR" sz="1800" b="1" dirty="0">
                <a:solidFill>
                  <a:srgbClr val="000000"/>
                </a:solidFill>
                <a:latin typeface="Calibri"/>
                <a:cs typeface="Calibri"/>
              </a:rPr>
              <a:t/>
            </a:r>
            <a:br>
              <a:rPr lang="fr-FR" sz="1800" b="1" dirty="0">
                <a:solidFill>
                  <a:srgbClr val="000000"/>
                </a:solidFill>
                <a:latin typeface="Calibri"/>
                <a:cs typeface="Calibri"/>
              </a:rPr>
            </a:br>
            <a:r>
              <a:rPr lang="fr-FR" sz="1800" b="1" dirty="0" smtClean="0">
                <a:solidFill>
                  <a:srgbClr val="000000"/>
                </a:solidFill>
                <a:latin typeface="Calibri"/>
                <a:cs typeface="Calibri"/>
              </a:rPr>
              <a:t/>
            </a:r>
            <a:br>
              <a:rPr lang="fr-FR" sz="1800" b="1" dirty="0" smtClean="0">
                <a:solidFill>
                  <a:srgbClr val="000000"/>
                </a:solidFill>
                <a:latin typeface="Calibri"/>
                <a:cs typeface="Calibri"/>
              </a:rPr>
            </a:br>
            <a:endParaRPr lang="fr-FR" sz="1800" b="1" cap="none" dirty="0">
              <a:solidFill>
                <a:srgbClr val="000000"/>
              </a:solidFill>
              <a:latin typeface="Calibri"/>
              <a:cs typeface="Calibri"/>
            </a:endParaRPr>
          </a:p>
        </p:txBody>
      </p:sp>
      <p:sp>
        <p:nvSpPr>
          <p:cNvPr id="4" name="Text Placeholder 3"/>
          <p:cNvSpPr>
            <a:spLocks noGrp="1"/>
          </p:cNvSpPr>
          <p:nvPr>
            <p:ph type="body" idx="1"/>
          </p:nvPr>
        </p:nvSpPr>
        <p:spPr/>
        <p:txBody>
          <a:bodyPr/>
          <a:lstStyle/>
          <a:p>
            <a:r>
              <a:rPr lang="fr-BE" sz="1800" dirty="0" smtClean="0"/>
              <a:t>Note climat des affaires</a:t>
            </a:r>
            <a:endParaRPr lang="fr-BE" sz="1800" dirty="0"/>
          </a:p>
        </p:txBody>
      </p:sp>
      <p:sp>
        <p:nvSpPr>
          <p:cNvPr id="7" name="Text Placeholder 6"/>
          <p:cNvSpPr>
            <a:spLocks noGrp="1"/>
          </p:cNvSpPr>
          <p:nvPr>
            <p:ph type="body" sz="quarter" idx="3"/>
          </p:nvPr>
        </p:nvSpPr>
        <p:spPr/>
        <p:txBody>
          <a:bodyPr/>
          <a:lstStyle/>
          <a:p>
            <a:r>
              <a:rPr lang="fr-FR" sz="1800" dirty="0">
                <a:cs typeface="Calibri"/>
              </a:rPr>
              <a:t>FDI (net</a:t>
            </a:r>
            <a:r>
              <a:rPr lang="fr-FR" sz="1800" dirty="0" smtClean="0">
                <a:cs typeface="Calibri"/>
              </a:rPr>
              <a:t>)</a:t>
            </a:r>
            <a:endParaRPr lang="fr-BE" sz="1800" dirty="0"/>
          </a:p>
        </p:txBody>
      </p:sp>
      <p:sp>
        <p:nvSpPr>
          <p:cNvPr id="8" name="Content Placeholder 7"/>
          <p:cNvSpPr>
            <a:spLocks noGrp="1"/>
          </p:cNvSpPr>
          <p:nvPr>
            <p:ph sz="quarter" idx="4"/>
          </p:nvPr>
        </p:nvSpPr>
        <p:spPr/>
        <p:txBody>
          <a:bodyPr>
            <a:normAutofit/>
          </a:bodyPr>
          <a:lstStyle/>
          <a:p>
            <a:pPr marL="114300" indent="0">
              <a:buNone/>
            </a:pPr>
            <a:endParaRPr lang="fr-BE" sz="600" dirty="0"/>
          </a:p>
        </p:txBody>
      </p:sp>
      <p:sp>
        <p:nvSpPr>
          <p:cNvPr id="3" name="Rectangle 2"/>
          <p:cNvSpPr>
            <a:spLocks noChangeArrowheads="1"/>
          </p:cNvSpPr>
          <p:nvPr/>
        </p:nvSpPr>
        <p:spPr bwMode="auto">
          <a:xfrm>
            <a:off x="1066800" y="2053883"/>
            <a:ext cx="19899884" cy="49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Chart 4"/>
          <p:cNvGraphicFramePr/>
          <p:nvPr>
            <p:extLst>
              <p:ext uri="{D42A27DB-BD31-4B8C-83A1-F6EECF244321}">
                <p14:modId xmlns:p14="http://schemas.microsoft.com/office/powerpoint/2010/main" val="3498918711"/>
              </p:ext>
            </p:extLst>
          </p:nvPr>
        </p:nvGraphicFramePr>
        <p:xfrm>
          <a:off x="4495800" y="2590800"/>
          <a:ext cx="3505200" cy="2667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4"/>
          <p:cNvSpPr>
            <a:spLocks noChangeArrowheads="1"/>
          </p:cNvSpPr>
          <p:nvPr/>
        </p:nvSpPr>
        <p:spPr bwMode="auto">
          <a:xfrm flipV="1">
            <a:off x="152400" y="3124199"/>
            <a:ext cx="125128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BE"/>
          </a:p>
        </p:txBody>
      </p:sp>
      <p:graphicFrame>
        <p:nvGraphicFramePr>
          <p:cNvPr id="12" name="Object 11"/>
          <p:cNvGraphicFramePr>
            <a:graphicFrameLocks noChangeAspect="1"/>
          </p:cNvGraphicFramePr>
          <p:nvPr>
            <p:extLst>
              <p:ext uri="{D42A27DB-BD31-4B8C-83A1-F6EECF244321}">
                <p14:modId xmlns:p14="http://schemas.microsoft.com/office/powerpoint/2010/main" val="3442924147"/>
              </p:ext>
            </p:extLst>
          </p:nvPr>
        </p:nvGraphicFramePr>
        <p:xfrm>
          <a:off x="152400" y="2436395"/>
          <a:ext cx="3962400" cy="2554705"/>
        </p:xfrm>
        <a:graphic>
          <a:graphicData uri="http://schemas.openxmlformats.org/presentationml/2006/ole">
            <mc:AlternateContent xmlns:mc="http://schemas.openxmlformats.org/markup-compatibility/2006">
              <mc:Choice xmlns:v="urn:schemas-microsoft-com:vml" Requires="v">
                <p:oleObj spid="_x0000_s5186" name="Bitmap Image" r:id="rId4" imgW="4563112" imgH="2952381" progId="Paint.Picture">
                  <p:embed/>
                </p:oleObj>
              </mc:Choice>
              <mc:Fallback>
                <p:oleObj name="Bitmap Image" r:id="rId4" imgW="4563112" imgH="2952381"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436395"/>
                        <a:ext cx="3962400" cy="2554705"/>
                      </a:xfrm>
                      <a:prstGeom prst="rect">
                        <a:avLst/>
                      </a:prstGeom>
                      <a:noFill/>
                    </p:spPr>
                  </p:pic>
                </p:oleObj>
              </mc:Fallback>
            </mc:AlternateContent>
          </a:graphicData>
        </a:graphic>
      </p:graphicFrame>
    </p:spTree>
    <p:extLst>
      <p:ext uri="{BB962C8B-B14F-4D97-AF65-F5344CB8AC3E}">
        <p14:creationId xmlns:p14="http://schemas.microsoft.com/office/powerpoint/2010/main" val="2246188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b="1" dirty="0" smtClean="0">
                <a:solidFill>
                  <a:srgbClr val="AD242F"/>
                </a:solidFill>
                <a:latin typeface="+mn-lt"/>
              </a:rPr>
              <a:t>UNE ECONOMIE AVEC UN FORT POTENTIEL D’AUGMENTATION </a:t>
            </a:r>
            <a:br>
              <a:rPr lang="en-US" sz="2000" b="1" dirty="0" smtClean="0">
                <a:solidFill>
                  <a:srgbClr val="AD242F"/>
                </a:solidFill>
                <a:latin typeface="+mn-lt"/>
              </a:rPr>
            </a:br>
            <a:r>
              <a:rPr lang="en-US" sz="2000" b="1" dirty="0" smtClean="0">
                <a:solidFill>
                  <a:srgbClr val="AD242F"/>
                </a:solidFill>
                <a:latin typeface="+mn-lt"/>
              </a:rPr>
              <a:t>DE SA PRODUCTIVITE</a:t>
            </a:r>
            <a:endParaRPr lang="en-US" sz="2000" b="1" dirty="0">
              <a:solidFill>
                <a:srgbClr val="AD242F"/>
              </a:solidFill>
              <a:latin typeface="+mn-lt"/>
            </a:endParaRPr>
          </a:p>
        </p:txBody>
      </p:sp>
      <p:sp>
        <p:nvSpPr>
          <p:cNvPr id="4" name="Content Placeholder 3"/>
          <p:cNvSpPr>
            <a:spLocks noGrp="1"/>
          </p:cNvSpPr>
          <p:nvPr>
            <p:ph sz="half" idx="2"/>
          </p:nvPr>
        </p:nvSpPr>
        <p:spPr>
          <a:xfrm>
            <a:off x="419100" y="1600200"/>
            <a:ext cx="3657600" cy="3951288"/>
          </a:xfrm>
        </p:spPr>
        <p:txBody>
          <a:bodyPr>
            <a:normAutofit/>
          </a:bodyPr>
          <a:lstStyle/>
          <a:p>
            <a:r>
              <a:rPr lang="fr-FR" sz="1800" dirty="0"/>
              <a:t>La dispersion de productivité de </a:t>
            </a:r>
            <a:r>
              <a:rPr lang="fr-FR" sz="1800" dirty="0" smtClean="0"/>
              <a:t>revenus </a:t>
            </a:r>
            <a:r>
              <a:rPr lang="fr-FR" sz="1800" dirty="0"/>
              <a:t>est un indicateur de l'étendue de la mauvaise </a:t>
            </a:r>
            <a:r>
              <a:rPr lang="fr-FR" sz="1800" dirty="0" smtClean="0"/>
              <a:t>allocation</a:t>
            </a:r>
            <a:endParaRPr lang="en-US" sz="1800" dirty="0"/>
          </a:p>
          <a:p>
            <a:r>
              <a:rPr lang="fr-FR" sz="1800" dirty="0" smtClean="0"/>
              <a:t>les </a:t>
            </a:r>
            <a:r>
              <a:rPr lang="fr-FR" sz="1800" dirty="0"/>
              <a:t>prix devraient égaliser la productivité de revenus au sein des secteurs puisque les entreprises plus efficaces devraient baisser les prix sur les marchés sans </a:t>
            </a:r>
            <a:r>
              <a:rPr lang="fr-FR" sz="1800" dirty="0" smtClean="0"/>
              <a:t>distorsions</a:t>
            </a:r>
            <a:endParaRPr lang="en-US" sz="1800" dirty="0"/>
          </a:p>
          <a:p>
            <a:endParaRPr lang="en-US" sz="1800" dirty="0"/>
          </a:p>
        </p:txBody>
      </p:sp>
      <p:sp>
        <p:nvSpPr>
          <p:cNvPr id="6" name="Content Placeholder 5"/>
          <p:cNvSpPr>
            <a:spLocks noGrp="1"/>
          </p:cNvSpPr>
          <p:nvPr>
            <p:ph sz="quarter" idx="4"/>
          </p:nvPr>
        </p:nvSpPr>
        <p:spPr>
          <a:xfrm>
            <a:off x="4419600" y="1600200"/>
            <a:ext cx="3657600" cy="3951288"/>
          </a:xfrm>
        </p:spPr>
        <p:txBody>
          <a:bodyPr/>
          <a:lstStyle/>
          <a:p>
            <a:r>
              <a:rPr lang="fr-FR" sz="1800" dirty="0"/>
              <a:t>En supprimant les frictions à la fois dans les marchés des produits et des facteurs, la productivité du secteur manufacturier pourrait être </a:t>
            </a:r>
            <a:r>
              <a:rPr lang="fr-FR" sz="1800" dirty="0" smtClean="0"/>
              <a:t>augmentée </a:t>
            </a:r>
            <a:r>
              <a:rPr lang="fr-FR" sz="1800" dirty="0"/>
              <a:t>d'au moins 68 %</a:t>
            </a:r>
            <a:endParaRPr lang="en-US" sz="1800" dirty="0"/>
          </a:p>
          <a:p>
            <a:endParaRPr lang="en-US" dirty="0"/>
          </a:p>
        </p:txBody>
      </p:sp>
      <p:graphicFrame>
        <p:nvGraphicFramePr>
          <p:cNvPr id="8" name="Chart 7"/>
          <p:cNvGraphicFramePr>
            <a:graphicFrameLocks/>
          </p:cNvGraphicFramePr>
          <p:nvPr>
            <p:extLst>
              <p:ext uri="{D42A27DB-BD31-4B8C-83A1-F6EECF244321}">
                <p14:modId xmlns:p14="http://schemas.microsoft.com/office/powerpoint/2010/main" val="2542269251"/>
              </p:ext>
            </p:extLst>
          </p:nvPr>
        </p:nvGraphicFramePr>
        <p:xfrm>
          <a:off x="3886200" y="381000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02151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4800" b="1" dirty="0">
                <a:solidFill>
                  <a:srgbClr val="AD242F"/>
                </a:solidFill>
                <a:latin typeface="Calibri"/>
                <a:cs typeface="Calibri"/>
              </a:rPr>
              <a:t/>
            </a:r>
            <a:br>
              <a:rPr lang="fr-FR" sz="4800" b="1" dirty="0">
                <a:solidFill>
                  <a:srgbClr val="AD242F"/>
                </a:solidFill>
                <a:latin typeface="Calibri"/>
                <a:cs typeface="Calibri"/>
              </a:rPr>
            </a:br>
            <a:r>
              <a:rPr lang="fr-FR" sz="2000" b="1" dirty="0" smtClean="0">
                <a:solidFill>
                  <a:srgbClr val="AD242F"/>
                </a:solidFill>
                <a:latin typeface="Calibri"/>
                <a:cs typeface="Calibri"/>
              </a:rPr>
              <a:t>UNE ÉCONOMIE AVEC  DE GRANDS DÉFIS INFRASTRUCTURELS (ROUTES, ENERGIE, TELECOM, FINANCE) AVEC DES RÉGIONS ENCLAVÉES ET DES COUTS TRÈS ÉLEVÉS</a:t>
            </a:r>
            <a:r>
              <a:rPr lang="fr-FR" sz="2400" b="1" dirty="0">
                <a:solidFill>
                  <a:srgbClr val="000000"/>
                </a:solidFill>
                <a:latin typeface="Calibri"/>
                <a:cs typeface="Calibri"/>
              </a:rPr>
              <a:t/>
            </a:r>
            <a:br>
              <a:rPr lang="fr-FR" sz="2400" b="1" dirty="0">
                <a:solidFill>
                  <a:srgbClr val="000000"/>
                </a:solidFill>
                <a:latin typeface="Calibri"/>
                <a:cs typeface="Calibri"/>
              </a:rPr>
            </a:br>
            <a:endParaRPr lang="fr-BE" dirty="0"/>
          </a:p>
        </p:txBody>
      </p:sp>
      <p:sp>
        <p:nvSpPr>
          <p:cNvPr id="7" name="Rectangle 4"/>
          <p:cNvSpPr>
            <a:spLocks noChangeArrowheads="1"/>
          </p:cNvSpPr>
          <p:nvPr/>
        </p:nvSpPr>
        <p:spPr bwMode="auto">
          <a:xfrm>
            <a:off x="609600" y="1752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8" name="Object 7"/>
          <p:cNvGraphicFramePr>
            <a:graphicFrameLocks noChangeAspect="1"/>
          </p:cNvGraphicFramePr>
          <p:nvPr>
            <p:extLst>
              <p:ext uri="{D42A27DB-BD31-4B8C-83A1-F6EECF244321}">
                <p14:modId xmlns:p14="http://schemas.microsoft.com/office/powerpoint/2010/main" val="3491632746"/>
              </p:ext>
            </p:extLst>
          </p:nvPr>
        </p:nvGraphicFramePr>
        <p:xfrm>
          <a:off x="1066800" y="1816839"/>
          <a:ext cx="3200400" cy="4038600"/>
        </p:xfrm>
        <a:graphic>
          <a:graphicData uri="http://schemas.openxmlformats.org/presentationml/2006/ole">
            <mc:AlternateContent xmlns:mc="http://schemas.openxmlformats.org/markup-compatibility/2006">
              <mc:Choice xmlns:v="urn:schemas-microsoft-com:vml" Requires="v">
                <p:oleObj spid="_x0000_s4227" name="Bitmap Image" r:id="rId3" imgW="3352381" imgH="4238095" progId="Paint.Picture">
                  <p:embed/>
                </p:oleObj>
              </mc:Choice>
              <mc:Fallback>
                <p:oleObj name="Bitmap Image" r:id="rId3" imgW="3352381" imgH="4238095"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816839"/>
                        <a:ext cx="3200400" cy="4038600"/>
                      </a:xfrm>
                      <a:prstGeom prst="rect">
                        <a:avLst/>
                      </a:prstGeom>
                      <a:noFill/>
                    </p:spPr>
                  </p:pic>
                </p:oleObj>
              </mc:Fallback>
            </mc:AlternateContent>
          </a:graphicData>
        </a:graphic>
      </p:graphicFrame>
      <p:sp>
        <p:nvSpPr>
          <p:cNvPr id="9" name="Rectangle 6"/>
          <p:cNvSpPr>
            <a:spLocks noChangeArrowheads="1"/>
          </p:cNvSpPr>
          <p:nvPr/>
        </p:nvSpPr>
        <p:spPr bwMode="auto">
          <a:xfrm flipV="1">
            <a:off x="5029200" y="2402129"/>
            <a:ext cx="108264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BE"/>
          </a:p>
        </p:txBody>
      </p:sp>
      <p:graphicFrame>
        <p:nvGraphicFramePr>
          <p:cNvPr id="10" name="Object 9"/>
          <p:cNvGraphicFramePr>
            <a:graphicFrameLocks noChangeAspect="1"/>
          </p:cNvGraphicFramePr>
          <p:nvPr>
            <p:extLst>
              <p:ext uri="{D42A27DB-BD31-4B8C-83A1-F6EECF244321}">
                <p14:modId xmlns:p14="http://schemas.microsoft.com/office/powerpoint/2010/main" val="2757462804"/>
              </p:ext>
            </p:extLst>
          </p:nvPr>
        </p:nvGraphicFramePr>
        <p:xfrm>
          <a:off x="5029200" y="1755422"/>
          <a:ext cx="2819400" cy="4161434"/>
        </p:xfrm>
        <a:graphic>
          <a:graphicData uri="http://schemas.openxmlformats.org/presentationml/2006/ole">
            <mc:AlternateContent xmlns:mc="http://schemas.openxmlformats.org/markup-compatibility/2006">
              <mc:Choice xmlns:v="urn:schemas-microsoft-com:vml" Requires="v">
                <p:oleObj spid="_x0000_s4228" name="Bitmap Image" r:id="rId5" imgW="4447619" imgH="6571429" progId="Paint.Picture">
                  <p:embed/>
                </p:oleObj>
              </mc:Choice>
              <mc:Fallback>
                <p:oleObj name="Bitmap Image" r:id="rId5" imgW="4447619" imgH="6571429" progId="Paint.Picture">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1755422"/>
                        <a:ext cx="2819400" cy="4161434"/>
                      </a:xfrm>
                      <a:prstGeom prst="rect">
                        <a:avLst/>
                      </a:prstGeom>
                      <a:noFill/>
                    </p:spPr>
                  </p:pic>
                </p:oleObj>
              </mc:Fallback>
            </mc:AlternateContent>
          </a:graphicData>
        </a:graphic>
      </p:graphicFrame>
    </p:spTree>
    <p:extLst>
      <p:ext uri="{BB962C8B-B14F-4D97-AF65-F5344CB8AC3E}">
        <p14:creationId xmlns:p14="http://schemas.microsoft.com/office/powerpoint/2010/main" val="388523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8" y="143669"/>
            <a:ext cx="7620000" cy="1143000"/>
          </a:xfrm>
        </p:spPr>
        <p:txBody>
          <a:bodyPr/>
          <a:lstStyle/>
          <a:p>
            <a:pPr algn="ctr"/>
            <a:r>
              <a:rPr lang="fr-FR" sz="1600" b="1" dirty="0" smtClean="0"/>
              <a:t/>
            </a:r>
            <a:br>
              <a:rPr lang="fr-FR" sz="1600" b="1" dirty="0" smtClean="0"/>
            </a:br>
            <a:r>
              <a:rPr lang="fr-FR" sz="1600" b="1" dirty="0" smtClean="0"/>
              <a:t/>
            </a:r>
            <a:br>
              <a:rPr lang="fr-FR" sz="1600" b="1" dirty="0" smtClean="0"/>
            </a:br>
            <a:r>
              <a:rPr lang="fr-FR" sz="2000" b="1" dirty="0" smtClean="0">
                <a:solidFill>
                  <a:srgbClr val="AD242F"/>
                </a:solidFill>
                <a:latin typeface="Calibri"/>
                <a:cs typeface="Calibri"/>
              </a:rPr>
              <a:t>DE GRANDES INÉGALITÉS DANS LA PRESTATION DES SERVICES </a:t>
            </a:r>
            <a:br>
              <a:rPr lang="fr-FR" sz="2000" b="1" dirty="0" smtClean="0">
                <a:solidFill>
                  <a:srgbClr val="AD242F"/>
                </a:solidFill>
                <a:latin typeface="Calibri"/>
                <a:cs typeface="Calibri"/>
              </a:rPr>
            </a:br>
            <a:r>
              <a:rPr lang="fr-FR" sz="1800" dirty="0" smtClean="0">
                <a:latin typeface="+mn-lt"/>
              </a:rPr>
              <a:t>Les </a:t>
            </a:r>
            <a:r>
              <a:rPr lang="fr-FR" sz="1800" dirty="0">
                <a:latin typeface="+mn-lt"/>
              </a:rPr>
              <a:t>régions avec le plus de pauvreté ont </a:t>
            </a:r>
            <a:r>
              <a:rPr lang="fr-FR" sz="1800" dirty="0" smtClean="0">
                <a:latin typeface="+mn-lt"/>
              </a:rPr>
              <a:t>des </a:t>
            </a:r>
            <a:r>
              <a:rPr lang="fr-FR" sz="1800" dirty="0">
                <a:latin typeface="+mn-lt"/>
              </a:rPr>
              <a:t>indicateurs </a:t>
            </a:r>
            <a:r>
              <a:rPr lang="fr-FR" sz="1800" dirty="0" smtClean="0">
                <a:latin typeface="+mn-lt"/>
              </a:rPr>
              <a:t>de capital humain les </a:t>
            </a:r>
            <a:r>
              <a:rPr lang="fr-FR" sz="1800" dirty="0">
                <a:latin typeface="+mn-lt"/>
              </a:rPr>
              <a:t>plus </a:t>
            </a:r>
            <a:r>
              <a:rPr lang="fr-FR" sz="1800" dirty="0" smtClean="0">
                <a:latin typeface="+mn-lt"/>
              </a:rPr>
              <a:t>faibles</a:t>
            </a:r>
            <a:br>
              <a:rPr lang="fr-FR" sz="1800" dirty="0" smtClean="0">
                <a:latin typeface="+mn-lt"/>
              </a:rPr>
            </a:br>
            <a:r>
              <a:rPr lang="fr-FR" sz="1600" dirty="0" smtClean="0"/>
              <a:t/>
            </a:r>
            <a:br>
              <a:rPr lang="fr-FR" sz="1600" dirty="0" smtClean="0"/>
            </a:br>
            <a:endParaRPr lang="en-US" sz="1400" dirty="0">
              <a:solidFill>
                <a:schemeClr val="tx1"/>
              </a:solidFill>
            </a:endParaRPr>
          </a:p>
        </p:txBody>
      </p:sp>
      <p:graphicFrame>
        <p:nvGraphicFramePr>
          <p:cNvPr id="12" name="Chart 11"/>
          <p:cNvGraphicFramePr>
            <a:graphicFrameLocks/>
          </p:cNvGraphicFramePr>
          <p:nvPr>
            <p:extLst>
              <p:ext uri="{D42A27DB-BD31-4B8C-83A1-F6EECF244321}">
                <p14:modId xmlns:p14="http://schemas.microsoft.com/office/powerpoint/2010/main" val="2907822527"/>
              </p:ext>
            </p:extLst>
          </p:nvPr>
        </p:nvGraphicFramePr>
        <p:xfrm>
          <a:off x="1066800" y="1905000"/>
          <a:ext cx="6591300" cy="3657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98053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95288" y="115888"/>
            <a:ext cx="8153400" cy="869950"/>
          </a:xfrm>
        </p:spPr>
        <p:txBody>
          <a:bodyPr/>
          <a:lstStyle/>
          <a:p>
            <a:pPr algn="ctr"/>
            <a:r>
              <a:rPr lang="fr-FR" altLang="en-US" sz="2800" dirty="0" smtClean="0"/>
              <a:t/>
            </a:r>
            <a:br>
              <a:rPr lang="fr-FR" altLang="en-US" sz="2800" dirty="0" smtClean="0"/>
            </a:br>
            <a:r>
              <a:rPr lang="fr-FR" sz="2000" b="1" dirty="0" smtClean="0">
                <a:solidFill>
                  <a:srgbClr val="AD242F"/>
                </a:solidFill>
                <a:latin typeface="Calibri"/>
                <a:cs typeface="Calibri"/>
              </a:rPr>
              <a:t>DE GRANDESS INÉGALITÉS DANS LA PRESTATION DES SERVICES </a:t>
            </a:r>
            <a:br>
              <a:rPr lang="fr-FR" sz="2000" b="1" dirty="0" smtClean="0">
                <a:solidFill>
                  <a:srgbClr val="AD242F"/>
                </a:solidFill>
                <a:latin typeface="Calibri"/>
                <a:cs typeface="Calibri"/>
              </a:rPr>
            </a:br>
            <a:r>
              <a:rPr lang="fr-FR" sz="2000" b="1" dirty="0" smtClean="0">
                <a:solidFill>
                  <a:srgbClr val="AD242F"/>
                </a:solidFill>
                <a:latin typeface="Calibri"/>
                <a:cs typeface="Calibri"/>
              </a:rPr>
              <a:t/>
            </a:r>
            <a:br>
              <a:rPr lang="fr-FR" sz="2000" b="1" dirty="0" smtClean="0">
                <a:solidFill>
                  <a:srgbClr val="AD242F"/>
                </a:solidFill>
                <a:latin typeface="Calibri"/>
                <a:cs typeface="Calibri"/>
              </a:rPr>
            </a:br>
            <a:r>
              <a:rPr lang="fr-FR" sz="1800" dirty="0" smtClean="0">
                <a:latin typeface="+mn-lt"/>
              </a:rPr>
              <a:t>Les </a:t>
            </a:r>
            <a:r>
              <a:rPr lang="fr-FR" sz="1800" dirty="0">
                <a:latin typeface="+mn-lt"/>
              </a:rPr>
              <a:t>régions avec le plus de pauvreté ont des indicateurs de capital humain les plus faibles</a:t>
            </a:r>
            <a:br>
              <a:rPr lang="fr-FR" sz="1800" dirty="0">
                <a:latin typeface="+mn-lt"/>
              </a:rPr>
            </a:br>
            <a:r>
              <a:rPr lang="fr-FR" sz="2400" dirty="0"/>
              <a:t/>
            </a:r>
            <a:br>
              <a:rPr lang="fr-FR" sz="2400" dirty="0"/>
            </a:br>
            <a:r>
              <a:rPr lang="fr-FR" sz="1600" b="1" dirty="0" smtClean="0">
                <a:solidFill>
                  <a:schemeClr val="tx1"/>
                </a:solidFill>
              </a:rPr>
              <a:t>Sante</a:t>
            </a:r>
            <a:endParaRPr lang="fr-FR" altLang="en-US" sz="1600" b="1" dirty="0" smtClean="0">
              <a:solidFill>
                <a:schemeClr val="tx1"/>
              </a:solidFill>
            </a:endParaRPr>
          </a:p>
        </p:txBody>
      </p:sp>
      <p:sp>
        <p:nvSpPr>
          <p:cNvPr id="7" name="Slide Number Placeholder 6"/>
          <p:cNvSpPr>
            <a:spLocks noGrp="1"/>
          </p:cNvSpPr>
          <p:nvPr>
            <p:ph type="sldNum" sz="quarter" idx="11"/>
          </p:nvPr>
        </p:nvSpPr>
        <p:spPr/>
        <p:txBody>
          <a:bodyPr>
            <a:normAutofit/>
          </a:bodyPr>
          <a:lstStyle/>
          <a:p>
            <a:pPr>
              <a:defRPr/>
            </a:pPr>
            <a:fld id="{926C9D56-E8A7-41DF-9DEB-C3891F9C7456}" type="slidenum">
              <a:rPr lang="en-US" altLang="en-US" smtClean="0"/>
              <a:pPr>
                <a:defRPr/>
              </a:pPr>
              <a:t>27</a:t>
            </a:fld>
            <a:endParaRPr lang="en-US" altLang="en-US" dirty="0"/>
          </a:p>
        </p:txBody>
      </p:sp>
      <p:pic>
        <p:nvPicPr>
          <p:cNvPr id="17412" name="Content Placeholder 5"/>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95288" y="1525587"/>
            <a:ext cx="4103688" cy="5311775"/>
          </a:xfrm>
        </p:spPr>
      </p:pic>
      <p:pic>
        <p:nvPicPr>
          <p:cNvPr id="17413" name="Content Placeholder 10"/>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498976" y="1546225"/>
            <a:ext cx="4105275" cy="5311775"/>
          </a:xfrm>
        </p:spPr>
      </p:pic>
    </p:spTree>
    <p:extLst>
      <p:ext uri="{BB962C8B-B14F-4D97-AF65-F5344CB8AC3E}">
        <p14:creationId xmlns:p14="http://schemas.microsoft.com/office/powerpoint/2010/main" val="8561351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732776674"/>
              </p:ext>
            </p:extLst>
          </p:nvPr>
        </p:nvGraphicFramePr>
        <p:xfrm>
          <a:off x="1219200" y="1600200"/>
          <a:ext cx="6172200" cy="411479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838200"/>
            <a:ext cx="7620000" cy="1143000"/>
          </a:xfrm>
        </p:spPr>
        <p:txBody>
          <a:bodyPr/>
          <a:lstStyle/>
          <a:p>
            <a:pPr algn="ctr"/>
            <a:r>
              <a:rPr lang="fr-FR" sz="4800" b="1" dirty="0">
                <a:solidFill>
                  <a:srgbClr val="AD242F"/>
                </a:solidFill>
                <a:latin typeface="Calibri"/>
                <a:cs typeface="Calibri"/>
              </a:rPr>
              <a:t/>
            </a:r>
            <a:br>
              <a:rPr lang="fr-FR" sz="4800" b="1" dirty="0">
                <a:solidFill>
                  <a:srgbClr val="AD242F"/>
                </a:solidFill>
                <a:latin typeface="Calibri"/>
                <a:cs typeface="Calibri"/>
              </a:rPr>
            </a:br>
            <a:r>
              <a:rPr lang="fr-FR" sz="2000" b="1" dirty="0" smtClean="0">
                <a:solidFill>
                  <a:srgbClr val="AD242F"/>
                </a:solidFill>
                <a:latin typeface="Calibri"/>
                <a:cs typeface="Calibri"/>
              </a:rPr>
              <a:t>DES GRANDES INÉGALITÉS DANS LA REPARTITION DES DEPENSES PUBLIQUES</a:t>
            </a:r>
            <a:r>
              <a:rPr lang="fr-FR" sz="1800" b="1" dirty="0" smtClean="0">
                <a:solidFill>
                  <a:srgbClr val="AD242F"/>
                </a:solidFill>
                <a:latin typeface="Calibri"/>
                <a:cs typeface="Calibri"/>
              </a:rPr>
              <a:t/>
            </a:r>
            <a:br>
              <a:rPr lang="fr-FR" sz="1800" b="1" dirty="0" smtClean="0">
                <a:solidFill>
                  <a:srgbClr val="AD242F"/>
                </a:solidFill>
                <a:latin typeface="Calibri"/>
                <a:cs typeface="Calibri"/>
              </a:rPr>
            </a:br>
            <a:r>
              <a:rPr lang="fr-FR" sz="1800" b="1" dirty="0" smtClean="0">
                <a:solidFill>
                  <a:srgbClr val="AD242F"/>
                </a:solidFill>
                <a:latin typeface="Calibri"/>
                <a:cs typeface="Calibri"/>
              </a:rPr>
              <a:t/>
            </a:r>
            <a:br>
              <a:rPr lang="fr-FR" sz="1800" b="1" dirty="0" smtClean="0">
                <a:solidFill>
                  <a:srgbClr val="AD242F"/>
                </a:solidFill>
                <a:latin typeface="Calibri"/>
                <a:cs typeface="Calibri"/>
              </a:rPr>
            </a:br>
            <a:r>
              <a:rPr lang="fr-FR" sz="1800" b="1" dirty="0">
                <a:solidFill>
                  <a:srgbClr val="AD242F"/>
                </a:solidFill>
                <a:latin typeface="Calibri"/>
                <a:cs typeface="Calibri"/>
              </a:rPr>
              <a:t/>
            </a:r>
            <a:br>
              <a:rPr lang="fr-FR" sz="1800" b="1" dirty="0">
                <a:solidFill>
                  <a:srgbClr val="AD242F"/>
                </a:solidFill>
                <a:latin typeface="Calibri"/>
                <a:cs typeface="Calibri"/>
              </a:rPr>
            </a:br>
            <a:r>
              <a:rPr lang="fr-FR" sz="1800" b="1" dirty="0" smtClean="0">
                <a:solidFill>
                  <a:srgbClr val="AD242F"/>
                </a:solidFill>
                <a:latin typeface="Calibri"/>
                <a:cs typeface="Calibri"/>
              </a:rPr>
              <a:t/>
            </a:r>
            <a:br>
              <a:rPr lang="fr-FR" sz="1800" b="1" dirty="0" smtClean="0">
                <a:solidFill>
                  <a:srgbClr val="AD242F"/>
                </a:solidFill>
                <a:latin typeface="Calibri"/>
                <a:cs typeface="Calibri"/>
              </a:rPr>
            </a:br>
            <a:r>
              <a:rPr lang="fr-FR" sz="1800" b="1" dirty="0">
                <a:solidFill>
                  <a:srgbClr val="AD242F"/>
                </a:solidFill>
                <a:latin typeface="Calibri"/>
                <a:cs typeface="Calibri"/>
              </a:rPr>
              <a:t/>
            </a:r>
            <a:br>
              <a:rPr lang="fr-FR" sz="1800" b="1" dirty="0">
                <a:solidFill>
                  <a:srgbClr val="AD242F"/>
                </a:solidFill>
                <a:latin typeface="Calibri"/>
                <a:cs typeface="Calibri"/>
              </a:rPr>
            </a:br>
            <a:r>
              <a:rPr lang="fr-FR" sz="1800" b="1" dirty="0" smtClean="0">
                <a:solidFill>
                  <a:srgbClr val="AD242F"/>
                </a:solidFill>
                <a:latin typeface="Calibri"/>
                <a:cs typeface="Calibri"/>
              </a:rPr>
              <a:t/>
            </a:r>
            <a:br>
              <a:rPr lang="fr-FR" sz="1800" b="1" dirty="0" smtClean="0">
                <a:solidFill>
                  <a:srgbClr val="AD242F"/>
                </a:solidFill>
                <a:latin typeface="Calibri"/>
                <a:cs typeface="Calibri"/>
              </a:rPr>
            </a:br>
            <a:r>
              <a:rPr lang="fr-FR" sz="1400" b="1" dirty="0" smtClean="0">
                <a:solidFill>
                  <a:schemeClr val="tx1"/>
                </a:solidFill>
                <a:latin typeface="Calibri"/>
                <a:cs typeface="Calibri"/>
              </a:rPr>
              <a:t>Dépenses publiques par habitant</a:t>
            </a:r>
            <a:r>
              <a:rPr lang="fr-FR" sz="1800" b="1" dirty="0">
                <a:solidFill>
                  <a:schemeClr val="tx1"/>
                </a:solidFill>
                <a:latin typeface="Calibri"/>
                <a:cs typeface="Calibri"/>
              </a:rPr>
              <a:t/>
            </a:r>
            <a:br>
              <a:rPr lang="fr-FR" sz="1800" b="1" dirty="0">
                <a:solidFill>
                  <a:schemeClr val="tx1"/>
                </a:solidFill>
                <a:latin typeface="Calibri"/>
                <a:cs typeface="Calibri"/>
              </a:rPr>
            </a:br>
            <a:endParaRPr lang="fr-BE" dirty="0">
              <a:solidFill>
                <a:schemeClr val="tx1"/>
              </a:solidFill>
            </a:endParaRPr>
          </a:p>
        </p:txBody>
      </p:sp>
      <p:sp>
        <p:nvSpPr>
          <p:cNvPr id="7" name="Rectangle 4"/>
          <p:cNvSpPr>
            <a:spLocks noChangeArrowheads="1"/>
          </p:cNvSpPr>
          <p:nvPr/>
        </p:nvSpPr>
        <p:spPr bwMode="auto">
          <a:xfrm>
            <a:off x="609600" y="1752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9" name="Rectangle 6"/>
          <p:cNvSpPr>
            <a:spLocks noChangeArrowheads="1"/>
          </p:cNvSpPr>
          <p:nvPr/>
        </p:nvSpPr>
        <p:spPr bwMode="auto">
          <a:xfrm flipV="1">
            <a:off x="5029200" y="2402129"/>
            <a:ext cx="108264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BE"/>
          </a:p>
        </p:txBody>
      </p:sp>
    </p:spTree>
    <p:extLst>
      <p:ext uri="{BB962C8B-B14F-4D97-AF65-F5344CB8AC3E}">
        <p14:creationId xmlns:p14="http://schemas.microsoft.com/office/powerpoint/2010/main" val="35899468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2000" b="1" dirty="0" smtClean="0">
                <a:solidFill>
                  <a:srgbClr val="AD242F"/>
                </a:solidFill>
                <a:latin typeface="+mn-lt"/>
              </a:rPr>
              <a:t>IL Y A EU DES REFORMES, MAIS AVEC DES RESULTATS LIMITES</a:t>
            </a:r>
            <a:br>
              <a:rPr lang="en-US" sz="2000" b="1" dirty="0" smtClean="0">
                <a:solidFill>
                  <a:srgbClr val="AD242F"/>
                </a:solidFill>
                <a:latin typeface="+mn-lt"/>
              </a:rPr>
            </a:br>
            <a:r>
              <a:rPr lang="en-US" sz="2000" b="1" dirty="0">
                <a:solidFill>
                  <a:srgbClr val="AD242F"/>
                </a:solidFill>
              </a:rPr>
              <a:t/>
            </a:r>
            <a:br>
              <a:rPr lang="en-US" sz="2000" b="1" dirty="0">
                <a:solidFill>
                  <a:srgbClr val="AD242F"/>
                </a:solidFill>
              </a:rPr>
            </a:br>
            <a:r>
              <a:rPr lang="fr-FR" sz="1800" b="1" dirty="0">
                <a:solidFill>
                  <a:schemeClr val="tx2">
                    <a:lumMod val="75000"/>
                  </a:schemeClr>
                </a:solidFill>
                <a:latin typeface="+mn-lt"/>
              </a:rPr>
              <a:t>Des améliorations dans les recettes fiscales sont principalement dues à des exemptions </a:t>
            </a:r>
            <a:r>
              <a:rPr lang="fr-FR" sz="1800" b="1" dirty="0" smtClean="0">
                <a:solidFill>
                  <a:schemeClr val="tx2">
                    <a:lumMod val="75000"/>
                  </a:schemeClr>
                </a:solidFill>
                <a:latin typeface="+mn-lt"/>
              </a:rPr>
              <a:t>(non </a:t>
            </a:r>
            <a:r>
              <a:rPr lang="fr-FR" sz="1800" b="1" dirty="0">
                <a:solidFill>
                  <a:schemeClr val="tx2">
                    <a:lumMod val="75000"/>
                  </a:schemeClr>
                </a:solidFill>
                <a:latin typeface="+mn-lt"/>
              </a:rPr>
              <a:t>collectées )</a:t>
            </a:r>
            <a:r>
              <a:rPr lang="fr-FR" sz="2000" b="1" dirty="0">
                <a:solidFill>
                  <a:schemeClr val="tx2">
                    <a:lumMod val="75000"/>
                  </a:schemeClr>
                </a:solidFill>
              </a:rPr>
              <a:t/>
            </a:r>
            <a:br>
              <a:rPr lang="fr-FR" sz="2000" b="1" dirty="0">
                <a:solidFill>
                  <a:schemeClr val="tx2">
                    <a:lumMod val="75000"/>
                  </a:schemeClr>
                </a:solidFill>
              </a:rPr>
            </a:br>
            <a:endParaRPr lang="en-US" sz="2000" b="1" dirty="0">
              <a:solidFill>
                <a:schemeClr val="tx2">
                  <a:lumMod val="75000"/>
                </a:schemeClr>
              </a:solidFill>
            </a:endParaRPr>
          </a:p>
        </p:txBody>
      </p:sp>
      <p:sp>
        <p:nvSpPr>
          <p:cNvPr id="6" name="Content Placeholder 5"/>
          <p:cNvSpPr>
            <a:spLocks noGrp="1"/>
          </p:cNvSpPr>
          <p:nvPr>
            <p:ph idx="1"/>
          </p:nvPr>
        </p:nvSpPr>
        <p:spPr/>
        <p:txBody>
          <a:bodyPr/>
          <a:lstStyle/>
          <a:p>
            <a:pPr marL="114300" indent="0">
              <a:buNone/>
            </a:pPr>
            <a:endParaRPr lang="fr-FR" dirty="0"/>
          </a:p>
          <a:p>
            <a:pPr marL="114300" indent="0">
              <a:buNone/>
            </a:pPr>
            <a:endParaRPr lang="fr-FR" dirty="0"/>
          </a:p>
          <a:p>
            <a:pPr marL="114300" indent="0">
              <a:buNone/>
            </a:pPr>
            <a:endParaRPr lang="fr-FR" dirty="0"/>
          </a:p>
          <a:p>
            <a:pPr marL="114300" indent="0">
              <a:buNone/>
            </a:pPr>
            <a:endParaRPr lang="fr-FR" dirty="0"/>
          </a:p>
          <a:p>
            <a:pPr marL="114300" indent="0">
              <a:buNone/>
            </a:pPr>
            <a:endParaRPr lang="en-US" dirty="0"/>
          </a:p>
        </p:txBody>
      </p:sp>
      <p:graphicFrame>
        <p:nvGraphicFramePr>
          <p:cNvPr id="9" name="Chart 8"/>
          <p:cNvGraphicFramePr>
            <a:graphicFrameLocks/>
          </p:cNvGraphicFramePr>
          <p:nvPr/>
        </p:nvGraphicFramePr>
        <p:xfrm>
          <a:off x="914400" y="1600200"/>
          <a:ext cx="67056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5429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20000" cy="304800"/>
          </a:xfrm>
        </p:spPr>
        <p:txBody>
          <a:bodyPr/>
          <a:lstStyle/>
          <a:p>
            <a:pPr algn="ctr"/>
            <a:r>
              <a:rPr lang="fr-FR" sz="2600" b="1" spc="0" dirty="0" smtClean="0">
                <a:solidFill>
                  <a:srgbClr val="B90000"/>
                </a:solidFill>
                <a:latin typeface="Calibri"/>
                <a:cs typeface="Calibri"/>
              </a:rPr>
              <a:t/>
            </a:r>
            <a:br>
              <a:rPr lang="fr-FR" sz="2600" b="1" spc="0" dirty="0" smtClean="0">
                <a:solidFill>
                  <a:srgbClr val="B90000"/>
                </a:solidFill>
                <a:latin typeface="Calibri"/>
                <a:cs typeface="Calibri"/>
              </a:rPr>
            </a:br>
            <a:r>
              <a:rPr lang="fr-FR" sz="2000" b="1" spc="0" dirty="0" smtClean="0">
                <a:solidFill>
                  <a:srgbClr val="B90000"/>
                </a:solidFill>
                <a:latin typeface="Calibri"/>
                <a:cs typeface="Calibri"/>
              </a:rPr>
              <a:t>NOUVEAU </a:t>
            </a:r>
            <a:r>
              <a:rPr lang="fr-FR" sz="2000" b="1" spc="0" dirty="0">
                <a:solidFill>
                  <a:srgbClr val="B90000"/>
                </a:solidFill>
                <a:latin typeface="Calibri"/>
                <a:cs typeface="Calibri"/>
              </a:rPr>
              <a:t>MODE D’ENGAGEMENT </a:t>
            </a:r>
            <a:r>
              <a:rPr lang="fr-FR" sz="4800" b="1" spc="0" dirty="0">
                <a:solidFill>
                  <a:srgbClr val="B90000"/>
                </a:solidFill>
                <a:latin typeface="Calibri"/>
                <a:cs typeface="Calibri"/>
              </a:rPr>
              <a:t/>
            </a:r>
            <a:br>
              <a:rPr lang="fr-FR" sz="4800" b="1" spc="0" dirty="0">
                <a:solidFill>
                  <a:srgbClr val="B90000"/>
                </a:solidFill>
                <a:latin typeface="Calibri"/>
                <a:cs typeface="Calibri"/>
              </a:rPr>
            </a:br>
            <a:endParaRPr lang="en-US" dirty="0"/>
          </a:p>
        </p:txBody>
      </p:sp>
      <p:sp>
        <p:nvSpPr>
          <p:cNvPr id="3" name="Content Placeholder 2"/>
          <p:cNvSpPr>
            <a:spLocks noGrp="1"/>
          </p:cNvSpPr>
          <p:nvPr>
            <p:ph idx="1"/>
          </p:nvPr>
        </p:nvSpPr>
        <p:spPr>
          <a:xfrm>
            <a:off x="228600" y="990600"/>
            <a:ext cx="8077200" cy="5410200"/>
          </a:xfrm>
        </p:spPr>
        <p:txBody>
          <a:bodyPr>
            <a:normAutofit fontScale="77500" lnSpcReduction="20000"/>
          </a:bodyPr>
          <a:lstStyle/>
          <a:p>
            <a:pPr marL="285750" indent="-285750"/>
            <a:r>
              <a:rPr lang="fr-FR" sz="2300" b="1" dirty="0" smtClean="0">
                <a:cs typeface="Times New Roman" panose="02020603050405020304" pitchFamily="18" charset="0"/>
              </a:rPr>
              <a:t>La rédaction de ce </a:t>
            </a:r>
            <a:r>
              <a:rPr lang="fr-FR" sz="2400" b="1" dirty="0" smtClean="0">
                <a:cs typeface="Times New Roman" panose="02020603050405020304" pitchFamily="18" charset="0"/>
              </a:rPr>
              <a:t>cadre </a:t>
            </a:r>
            <a:r>
              <a:rPr lang="fr-FR" sz="2400" b="1" dirty="0">
                <a:cs typeface="Times New Roman" panose="02020603050405020304" pitchFamily="18" charset="0"/>
              </a:rPr>
              <a:t>de </a:t>
            </a:r>
            <a:r>
              <a:rPr lang="fr-FR" sz="2400" b="1" dirty="0" smtClean="0">
                <a:cs typeface="Times New Roman" panose="02020603050405020304" pitchFamily="18" charset="0"/>
              </a:rPr>
              <a:t>partenariat pays </a:t>
            </a:r>
            <a:r>
              <a:rPr lang="fr-FR" sz="2300" b="1" dirty="0" smtClean="0">
                <a:cs typeface="Times New Roman" panose="02020603050405020304" pitchFamily="18" charset="0"/>
              </a:rPr>
              <a:t>se fait en deux </a:t>
            </a:r>
            <a:r>
              <a:rPr lang="fr-FR" sz="2300" b="1" dirty="0">
                <a:cs typeface="Times New Roman" panose="02020603050405020304" pitchFamily="18" charset="0"/>
              </a:rPr>
              <a:t>phases distinctes </a:t>
            </a:r>
            <a:r>
              <a:rPr lang="fr-FR" sz="2300" b="1" dirty="0" smtClean="0">
                <a:cs typeface="Times New Roman" panose="02020603050405020304" pitchFamily="18" charset="0"/>
              </a:rPr>
              <a:t>:</a:t>
            </a:r>
            <a:endParaRPr lang="fr-FR" sz="2300" b="1" dirty="0">
              <a:cs typeface="Times New Roman" panose="02020603050405020304" pitchFamily="18" charset="0"/>
            </a:endParaRPr>
          </a:p>
          <a:p>
            <a:pPr marL="742950" lvl="1" indent="-285750"/>
            <a:r>
              <a:rPr lang="fr-FR" sz="2300" u="sng" dirty="0">
                <a:cs typeface="Times New Roman" panose="02020603050405020304" pitchFamily="18" charset="0"/>
              </a:rPr>
              <a:t>Une première phase</a:t>
            </a:r>
            <a:r>
              <a:rPr lang="fr-FR" sz="2300" dirty="0">
                <a:cs typeface="Times New Roman" panose="02020603050405020304" pitchFamily="18" charset="0"/>
              </a:rPr>
              <a:t> d’analyse rigoureuse des </a:t>
            </a:r>
            <a:r>
              <a:rPr lang="fr-FR" sz="2300" dirty="0" smtClean="0">
                <a:cs typeface="Times New Roman" panose="02020603050405020304" pitchFamily="18" charset="0"/>
              </a:rPr>
              <a:t>contraintes et les opportunités </a:t>
            </a:r>
            <a:r>
              <a:rPr lang="fr-FR" sz="2300" dirty="0">
                <a:cs typeface="Times New Roman" panose="02020603050405020304" pitchFamily="18" charset="0"/>
              </a:rPr>
              <a:t>de développement du pays (</a:t>
            </a:r>
            <a:r>
              <a:rPr lang="fr-FR" sz="2300" dirty="0" smtClean="0">
                <a:cs typeface="Times New Roman" panose="02020603050405020304" pitchFamily="18" charset="0"/>
              </a:rPr>
              <a:t>«</a:t>
            </a:r>
            <a:r>
              <a:rPr lang="fr-FR" sz="2300" dirty="0">
                <a:cs typeface="Times New Roman" panose="02020603050405020304" pitchFamily="18" charset="0"/>
              </a:rPr>
              <a:t> Diagnostic </a:t>
            </a:r>
            <a:r>
              <a:rPr lang="fr-FR" sz="2300" dirty="0" smtClean="0">
                <a:cs typeface="Times New Roman" panose="02020603050405020304" pitchFamily="18" charset="0"/>
              </a:rPr>
              <a:t>Systématique</a:t>
            </a:r>
            <a:r>
              <a:rPr lang="en-US" sz="2300" dirty="0" smtClean="0">
                <a:cs typeface="Times New Roman" panose="02020603050405020304" pitchFamily="18" charset="0"/>
              </a:rPr>
              <a:t> Pays</a:t>
            </a:r>
            <a:r>
              <a:rPr lang="fr-FR" sz="2300" dirty="0" smtClean="0">
                <a:cs typeface="Times New Roman" panose="02020603050405020304" pitchFamily="18" charset="0"/>
              </a:rPr>
              <a:t>» ou DSP) </a:t>
            </a:r>
            <a:endParaRPr lang="fr-FR" sz="2300" dirty="0">
              <a:cs typeface="Times New Roman" panose="02020603050405020304" pitchFamily="18" charset="0"/>
            </a:endParaRPr>
          </a:p>
          <a:p>
            <a:pPr marL="742950" lvl="1" indent="-285750"/>
            <a:r>
              <a:rPr lang="fr-FR" sz="2300" u="sng" dirty="0">
                <a:cs typeface="Times New Roman" panose="02020603050405020304" pitchFamily="18" charset="0"/>
              </a:rPr>
              <a:t>Une deuxième phase</a:t>
            </a:r>
            <a:r>
              <a:rPr lang="fr-FR" sz="2300" dirty="0">
                <a:cs typeface="Times New Roman" panose="02020603050405020304" pitchFamily="18" charset="0"/>
              </a:rPr>
              <a:t>, qui </a:t>
            </a:r>
            <a:r>
              <a:rPr lang="fr-FR" sz="2300" dirty="0" smtClean="0">
                <a:cs typeface="Times New Roman" panose="02020603050405020304" pitchFamily="18" charset="0"/>
              </a:rPr>
              <a:t>se base sur des éléments du DSP pour élaborer le Cadre de Partenariat (« Country </a:t>
            </a:r>
            <a:r>
              <a:rPr lang="fr-FR" sz="2300" dirty="0" err="1" smtClean="0">
                <a:cs typeface="Times New Roman" panose="02020603050405020304" pitchFamily="18" charset="0"/>
              </a:rPr>
              <a:t>Partnership</a:t>
            </a:r>
            <a:r>
              <a:rPr lang="fr-FR" sz="2300" dirty="0" smtClean="0">
                <a:cs typeface="Times New Roman" panose="02020603050405020304" pitchFamily="18" charset="0"/>
              </a:rPr>
              <a:t> Framework », CPF), tout en tenant compte </a:t>
            </a:r>
            <a:r>
              <a:rPr lang="fr-FR" sz="2300" dirty="0">
                <a:cs typeface="Times New Roman" panose="02020603050405020304" pitchFamily="18" charset="0"/>
              </a:rPr>
              <a:t>des avantages comparatifs de la Banque mondiale</a:t>
            </a:r>
          </a:p>
          <a:p>
            <a:pPr marL="742950" lvl="1" indent="-285750"/>
            <a:endParaRPr lang="fr-FR" sz="2300" b="1" dirty="0">
              <a:cs typeface="Times New Roman" panose="02020603050405020304" pitchFamily="18" charset="0"/>
            </a:endParaRPr>
          </a:p>
          <a:p>
            <a:pPr indent="-342900" algn="just">
              <a:buFont typeface="Arial"/>
              <a:buChar char="•"/>
            </a:pPr>
            <a:r>
              <a:rPr lang="fr-FR" sz="2300" b="1" dirty="0">
                <a:cs typeface="Times New Roman" panose="02020603050405020304" pitchFamily="18" charset="0"/>
              </a:rPr>
              <a:t>La première phase </a:t>
            </a:r>
            <a:r>
              <a:rPr lang="fr-FR" sz="2300" dirty="0" smtClean="0">
                <a:solidFill>
                  <a:srgbClr val="000000"/>
                </a:solidFill>
                <a:cs typeface="Calibri"/>
              </a:rPr>
              <a:t>(DSP) </a:t>
            </a:r>
            <a:r>
              <a:rPr lang="fr-FR" sz="2300" dirty="0">
                <a:solidFill>
                  <a:srgbClr val="000000"/>
                </a:solidFill>
                <a:cs typeface="Calibri"/>
              </a:rPr>
              <a:t>cherche </a:t>
            </a:r>
            <a:r>
              <a:rPr lang="fr-FR" sz="2300" dirty="0" smtClean="0">
                <a:solidFill>
                  <a:srgbClr val="000000"/>
                </a:solidFill>
                <a:cs typeface="Calibri"/>
              </a:rPr>
              <a:t>à </a:t>
            </a:r>
            <a:r>
              <a:rPr lang="fr-FR" sz="2300" dirty="0">
                <a:solidFill>
                  <a:srgbClr val="000000"/>
                </a:solidFill>
                <a:cs typeface="Calibri"/>
              </a:rPr>
              <a:t>identifier de manière prospective et sélective les domaines </a:t>
            </a:r>
            <a:r>
              <a:rPr lang="fr-FR" sz="2300" dirty="0" smtClean="0">
                <a:solidFill>
                  <a:srgbClr val="000000"/>
                </a:solidFill>
                <a:cs typeface="Calibri"/>
              </a:rPr>
              <a:t>prioritaires d’intervention afin d’éliminer </a:t>
            </a:r>
            <a:r>
              <a:rPr lang="fr-FR" sz="2300" dirty="0">
                <a:solidFill>
                  <a:srgbClr val="000000"/>
                </a:solidFill>
                <a:cs typeface="Calibri"/>
              </a:rPr>
              <a:t>à l’horizon </a:t>
            </a:r>
            <a:r>
              <a:rPr lang="fr-FR" sz="2300" dirty="0" smtClean="0">
                <a:solidFill>
                  <a:srgbClr val="000000"/>
                </a:solidFill>
                <a:cs typeface="Calibri"/>
              </a:rPr>
              <a:t>2030 la pauvreté de manière durable</a:t>
            </a:r>
          </a:p>
          <a:p>
            <a:pPr marL="0" indent="0" algn="just">
              <a:buNone/>
            </a:pPr>
            <a:endParaRPr lang="fr-FR" sz="2300" b="1" dirty="0">
              <a:solidFill>
                <a:srgbClr val="000000"/>
              </a:solidFill>
              <a:cs typeface="Calibri"/>
            </a:endParaRPr>
          </a:p>
          <a:p>
            <a:pPr marL="342900" lvl="1" indent="-342900" algn="just">
              <a:buClr>
                <a:schemeClr val="accent1"/>
              </a:buClr>
              <a:buFont typeface="Arial"/>
              <a:buChar char="•"/>
            </a:pPr>
            <a:r>
              <a:rPr lang="fr-FR" sz="2300" b="1" dirty="0">
                <a:solidFill>
                  <a:srgbClr val="000000"/>
                </a:solidFill>
                <a:cs typeface="Times New Roman" panose="02020603050405020304" pitchFamily="18" charset="0"/>
              </a:rPr>
              <a:t>La deuxième phase </a:t>
            </a:r>
            <a:r>
              <a:rPr lang="fr-FR" sz="2300" dirty="0" smtClean="0">
                <a:cs typeface="Times New Roman" panose="02020603050405020304" pitchFamily="18" charset="0"/>
              </a:rPr>
              <a:t>se </a:t>
            </a:r>
            <a:r>
              <a:rPr lang="fr-FR" sz="2300" dirty="0">
                <a:cs typeface="Times New Roman" panose="02020603050405020304" pitchFamily="18" charset="0"/>
              </a:rPr>
              <a:t>base sur les éléments du </a:t>
            </a:r>
            <a:r>
              <a:rPr lang="fr-FR" sz="2300" dirty="0" smtClean="0">
                <a:cs typeface="Times New Roman" panose="02020603050405020304" pitchFamily="18" charset="0"/>
              </a:rPr>
              <a:t>DSP pour </a:t>
            </a:r>
            <a:r>
              <a:rPr lang="fr-FR" sz="2300" dirty="0">
                <a:cs typeface="Times New Roman" panose="02020603050405020304" pitchFamily="18" charset="0"/>
              </a:rPr>
              <a:t>élaborer la stratégie de la Banque mondiale (2016-2020) </a:t>
            </a:r>
            <a:endParaRPr lang="fr-FR" sz="2300" dirty="0" smtClean="0">
              <a:cs typeface="Times New Roman" panose="02020603050405020304" pitchFamily="18" charset="0"/>
            </a:endParaRPr>
          </a:p>
          <a:p>
            <a:pPr marL="0" lvl="1" indent="0" algn="just">
              <a:buClr>
                <a:schemeClr val="accent1"/>
              </a:buClr>
              <a:buNone/>
            </a:pPr>
            <a:endParaRPr lang="fr-FR" sz="2300" dirty="0">
              <a:solidFill>
                <a:srgbClr val="000000"/>
              </a:solidFill>
              <a:cs typeface="Calibri"/>
            </a:endParaRPr>
          </a:p>
          <a:p>
            <a:pPr marL="800100" lvl="1" indent="-342900" algn="just">
              <a:buFont typeface="Arial"/>
              <a:buChar char="•"/>
            </a:pPr>
            <a:r>
              <a:rPr lang="fr-FR" sz="2300" dirty="0">
                <a:solidFill>
                  <a:srgbClr val="000000"/>
                </a:solidFill>
                <a:cs typeface="Calibri"/>
              </a:rPr>
              <a:t>Le </a:t>
            </a:r>
            <a:r>
              <a:rPr lang="fr-FR" sz="2300" dirty="0" smtClean="0">
                <a:solidFill>
                  <a:srgbClr val="000000"/>
                </a:solidFill>
                <a:cs typeface="Calibri"/>
              </a:rPr>
              <a:t>DSP </a:t>
            </a:r>
            <a:r>
              <a:rPr lang="fr-FR" sz="2300" dirty="0">
                <a:solidFill>
                  <a:srgbClr val="000000"/>
                </a:solidFill>
                <a:cs typeface="Calibri"/>
              </a:rPr>
              <a:t>n’est pas un document de programmation de projets</a:t>
            </a:r>
          </a:p>
          <a:p>
            <a:pPr marL="800100" lvl="1" indent="-342900" algn="just">
              <a:buFont typeface="Arial"/>
              <a:buChar char="•"/>
            </a:pPr>
            <a:r>
              <a:rPr lang="fr-FR" sz="2300" dirty="0">
                <a:solidFill>
                  <a:srgbClr val="000000"/>
                </a:solidFill>
                <a:cs typeface="Calibri"/>
              </a:rPr>
              <a:t>Le </a:t>
            </a:r>
            <a:r>
              <a:rPr lang="fr-FR" sz="2300" dirty="0" smtClean="0">
                <a:solidFill>
                  <a:srgbClr val="000000"/>
                </a:solidFill>
                <a:cs typeface="Calibri"/>
              </a:rPr>
              <a:t>DSP </a:t>
            </a:r>
            <a:r>
              <a:rPr lang="fr-FR" sz="2300" dirty="0">
                <a:solidFill>
                  <a:srgbClr val="000000"/>
                </a:solidFill>
                <a:cs typeface="Calibri"/>
              </a:rPr>
              <a:t>est un document </a:t>
            </a:r>
            <a:r>
              <a:rPr lang="fr-FR" sz="2300" dirty="0" smtClean="0">
                <a:solidFill>
                  <a:srgbClr val="000000"/>
                </a:solidFill>
                <a:cs typeface="Calibri"/>
              </a:rPr>
              <a:t>de la Banque mondiale, qui est rédigé </a:t>
            </a:r>
            <a:r>
              <a:rPr lang="fr-FR" sz="2300" dirty="0">
                <a:solidFill>
                  <a:srgbClr val="000000"/>
                </a:solidFill>
                <a:cs typeface="Calibri"/>
              </a:rPr>
              <a:t>suite à </a:t>
            </a:r>
            <a:r>
              <a:rPr lang="fr-FR" sz="2300" dirty="0" smtClean="0">
                <a:solidFill>
                  <a:srgbClr val="000000"/>
                </a:solidFill>
                <a:cs typeface="Calibri"/>
              </a:rPr>
              <a:t>des consultations avec les autorités du pays ainsi que les autres acteurs clés qui participent au développement du pays. </a:t>
            </a:r>
            <a:endParaRPr lang="fr-FR" sz="2200" b="1" dirty="0" smtClean="0">
              <a:solidFill>
                <a:srgbClr val="000000"/>
              </a:solidFill>
              <a:cs typeface="Calibri"/>
            </a:endParaRPr>
          </a:p>
          <a:p>
            <a:pPr marL="800100" lvl="1" indent="-342900" algn="just">
              <a:buFont typeface="Arial"/>
              <a:buChar char="•"/>
            </a:pPr>
            <a:endParaRPr lang="fr-FR" sz="2200" b="1" dirty="0" smtClean="0">
              <a:solidFill>
                <a:srgbClr val="000000"/>
              </a:solidFill>
              <a:cs typeface="Calibri"/>
            </a:endParaRPr>
          </a:p>
          <a:p>
            <a:pPr marL="457200" lvl="1" indent="0" algn="ctr">
              <a:buNone/>
            </a:pPr>
            <a:r>
              <a:rPr lang="fr-FR" b="1" dirty="0" smtClean="0">
                <a:cs typeface="Times New Roman" panose="02020603050405020304" pitchFamily="18" charset="0"/>
              </a:rPr>
              <a:t>LES </a:t>
            </a:r>
            <a:r>
              <a:rPr lang="fr-FR" b="1" dirty="0">
                <a:cs typeface="Times New Roman" panose="02020603050405020304" pitchFamily="18" charset="0"/>
              </a:rPr>
              <a:t>DEUX PHASES NECESSITENT D’INTENSES CONSULTATIONS AVEC LES PRINCIPAUX ACTEURS DE </a:t>
            </a:r>
            <a:r>
              <a:rPr lang="fr-FR" b="1" dirty="0" smtClean="0">
                <a:cs typeface="Times New Roman" panose="02020603050405020304" pitchFamily="18" charset="0"/>
              </a:rPr>
              <a:t>DEVELOPPEMENT</a:t>
            </a:r>
            <a:endParaRPr lang="fr-FR" b="1" dirty="0">
              <a:cs typeface="Times New Roman" panose="02020603050405020304" pitchFamily="18" charset="0"/>
            </a:endParaRPr>
          </a:p>
        </p:txBody>
      </p:sp>
    </p:spTree>
    <p:extLst>
      <p:ext uri="{BB962C8B-B14F-4D97-AF65-F5344CB8AC3E}">
        <p14:creationId xmlns:p14="http://schemas.microsoft.com/office/powerpoint/2010/main" val="40860272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089" y="536202"/>
            <a:ext cx="7620000" cy="1143000"/>
          </a:xfrm>
        </p:spPr>
        <p:txBody>
          <a:bodyPr/>
          <a:lstStyle/>
          <a:p>
            <a:pPr algn="ctr"/>
            <a:r>
              <a:rPr lang="en-US" sz="2000" dirty="0" smtClean="0">
                <a:latin typeface="+mn-lt"/>
              </a:rPr>
              <a:t/>
            </a:r>
            <a:br>
              <a:rPr lang="en-US" sz="2000" dirty="0" smtClean="0">
                <a:latin typeface="+mn-lt"/>
              </a:rPr>
            </a:br>
            <a:r>
              <a:rPr lang="fr-FR" sz="2000" b="1" dirty="0" smtClean="0">
                <a:solidFill>
                  <a:srgbClr val="AD242F"/>
                </a:solidFill>
                <a:latin typeface="+mn-lt"/>
              </a:rPr>
              <a:t>UNE RÉFORME URGENTE DU SECTEUR PUBLIC EST NÉCESSAIRE</a:t>
            </a:r>
            <a:r>
              <a:rPr lang="en-US" sz="2800" b="1" dirty="0" smtClean="0"/>
              <a:t/>
            </a:r>
            <a:br>
              <a:rPr lang="en-US" sz="2800" b="1" dirty="0" smtClean="0"/>
            </a:br>
            <a:r>
              <a:rPr lang="en-US" sz="2800" dirty="0"/>
              <a:t/>
            </a:r>
            <a:br>
              <a:rPr lang="en-US" sz="2800" dirty="0"/>
            </a:br>
            <a:r>
              <a:rPr lang="en-US" sz="1800" b="1" dirty="0" err="1">
                <a:solidFill>
                  <a:schemeClr val="tx2">
                    <a:lumMod val="75000"/>
                  </a:schemeClr>
                </a:solidFill>
                <a:latin typeface="+mn-lt"/>
              </a:rPr>
              <a:t>Comparaison</a:t>
            </a:r>
            <a:r>
              <a:rPr lang="en-US" sz="1800" b="1" dirty="0">
                <a:solidFill>
                  <a:schemeClr val="tx2">
                    <a:lumMod val="75000"/>
                  </a:schemeClr>
                </a:solidFill>
                <a:latin typeface="+mn-lt"/>
              </a:rPr>
              <a:t> des </a:t>
            </a:r>
            <a:r>
              <a:rPr lang="en-US" sz="1800" b="1" dirty="0" err="1">
                <a:solidFill>
                  <a:schemeClr val="tx2">
                    <a:lumMod val="75000"/>
                  </a:schemeClr>
                </a:solidFill>
                <a:latin typeface="+mn-lt"/>
              </a:rPr>
              <a:t>salaires</a:t>
            </a:r>
            <a:r>
              <a:rPr lang="en-US" sz="1800" b="1" dirty="0">
                <a:solidFill>
                  <a:schemeClr val="tx2">
                    <a:lumMod val="75000"/>
                  </a:schemeClr>
                </a:solidFill>
                <a:latin typeface="+mn-lt"/>
              </a:rPr>
              <a:t> et per diems</a:t>
            </a:r>
          </a:p>
        </p:txBody>
      </p:sp>
      <p:sp>
        <p:nvSpPr>
          <p:cNvPr id="6" name="Rectangle 4"/>
          <p:cNvSpPr>
            <a:spLocks noChangeArrowheads="1"/>
          </p:cNvSpPr>
          <p:nvPr/>
        </p:nvSpPr>
        <p:spPr bwMode="auto">
          <a:xfrm flipV="1">
            <a:off x="-5722449" y="3962398"/>
            <a:ext cx="23375639" cy="5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782073503"/>
              </p:ext>
            </p:extLst>
          </p:nvPr>
        </p:nvGraphicFramePr>
        <p:xfrm>
          <a:off x="838200" y="2118990"/>
          <a:ext cx="6477000" cy="4748177"/>
        </p:xfrm>
        <a:graphic>
          <a:graphicData uri="http://schemas.openxmlformats.org/presentationml/2006/ole">
            <mc:AlternateContent xmlns:mc="http://schemas.openxmlformats.org/markup-compatibility/2006">
              <mc:Choice xmlns:v="urn:schemas-microsoft-com:vml" Requires="v">
                <p:oleObj spid="_x0000_s9271" name="Bitmap Image" r:id="rId3" imgW="5466667" imgH="4009524" progId="Paint.Picture">
                  <p:embed/>
                </p:oleObj>
              </mc:Choice>
              <mc:Fallback>
                <p:oleObj name="Bitmap Image" r:id="rId3" imgW="5466667" imgH="4009524"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118990"/>
                        <a:ext cx="6477000" cy="4748177"/>
                      </a:xfrm>
                      <a:prstGeom prst="rect">
                        <a:avLst/>
                      </a:prstGeom>
                      <a:noFill/>
                    </p:spPr>
                  </p:pic>
                </p:oleObj>
              </mc:Fallback>
            </mc:AlternateContent>
          </a:graphicData>
        </a:graphic>
      </p:graphicFrame>
    </p:spTree>
    <p:extLst>
      <p:ext uri="{BB962C8B-B14F-4D97-AF65-F5344CB8AC3E}">
        <p14:creationId xmlns:p14="http://schemas.microsoft.com/office/powerpoint/2010/main" val="4321910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1143000"/>
          </a:xfrm>
        </p:spPr>
        <p:txBody>
          <a:bodyPr/>
          <a:lstStyle/>
          <a:p>
            <a:pPr algn="ctr"/>
            <a:r>
              <a:rPr lang="en-US" sz="2000" b="1" dirty="0" smtClean="0">
                <a:solidFill>
                  <a:srgbClr val="AD242F"/>
                </a:solidFill>
              </a:rPr>
              <a:t/>
            </a:r>
            <a:br>
              <a:rPr lang="en-US" sz="2000" b="1" dirty="0" smtClean="0">
                <a:solidFill>
                  <a:srgbClr val="AD242F"/>
                </a:solidFill>
              </a:rPr>
            </a:br>
            <a:r>
              <a:rPr lang="en-US" sz="2000" b="1" dirty="0" smtClean="0">
                <a:solidFill>
                  <a:srgbClr val="AD242F"/>
                </a:solidFill>
                <a:latin typeface="+mn-lt"/>
              </a:rPr>
              <a:t>EXECUTION DES BUDGETS</a:t>
            </a:r>
            <a:r>
              <a:rPr lang="en-US" sz="2000" dirty="0" smtClean="0">
                <a:solidFill>
                  <a:srgbClr val="AD242F"/>
                </a:solidFill>
                <a:latin typeface="+mn-lt"/>
              </a:rPr>
              <a:t/>
            </a:r>
            <a:br>
              <a:rPr lang="en-US" sz="2000" dirty="0" smtClean="0">
                <a:solidFill>
                  <a:srgbClr val="AD242F"/>
                </a:solidFill>
                <a:latin typeface="+mn-lt"/>
              </a:rPr>
            </a:br>
            <a:r>
              <a:rPr lang="en-US" sz="2000" dirty="0">
                <a:solidFill>
                  <a:srgbClr val="AD242F"/>
                </a:solidFill>
                <a:latin typeface="+mn-lt"/>
              </a:rPr>
              <a:t/>
            </a:r>
            <a:br>
              <a:rPr lang="en-US" sz="2000" dirty="0">
                <a:solidFill>
                  <a:srgbClr val="AD242F"/>
                </a:solidFill>
                <a:latin typeface="+mn-lt"/>
              </a:rPr>
            </a:br>
            <a:endParaRPr lang="en-US" sz="1800" b="1" dirty="0">
              <a:solidFill>
                <a:schemeClr val="tx2">
                  <a:lumMod val="75000"/>
                </a:schemeClr>
              </a:solidFill>
              <a:latin typeface="+mn-lt"/>
            </a:endParaRPr>
          </a:p>
        </p:txBody>
      </p:sp>
      <p:graphicFrame>
        <p:nvGraphicFramePr>
          <p:cNvPr id="5" name="Chart 4"/>
          <p:cNvGraphicFramePr>
            <a:graphicFrameLocks/>
          </p:cNvGraphicFramePr>
          <p:nvPr>
            <p:extLst>
              <p:ext uri="{D42A27DB-BD31-4B8C-83A1-F6EECF244321}">
                <p14:modId xmlns:p14="http://schemas.microsoft.com/office/powerpoint/2010/main" val="3597828760"/>
              </p:ext>
            </p:extLst>
          </p:nvPr>
        </p:nvGraphicFramePr>
        <p:xfrm>
          <a:off x="838200" y="1219200"/>
          <a:ext cx="66294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54936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3771"/>
            <a:ext cx="8305800" cy="6338371"/>
          </a:xfrm>
        </p:spPr>
        <p:txBody>
          <a:bodyPr>
            <a:normAutofit lnSpcReduction="10000"/>
          </a:bodyPr>
          <a:lstStyle/>
          <a:p>
            <a:pPr algn="ctr"/>
            <a:r>
              <a:rPr lang="fr-FR" b="1" cap="none" spc="0" dirty="0" smtClean="0">
                <a:solidFill>
                  <a:srgbClr val="B90000"/>
                </a:solidFill>
                <a:latin typeface="Calibri"/>
                <a:cs typeface="Calibri"/>
              </a:rPr>
              <a:t>QUE FAIRE?</a:t>
            </a:r>
          </a:p>
          <a:p>
            <a:pPr algn="ctr"/>
            <a:endParaRPr lang="fr-FR" sz="1200" b="1" cap="none" spc="0" dirty="0" smtClean="0">
              <a:latin typeface="Calibri"/>
              <a:cs typeface="Calibri"/>
            </a:endParaRPr>
          </a:p>
          <a:p>
            <a:pPr algn="ctr"/>
            <a:endParaRPr lang="fr-FR" sz="1200" b="1" cap="none" spc="0" dirty="0">
              <a:latin typeface="Calibri"/>
              <a:cs typeface="Calibri"/>
            </a:endParaRPr>
          </a:p>
          <a:p>
            <a:pPr marL="285750" indent="-285750" algn="just">
              <a:spcBef>
                <a:spcPts val="400"/>
              </a:spcBef>
              <a:buFont typeface="Arial"/>
              <a:buChar char="•"/>
            </a:pPr>
            <a:r>
              <a:rPr lang="fr-FR" sz="1700" b="1" cap="none" spc="0" dirty="0" smtClean="0">
                <a:solidFill>
                  <a:schemeClr val="tx1"/>
                </a:solidFill>
                <a:latin typeface="Calibri"/>
                <a:cs typeface="Calibri"/>
              </a:rPr>
              <a:t>Pour être forte, </a:t>
            </a:r>
            <a:r>
              <a:rPr lang="fr-FR" sz="1700" cap="none" spc="0" dirty="0" smtClean="0">
                <a:solidFill>
                  <a:schemeClr val="tx1"/>
                </a:solidFill>
                <a:latin typeface="Calibri"/>
                <a:cs typeface="Calibri"/>
              </a:rPr>
              <a:t>la croissance doit être portée par les secteurs ayant un avantage comparatif à l’exportation ou en concurrence avec les importations. Une demande potentielle importante permettrait alors de soutenir la croissance. </a:t>
            </a:r>
          </a:p>
          <a:p>
            <a:pPr algn="just">
              <a:spcBef>
                <a:spcPts val="400"/>
              </a:spcBef>
            </a:pPr>
            <a:endParaRPr lang="fr-FR" sz="1700" cap="none" spc="0" dirty="0">
              <a:solidFill>
                <a:schemeClr val="tx1"/>
              </a:solidFill>
              <a:latin typeface="Calibri"/>
              <a:cs typeface="Calibri"/>
            </a:endParaRPr>
          </a:p>
          <a:p>
            <a:pPr marL="285750" indent="-285750" algn="just">
              <a:spcBef>
                <a:spcPts val="400"/>
              </a:spcBef>
              <a:buFont typeface="Arial"/>
              <a:buChar char="•"/>
            </a:pPr>
            <a:r>
              <a:rPr lang="fr-FR" sz="1700" b="1" cap="none" spc="0" dirty="0" smtClean="0">
                <a:solidFill>
                  <a:schemeClr val="tx1"/>
                </a:solidFill>
                <a:latin typeface="Calibri"/>
                <a:cs typeface="Calibri"/>
              </a:rPr>
              <a:t>Pour être inclusive, </a:t>
            </a:r>
            <a:r>
              <a:rPr lang="fr-FR" sz="1700" cap="none" spc="0" dirty="0" smtClean="0">
                <a:solidFill>
                  <a:schemeClr val="tx1"/>
                </a:solidFill>
                <a:latin typeface="Calibri"/>
                <a:cs typeface="Calibri"/>
              </a:rPr>
              <a:t>la croissance doit viser en premier lieu les secteurs ou se trouvent aujourd'hui les pauvres. La fourniture de services publics doit être géographiquement neutre « </a:t>
            </a:r>
            <a:r>
              <a:rPr lang="fr-FR" sz="1700" cap="none" spc="0" dirty="0" err="1" smtClean="0">
                <a:solidFill>
                  <a:schemeClr val="tx1"/>
                </a:solidFill>
                <a:latin typeface="Calibri"/>
                <a:cs typeface="Calibri"/>
              </a:rPr>
              <a:t>spatially</a:t>
            </a:r>
            <a:r>
              <a:rPr lang="fr-FR" sz="1700" cap="none" spc="0" dirty="0" smtClean="0">
                <a:solidFill>
                  <a:schemeClr val="tx1"/>
                </a:solidFill>
                <a:latin typeface="Calibri"/>
                <a:cs typeface="Calibri"/>
              </a:rPr>
              <a:t> </a:t>
            </a:r>
            <a:r>
              <a:rPr lang="fr-FR" sz="1700" cap="none" spc="0" dirty="0" err="1" smtClean="0">
                <a:solidFill>
                  <a:schemeClr val="tx1"/>
                </a:solidFill>
                <a:latin typeface="Calibri"/>
                <a:cs typeface="Calibri"/>
              </a:rPr>
              <a:t>blind</a:t>
            </a:r>
            <a:r>
              <a:rPr lang="fr-FR" sz="1700" cap="none" spc="0" dirty="0" smtClean="0">
                <a:solidFill>
                  <a:schemeClr val="tx1"/>
                </a:solidFill>
                <a:latin typeface="Calibri"/>
                <a:cs typeface="Calibri"/>
              </a:rPr>
              <a:t> ». Les conditions nécessaires </a:t>
            </a:r>
            <a:r>
              <a:rPr lang="fr-FR" sz="1700" dirty="0" smtClean="0">
                <a:solidFill>
                  <a:schemeClr val="tx1"/>
                </a:solidFill>
                <a:cs typeface="Calibri"/>
              </a:rPr>
              <a:t>à</a:t>
            </a:r>
            <a:r>
              <a:rPr lang="fr-FR" sz="1700" dirty="0" smtClean="0">
                <a:solidFill>
                  <a:schemeClr val="tx1"/>
                </a:solidFill>
                <a:latin typeface="Calibri"/>
                <a:cs typeface="Calibri"/>
              </a:rPr>
              <a:t> </a:t>
            </a:r>
            <a:r>
              <a:rPr lang="fr-FR" sz="1700" cap="none" spc="0" dirty="0" smtClean="0">
                <a:solidFill>
                  <a:schemeClr val="tx1"/>
                </a:solidFill>
                <a:latin typeface="Calibri"/>
                <a:cs typeface="Calibri"/>
              </a:rPr>
              <a:t>la transformation structurelle (création massive d’emploi dans le secteur de l’industrie) ne sont pas encore réunies. Une croissance inclusive nécessite avant tout une augmentation de la productivité agricole, une migration rurale-urbaine forte et la favorisation du secteur informel tout en </a:t>
            </a:r>
            <a:r>
              <a:rPr lang="fr-FR" sz="1700" dirty="0" smtClean="0">
                <a:solidFill>
                  <a:schemeClr val="tx1"/>
                </a:solidFill>
                <a:latin typeface="Calibri"/>
                <a:cs typeface="Calibri"/>
              </a:rPr>
              <a:t>poursuivant</a:t>
            </a:r>
            <a:r>
              <a:rPr lang="fr-FR" sz="1700" cap="none" spc="0" dirty="0" smtClean="0">
                <a:solidFill>
                  <a:schemeClr val="tx1"/>
                </a:solidFill>
                <a:latin typeface="Calibri"/>
                <a:cs typeface="Calibri"/>
              </a:rPr>
              <a:t> le développement du capital humain des populations pauvres. </a:t>
            </a:r>
          </a:p>
          <a:p>
            <a:pPr algn="just">
              <a:spcBef>
                <a:spcPts val="400"/>
              </a:spcBef>
            </a:pPr>
            <a:endParaRPr lang="fr-FR" sz="1700" cap="none" spc="0" dirty="0" smtClean="0">
              <a:solidFill>
                <a:schemeClr val="tx1"/>
              </a:solidFill>
              <a:latin typeface="Calibri"/>
              <a:cs typeface="Calibri"/>
            </a:endParaRPr>
          </a:p>
          <a:p>
            <a:pPr marL="285750" indent="-285750" algn="just">
              <a:spcBef>
                <a:spcPts val="400"/>
              </a:spcBef>
              <a:buFont typeface="Arial"/>
              <a:buChar char="•"/>
            </a:pPr>
            <a:r>
              <a:rPr lang="fr-FR" sz="1700" b="1" cap="none" spc="0" dirty="0" smtClean="0">
                <a:solidFill>
                  <a:schemeClr val="tx1"/>
                </a:solidFill>
                <a:latin typeface="Calibri"/>
                <a:cs typeface="Calibri"/>
              </a:rPr>
              <a:t>Pour être durable, </a:t>
            </a:r>
            <a:r>
              <a:rPr lang="fr-FR" sz="1700" cap="none" spc="0" dirty="0" smtClean="0">
                <a:solidFill>
                  <a:schemeClr val="tx1"/>
                </a:solidFill>
                <a:latin typeface="Calibri"/>
                <a:cs typeface="Calibri"/>
              </a:rPr>
              <a:t>la croissance doit chercher à protéger les ressources naturelles (ou à les transformer en une autre forme de capital) et à atténuer les sources de tensions qui peuvent fragiliser le développement économique et social. Elle doit également promouvoir le développement du capital humain des femmes et des enfants. </a:t>
            </a:r>
          </a:p>
          <a:p>
            <a:pPr marL="285750" indent="-285750" algn="just">
              <a:spcBef>
                <a:spcPts val="400"/>
              </a:spcBef>
              <a:buFont typeface="Arial"/>
              <a:buChar char="•"/>
            </a:pPr>
            <a:endParaRPr lang="fr-FR" sz="1700" cap="none" spc="0" dirty="0" smtClean="0">
              <a:solidFill>
                <a:schemeClr val="tx1"/>
              </a:solidFill>
              <a:latin typeface="Calibri"/>
              <a:cs typeface="Calibri"/>
            </a:endParaRPr>
          </a:p>
          <a:p>
            <a:pPr marL="285750" indent="-285750" algn="just">
              <a:spcBef>
                <a:spcPts val="400"/>
              </a:spcBef>
              <a:buFont typeface="Arial"/>
              <a:buChar char="•"/>
            </a:pPr>
            <a:r>
              <a:rPr lang="fr-FR" sz="1700" cap="none" spc="0" dirty="0" smtClean="0">
                <a:solidFill>
                  <a:schemeClr val="tx1"/>
                </a:solidFill>
                <a:latin typeface="Calibri"/>
                <a:cs typeface="Calibri"/>
              </a:rPr>
              <a:t>Les </a:t>
            </a:r>
            <a:r>
              <a:rPr lang="fr-FR" sz="1700" b="1" cap="none" spc="0" dirty="0" smtClean="0">
                <a:solidFill>
                  <a:schemeClr val="tx1"/>
                </a:solidFill>
                <a:latin typeface="Calibri"/>
                <a:cs typeface="Calibri"/>
              </a:rPr>
              <a:t>mécanismes sociaux de redistribution </a:t>
            </a:r>
            <a:r>
              <a:rPr lang="fr-FR" sz="1700" cap="none" spc="0" dirty="0" smtClean="0">
                <a:solidFill>
                  <a:schemeClr val="tx1"/>
                </a:solidFill>
                <a:latin typeface="Calibri"/>
                <a:cs typeface="Calibri"/>
              </a:rPr>
              <a:t>(ex: transferts monétaires) peuvent également contribuer à la croissance, par exemple en favorisant la prise de risque individuelle (investissements) et l’utilisation des services sociaux.</a:t>
            </a:r>
          </a:p>
          <a:p>
            <a:pPr algn="l"/>
            <a:endParaRPr lang="fr-FR" dirty="0" smtClean="0">
              <a:solidFill>
                <a:schemeClr val="tx1"/>
              </a:solidFill>
            </a:endParaRPr>
          </a:p>
          <a:p>
            <a:pPr marL="457200" indent="-457200" algn="l">
              <a:buFontTx/>
              <a:buChar char="-"/>
            </a:pPr>
            <a:endParaRPr lang="fr-FR" dirty="0" smtClean="0">
              <a:solidFill>
                <a:schemeClr val="tx1"/>
              </a:solidFill>
            </a:endParaRPr>
          </a:p>
          <a:p>
            <a:pPr marL="457200" indent="-457200" algn="l">
              <a:buFontTx/>
              <a:buChar char="-"/>
            </a:pPr>
            <a:endParaRPr lang="fr-FR" dirty="0" smtClean="0"/>
          </a:p>
          <a:p>
            <a:pPr algn="l"/>
            <a:endParaRPr lang="fr-FR" dirty="0" smtClean="0"/>
          </a:p>
          <a:p>
            <a:pPr algn="l"/>
            <a:endParaRPr lang="fr-FR" dirty="0" smtClean="0"/>
          </a:p>
        </p:txBody>
      </p:sp>
    </p:spTree>
    <p:extLst>
      <p:ext uri="{BB962C8B-B14F-4D97-AF65-F5344CB8AC3E}">
        <p14:creationId xmlns:p14="http://schemas.microsoft.com/office/powerpoint/2010/main" val="33851644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3771"/>
            <a:ext cx="8305800" cy="6262171"/>
          </a:xfrm>
        </p:spPr>
        <p:txBody>
          <a:bodyPr>
            <a:normAutofit fontScale="55000" lnSpcReduction="20000"/>
          </a:bodyPr>
          <a:lstStyle/>
          <a:p>
            <a:pPr algn="ctr"/>
            <a:r>
              <a:rPr lang="fr-FR" sz="3200" b="1" cap="none" spc="0" dirty="0" smtClean="0">
                <a:solidFill>
                  <a:srgbClr val="B90000"/>
                </a:solidFill>
                <a:latin typeface="Calibri"/>
                <a:cs typeface="Calibri"/>
              </a:rPr>
              <a:t>QUE FAIRE?</a:t>
            </a:r>
          </a:p>
          <a:p>
            <a:pPr algn="ctr"/>
            <a:endParaRPr lang="fr-FR" sz="3200" b="1" dirty="0">
              <a:solidFill>
                <a:srgbClr val="B90000"/>
              </a:solidFill>
              <a:latin typeface="Calibri"/>
              <a:cs typeface="Calibri"/>
            </a:endParaRPr>
          </a:p>
          <a:p>
            <a:pPr algn="ctr"/>
            <a:r>
              <a:rPr lang="fr-FR" sz="3200" b="1" cap="none" spc="0" dirty="0" smtClean="0">
                <a:solidFill>
                  <a:schemeClr val="tx2"/>
                </a:solidFill>
                <a:latin typeface="Calibri"/>
                <a:cs typeface="Calibri"/>
              </a:rPr>
              <a:t>Trois axes</a:t>
            </a:r>
          </a:p>
          <a:p>
            <a:pPr algn="ctr"/>
            <a:endParaRPr lang="fr-FR" sz="1200" b="1" cap="none" spc="0" dirty="0" smtClean="0">
              <a:latin typeface="Calibri"/>
              <a:cs typeface="Calibri"/>
            </a:endParaRPr>
          </a:p>
          <a:p>
            <a:pPr algn="ctr"/>
            <a:endParaRPr lang="fr-FR" sz="1200" b="1" cap="none" spc="0" dirty="0">
              <a:latin typeface="Calibri"/>
              <a:cs typeface="Calibri"/>
            </a:endParaRPr>
          </a:p>
          <a:p>
            <a:pPr algn="l"/>
            <a:endParaRPr lang="fr-FR" sz="2600" b="1" dirty="0" smtClean="0">
              <a:solidFill>
                <a:schemeClr val="tx1"/>
              </a:solidFill>
            </a:endParaRPr>
          </a:p>
          <a:p>
            <a:pPr algn="l"/>
            <a:r>
              <a:rPr lang="fr-FR" sz="2600" b="1" dirty="0" smtClean="0">
                <a:solidFill>
                  <a:schemeClr val="tx1"/>
                </a:solidFill>
              </a:rPr>
              <a:t>Améliorer la gouvernance</a:t>
            </a:r>
          </a:p>
          <a:p>
            <a:pPr lvl="1" algn="l"/>
            <a:r>
              <a:rPr lang="fr-FR" sz="2600" dirty="0" smtClean="0">
                <a:solidFill>
                  <a:schemeClr val="tx1"/>
                </a:solidFill>
              </a:rPr>
              <a:t>Adresser le problème sécuritaire dans l’Extrême Nord</a:t>
            </a:r>
          </a:p>
          <a:p>
            <a:pPr lvl="1" algn="l"/>
            <a:r>
              <a:rPr lang="fr-FR" sz="2600" dirty="0" smtClean="0">
                <a:solidFill>
                  <a:schemeClr val="tx1"/>
                </a:solidFill>
              </a:rPr>
              <a:t>Améliorer la gestion des finances publiques et rationaliser les avantages des fonctionnaires</a:t>
            </a:r>
          </a:p>
          <a:p>
            <a:pPr lvl="1" algn="l"/>
            <a:r>
              <a:rPr lang="fr-FR" sz="2600" dirty="0" smtClean="0">
                <a:solidFill>
                  <a:schemeClr val="tx1"/>
                </a:solidFill>
              </a:rPr>
              <a:t>Explorer de nouveaux modes de délivrance des services publics ( secteur privé ou financement basé sur les résultats)</a:t>
            </a:r>
          </a:p>
          <a:p>
            <a:pPr lvl="1" algn="l"/>
            <a:r>
              <a:rPr lang="fr-FR" sz="2600" dirty="0" smtClean="0">
                <a:solidFill>
                  <a:schemeClr val="tx1"/>
                </a:solidFill>
              </a:rPr>
              <a:t>Améliorer le climat des affaires grâce à une meilleure gestion des réformes</a:t>
            </a:r>
          </a:p>
          <a:p>
            <a:pPr lvl="1" algn="l"/>
            <a:r>
              <a:rPr lang="fr-FR" sz="2600" dirty="0" smtClean="0">
                <a:solidFill>
                  <a:schemeClr val="tx1"/>
                </a:solidFill>
              </a:rPr>
              <a:t>Améliorer la transparence et la redevabilité</a:t>
            </a:r>
          </a:p>
          <a:p>
            <a:pPr lvl="1" algn="l"/>
            <a:r>
              <a:rPr lang="fr-FR" sz="2600" dirty="0" smtClean="0">
                <a:solidFill>
                  <a:schemeClr val="tx1"/>
                </a:solidFill>
              </a:rPr>
              <a:t>Renforcer la décentralisation et les approches participatives dans la fourniture de services</a:t>
            </a:r>
          </a:p>
          <a:p>
            <a:pPr algn="l"/>
            <a:endParaRPr lang="fr-FR" sz="2600" dirty="0">
              <a:solidFill>
                <a:schemeClr val="tx1"/>
              </a:solidFill>
            </a:endParaRPr>
          </a:p>
          <a:p>
            <a:pPr algn="l"/>
            <a:r>
              <a:rPr lang="fr-FR" sz="2600" b="1" dirty="0" smtClean="0">
                <a:solidFill>
                  <a:schemeClr val="tx1"/>
                </a:solidFill>
              </a:rPr>
              <a:t>Augmenter la productivité dans le secteur agricole, surtout dans le Septentrion</a:t>
            </a:r>
          </a:p>
          <a:p>
            <a:pPr marL="342900" indent="-342900" algn="l">
              <a:buFontTx/>
              <a:buChar char="-"/>
            </a:pPr>
            <a:r>
              <a:rPr lang="fr-FR" sz="2600" dirty="0" smtClean="0">
                <a:solidFill>
                  <a:schemeClr val="tx1"/>
                </a:solidFill>
              </a:rPr>
              <a:t>Une approche intégrée du développement rural tournée vers la productivité</a:t>
            </a:r>
          </a:p>
          <a:p>
            <a:pPr marL="342900" indent="-342900" algn="l">
              <a:buFontTx/>
              <a:buChar char="-"/>
            </a:pPr>
            <a:r>
              <a:rPr lang="fr-FR" sz="2600" dirty="0" smtClean="0">
                <a:solidFill>
                  <a:schemeClr val="tx1"/>
                </a:solidFill>
              </a:rPr>
              <a:t>Une meilleure gestion de l’eau et d’accès au marché</a:t>
            </a:r>
          </a:p>
          <a:p>
            <a:pPr marL="342900" indent="-342900" algn="l">
              <a:buFontTx/>
              <a:buChar char="-"/>
            </a:pPr>
            <a:r>
              <a:rPr lang="fr-FR" sz="2600" dirty="0" smtClean="0">
                <a:solidFill>
                  <a:schemeClr val="tx1"/>
                </a:solidFill>
              </a:rPr>
              <a:t>Améliorer le secteur de l’élevage, surtout pour les volailles et les petits ruminants</a:t>
            </a:r>
          </a:p>
          <a:p>
            <a:pPr marL="342900" indent="-342900">
              <a:buFontTx/>
              <a:buChar char="-"/>
            </a:pPr>
            <a:r>
              <a:rPr lang="fr-FR" sz="2600" dirty="0" smtClean="0">
                <a:solidFill>
                  <a:schemeClr val="tx1"/>
                </a:solidFill>
              </a:rPr>
              <a:t>Mettre l’accent sur le coton, le </a:t>
            </a:r>
            <a:r>
              <a:rPr lang="fr-FR" sz="2600" dirty="0">
                <a:solidFill>
                  <a:schemeClr val="tx1"/>
                </a:solidFill>
              </a:rPr>
              <a:t>maïs, </a:t>
            </a:r>
            <a:r>
              <a:rPr lang="fr-FR" sz="2600" dirty="0" smtClean="0">
                <a:solidFill>
                  <a:schemeClr val="tx1"/>
                </a:solidFill>
              </a:rPr>
              <a:t>les haricots </a:t>
            </a:r>
            <a:r>
              <a:rPr lang="fr-FR" sz="2600" dirty="0">
                <a:solidFill>
                  <a:schemeClr val="tx1"/>
                </a:solidFill>
              </a:rPr>
              <a:t>et </a:t>
            </a:r>
            <a:r>
              <a:rPr lang="fr-FR" sz="2600" dirty="0" smtClean="0">
                <a:solidFill>
                  <a:schemeClr val="tx1"/>
                </a:solidFill>
              </a:rPr>
              <a:t>le mil</a:t>
            </a:r>
          </a:p>
          <a:p>
            <a:pPr marL="342900" indent="-342900" algn="l">
              <a:buFontTx/>
              <a:buChar char="-"/>
            </a:pPr>
            <a:r>
              <a:rPr lang="fr-FR" sz="2600" dirty="0" smtClean="0">
                <a:solidFill>
                  <a:schemeClr val="tx1"/>
                </a:solidFill>
              </a:rPr>
              <a:t>Etendre la protection sociale</a:t>
            </a:r>
          </a:p>
          <a:p>
            <a:pPr algn="l"/>
            <a:endParaRPr lang="fr-FR" sz="2600" dirty="0" smtClean="0">
              <a:solidFill>
                <a:schemeClr val="tx1"/>
              </a:solidFill>
            </a:endParaRPr>
          </a:p>
          <a:p>
            <a:r>
              <a:rPr lang="fr-FR" sz="2600" b="1" dirty="0" smtClean="0">
                <a:solidFill>
                  <a:schemeClr val="tx1"/>
                </a:solidFill>
              </a:rPr>
              <a:t>Faciliter le développement du </a:t>
            </a:r>
            <a:r>
              <a:rPr lang="fr-FR" sz="2600" b="1" dirty="0">
                <a:solidFill>
                  <a:schemeClr val="tx1"/>
                </a:solidFill>
              </a:rPr>
              <a:t>secteur privé, </a:t>
            </a:r>
            <a:r>
              <a:rPr lang="fr-FR" sz="2600" b="1" dirty="0" smtClean="0">
                <a:solidFill>
                  <a:schemeClr val="tx1"/>
                </a:solidFill>
              </a:rPr>
              <a:t>formel  et informel</a:t>
            </a:r>
            <a:endParaRPr lang="fr-FR" sz="2600" b="1" dirty="0">
              <a:solidFill>
                <a:schemeClr val="tx1"/>
              </a:solidFill>
            </a:endParaRPr>
          </a:p>
          <a:p>
            <a:pPr marL="342900" indent="-342900">
              <a:buFont typeface="Arial" panose="020B0604020202020204" pitchFamily="34" charset="0"/>
              <a:buChar char="•"/>
            </a:pPr>
            <a:r>
              <a:rPr lang="fr-FR" sz="2600" dirty="0" smtClean="0">
                <a:solidFill>
                  <a:schemeClr val="tx1"/>
                </a:solidFill>
              </a:rPr>
              <a:t>Poursuivre les réformes afin développer le secteur privé</a:t>
            </a:r>
          </a:p>
          <a:p>
            <a:pPr marL="342900" indent="-342900" algn="l">
              <a:buFont typeface="Arial" panose="020B0604020202020204" pitchFamily="34" charset="0"/>
              <a:buChar char="•"/>
            </a:pPr>
            <a:r>
              <a:rPr lang="fr-FR" sz="2600" dirty="0" smtClean="0">
                <a:solidFill>
                  <a:schemeClr val="tx1"/>
                </a:solidFill>
              </a:rPr>
              <a:t>Limiter les investissement publics aux secteurs où il n’y a pas de concurrence avec l’investissement privé</a:t>
            </a:r>
          </a:p>
          <a:p>
            <a:pPr marL="342900" indent="-342900" algn="l">
              <a:buFont typeface="Arial" panose="020B0604020202020204" pitchFamily="34" charset="0"/>
              <a:buChar char="•"/>
            </a:pPr>
            <a:r>
              <a:rPr lang="fr-FR" sz="2600" dirty="0" smtClean="0">
                <a:solidFill>
                  <a:schemeClr val="tx1"/>
                </a:solidFill>
              </a:rPr>
              <a:t>Investir dans les villes et la formation professionnelle</a:t>
            </a:r>
          </a:p>
          <a:p>
            <a:pPr marL="457200" indent="-457200" algn="l">
              <a:buFontTx/>
              <a:buChar char="-"/>
            </a:pPr>
            <a:endParaRPr lang="fr-FR" sz="2600" dirty="0" smtClean="0">
              <a:solidFill>
                <a:schemeClr val="tx1"/>
              </a:solidFill>
            </a:endParaRPr>
          </a:p>
          <a:p>
            <a:pPr marL="457200" indent="-457200" algn="l">
              <a:buFontTx/>
              <a:buChar char="-"/>
            </a:pPr>
            <a:endParaRPr lang="fr-FR" dirty="0" smtClean="0"/>
          </a:p>
          <a:p>
            <a:pPr algn="l"/>
            <a:endParaRPr lang="fr-FR" dirty="0" smtClean="0"/>
          </a:p>
          <a:p>
            <a:pPr algn="l"/>
            <a:endParaRPr lang="fr-FR" dirty="0" smtClean="0"/>
          </a:p>
        </p:txBody>
      </p:sp>
    </p:spTree>
    <p:extLst>
      <p:ext uri="{BB962C8B-B14F-4D97-AF65-F5344CB8AC3E}">
        <p14:creationId xmlns:p14="http://schemas.microsoft.com/office/powerpoint/2010/main" val="30574353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66293" y="914400"/>
            <a:ext cx="7725613" cy="5128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7620000" cy="715962"/>
          </a:xfrm>
        </p:spPr>
        <p:txBody>
          <a:bodyPr/>
          <a:lstStyle/>
          <a:p>
            <a:pPr algn="ctr"/>
            <a:r>
              <a:rPr lang="en-US" sz="3000" b="1" dirty="0" smtClean="0">
                <a:latin typeface="+mn-lt"/>
              </a:rPr>
              <a:t>Fin</a:t>
            </a:r>
            <a:endParaRPr lang="fr-BE" sz="3000" b="1" dirty="0">
              <a:latin typeface="+mn-lt"/>
            </a:endParaRPr>
          </a:p>
        </p:txBody>
      </p:sp>
      <p:sp>
        <p:nvSpPr>
          <p:cNvPr id="3" name="Content Placeholder 2"/>
          <p:cNvSpPr>
            <a:spLocks noGrp="1"/>
          </p:cNvSpPr>
          <p:nvPr>
            <p:ph idx="1"/>
          </p:nvPr>
        </p:nvSpPr>
        <p:spPr>
          <a:xfrm>
            <a:off x="457200" y="1524000"/>
            <a:ext cx="7848600" cy="4876800"/>
          </a:xfrm>
        </p:spPr>
        <p:txBody>
          <a:bodyPr/>
          <a:lstStyle/>
          <a:p>
            <a:pPr marL="114300" marR="0" indent="0" algn="ctr">
              <a:buNone/>
            </a:pPr>
            <a:endParaRPr lang="en-US" dirty="0" smtClean="0"/>
          </a:p>
          <a:p>
            <a:pPr marL="114300" marR="0" indent="0" algn="ctr">
              <a:buNone/>
            </a:pPr>
            <a:endParaRPr lang="en-US" dirty="0" smtClean="0"/>
          </a:p>
          <a:p>
            <a:pPr marL="114300" marR="0" indent="0" algn="ctr">
              <a:buNone/>
            </a:pPr>
            <a:endParaRPr lang="en-US" dirty="0"/>
          </a:p>
          <a:p>
            <a:pPr marL="114300" marR="0" indent="0" algn="ctr">
              <a:spcBef>
                <a:spcPts val="450"/>
              </a:spcBef>
              <a:buNone/>
            </a:pPr>
            <a:endParaRPr lang="en-US" sz="2500" b="1" dirty="0" smtClean="0">
              <a:solidFill>
                <a:srgbClr val="000000"/>
              </a:solidFill>
            </a:endParaRPr>
          </a:p>
          <a:p>
            <a:pPr marL="114300" marR="0" indent="0" algn="ctr">
              <a:spcBef>
                <a:spcPts val="0"/>
              </a:spcBef>
              <a:buNone/>
            </a:pPr>
            <a:r>
              <a:rPr lang="en-US" sz="3000" b="1" dirty="0" smtClean="0">
                <a:solidFill>
                  <a:schemeClr val="bg1"/>
                </a:solidFill>
              </a:rPr>
              <a:t>Merci de </a:t>
            </a:r>
            <a:r>
              <a:rPr lang="en-US" sz="3000" b="1" dirty="0">
                <a:solidFill>
                  <a:schemeClr val="bg1"/>
                </a:solidFill>
              </a:rPr>
              <a:t>votre aimable </a:t>
            </a:r>
            <a:r>
              <a:rPr lang="en-US" sz="3000" b="1" dirty="0" smtClean="0">
                <a:solidFill>
                  <a:schemeClr val="bg1"/>
                </a:solidFill>
              </a:rPr>
              <a:t>attention</a:t>
            </a:r>
          </a:p>
          <a:p>
            <a:pPr marL="114300" marR="0" indent="0" algn="ctr">
              <a:spcBef>
                <a:spcPts val="0"/>
              </a:spcBef>
              <a:buNone/>
            </a:pPr>
            <a:endParaRPr lang="en-US" sz="2500" b="1" dirty="0" smtClean="0">
              <a:solidFill>
                <a:srgbClr val="000000"/>
              </a:solidFill>
            </a:endParaRPr>
          </a:p>
          <a:p>
            <a:pPr marL="114300" marR="0" indent="0" algn="ctr">
              <a:spcBef>
                <a:spcPts val="0"/>
              </a:spcBef>
              <a:buNone/>
            </a:pPr>
            <a:r>
              <a:rPr lang="en-US" sz="2500" b="1" dirty="0" smtClean="0">
                <a:solidFill>
                  <a:srgbClr val="000000"/>
                </a:solidFill>
              </a:rPr>
              <a:t>                            </a:t>
            </a:r>
            <a:endParaRPr lang="en-US" sz="2500" b="1" dirty="0">
              <a:solidFill>
                <a:srgbClr val="000000"/>
              </a:solidFill>
            </a:endParaRPr>
          </a:p>
          <a:p>
            <a:pPr marL="114300" marR="0" indent="0" algn="ctr">
              <a:spcBef>
                <a:spcPts val="0"/>
              </a:spcBef>
              <a:buNone/>
            </a:pPr>
            <a:r>
              <a:rPr lang="en-US" sz="2500" b="1" dirty="0" smtClean="0">
                <a:solidFill>
                  <a:srgbClr val="000000"/>
                </a:solidFill>
              </a:rPr>
              <a:t>                                 </a:t>
            </a:r>
            <a:endParaRPr lang="en-US" u="sng" dirty="0" smtClean="0">
              <a:hlinkClick r:id="rId3"/>
            </a:endParaRPr>
          </a:p>
          <a:p>
            <a:endParaRPr lang="fr-BE" dirty="0"/>
          </a:p>
        </p:txBody>
      </p:sp>
    </p:spTree>
    <p:extLst>
      <p:ext uri="{BB962C8B-B14F-4D97-AF65-F5344CB8AC3E}">
        <p14:creationId xmlns:p14="http://schemas.microsoft.com/office/powerpoint/2010/main" val="2352050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228600"/>
            <a:ext cx="8001000" cy="6172200"/>
          </a:xfrm>
        </p:spPr>
        <p:txBody>
          <a:bodyPr>
            <a:normAutofit fontScale="77500" lnSpcReduction="20000"/>
          </a:bodyPr>
          <a:lstStyle/>
          <a:p>
            <a:pPr algn="ctr"/>
            <a:r>
              <a:rPr lang="fr-FR" sz="2600" b="1" cap="none" spc="0" dirty="0" smtClean="0">
                <a:solidFill>
                  <a:srgbClr val="B90000"/>
                </a:solidFill>
                <a:latin typeface="Calibri"/>
                <a:cs typeface="Calibri"/>
              </a:rPr>
              <a:t>QUE SAIT-ON DE LA PAUVRETÉ AU CAMEROON? </a:t>
            </a:r>
            <a:endParaRPr lang="fr-FR" sz="2600" cap="none" spc="0" dirty="0" smtClean="0">
              <a:solidFill>
                <a:schemeClr val="tx1"/>
              </a:solidFill>
              <a:latin typeface="Calibri"/>
              <a:cs typeface="Calibri"/>
            </a:endParaRPr>
          </a:p>
          <a:p>
            <a:endParaRPr lang="fr-FR" sz="2400" cap="none" spc="0" dirty="0" smtClean="0">
              <a:solidFill>
                <a:schemeClr val="tx1"/>
              </a:solidFill>
              <a:latin typeface="Calibri"/>
              <a:cs typeface="Calibri"/>
            </a:endParaRPr>
          </a:p>
          <a:p>
            <a:pPr marL="342900" indent="-342900" algn="just">
              <a:buFont typeface="Arial"/>
              <a:buChar char="•"/>
            </a:pPr>
            <a:r>
              <a:rPr lang="fr-FR" sz="2300" cap="none" spc="0" dirty="0" smtClean="0">
                <a:solidFill>
                  <a:srgbClr val="000000"/>
                </a:solidFill>
                <a:cs typeface="Calibri"/>
              </a:rPr>
              <a:t>En 2014, 38% </a:t>
            </a:r>
            <a:r>
              <a:rPr lang="fr-FR" sz="2300" cap="none" spc="0" dirty="0">
                <a:solidFill>
                  <a:srgbClr val="000000"/>
                </a:solidFill>
                <a:cs typeface="Calibri"/>
              </a:rPr>
              <a:t>de la population vivait </a:t>
            </a:r>
            <a:r>
              <a:rPr lang="fr-FR" sz="2300" cap="none" spc="0" dirty="0" smtClean="0">
                <a:solidFill>
                  <a:srgbClr val="000000"/>
                </a:solidFill>
                <a:cs typeface="Calibri"/>
              </a:rPr>
              <a:t>en-dessous du </a:t>
            </a:r>
            <a:r>
              <a:rPr lang="fr-FR" sz="2300" cap="none" spc="0" dirty="0">
                <a:solidFill>
                  <a:srgbClr val="000000"/>
                </a:solidFill>
                <a:cs typeface="Calibri"/>
              </a:rPr>
              <a:t>seuil de pauvreté </a:t>
            </a:r>
            <a:r>
              <a:rPr lang="fr-FR" sz="2300" cap="none" spc="0" dirty="0" smtClean="0">
                <a:solidFill>
                  <a:srgbClr val="000000"/>
                </a:solidFill>
                <a:cs typeface="Calibri"/>
              </a:rPr>
              <a:t>national. </a:t>
            </a:r>
            <a:r>
              <a:rPr lang="fr-FR" sz="2300" b="1" dirty="0" smtClean="0">
                <a:solidFill>
                  <a:srgbClr val="000000"/>
                </a:solidFill>
                <a:cs typeface="Calibri"/>
              </a:rPr>
              <a:t>D</a:t>
            </a:r>
            <a:r>
              <a:rPr lang="fr-FR" sz="2300" b="1" cap="none" spc="0" dirty="0" smtClean="0">
                <a:solidFill>
                  <a:srgbClr val="000000"/>
                </a:solidFill>
                <a:cs typeface="Calibri"/>
              </a:rPr>
              <a:t>epuis 2001, le taux de pauvreté a très </a:t>
            </a:r>
            <a:r>
              <a:rPr lang="fr-FR" sz="2300" b="1" dirty="0">
                <a:solidFill>
                  <a:srgbClr val="000000"/>
                </a:solidFill>
                <a:cs typeface="Calibri"/>
              </a:rPr>
              <a:t>peu </a:t>
            </a:r>
            <a:r>
              <a:rPr lang="fr-FR" sz="2300" b="1" dirty="0" smtClean="0">
                <a:solidFill>
                  <a:srgbClr val="000000"/>
                </a:solidFill>
                <a:cs typeface="Calibri"/>
              </a:rPr>
              <a:t>diminué</a:t>
            </a:r>
            <a:r>
              <a:rPr lang="fr-FR" sz="2300" b="1" cap="none" spc="0" dirty="0" smtClean="0">
                <a:solidFill>
                  <a:srgbClr val="000000"/>
                </a:solidFill>
                <a:cs typeface="Calibri"/>
              </a:rPr>
              <a:t>.</a:t>
            </a:r>
          </a:p>
          <a:p>
            <a:pPr algn="just"/>
            <a:endParaRPr lang="fr-FR" sz="2300" cap="none" spc="0" dirty="0">
              <a:solidFill>
                <a:srgbClr val="000000"/>
              </a:solidFill>
              <a:cs typeface="Calibri"/>
            </a:endParaRPr>
          </a:p>
          <a:p>
            <a:pPr marL="342900" lvl="0" indent="-342900" algn="just">
              <a:buClr>
                <a:srgbClr val="F4D356"/>
              </a:buClr>
              <a:buFont typeface="Arial"/>
              <a:buChar char="•"/>
            </a:pPr>
            <a:r>
              <a:rPr lang="fr-FR" sz="2300" dirty="0" smtClean="0">
                <a:solidFill>
                  <a:srgbClr val="000000"/>
                </a:solidFill>
                <a:cs typeface="Calibri"/>
              </a:rPr>
              <a:t>Le taux de pauvreté est d’environ 57% en milieu rural comparé au taux de pauvreté urbain qui est de 10% environ.  </a:t>
            </a:r>
            <a:r>
              <a:rPr lang="fr-FR" sz="2300" b="1" dirty="0">
                <a:solidFill>
                  <a:srgbClr val="000000"/>
                </a:solidFill>
                <a:cs typeface="Calibri"/>
              </a:rPr>
              <a:t>90% des pauvres vivent en milieu rural. </a:t>
            </a:r>
            <a:r>
              <a:rPr lang="fr-FR" sz="2300" dirty="0">
                <a:solidFill>
                  <a:srgbClr val="000000"/>
                </a:solidFill>
                <a:cs typeface="Calibri"/>
              </a:rPr>
              <a:t>Malgré une forte urbanisation, il est probable que le niveau de pauvreté demeure important, notamment en milieu rural.</a:t>
            </a:r>
          </a:p>
          <a:p>
            <a:pPr marL="342900" indent="-342900" algn="just">
              <a:buFont typeface="Arial"/>
              <a:buChar char="•"/>
            </a:pPr>
            <a:endParaRPr lang="fr-FR" sz="2300" cap="none" spc="0" dirty="0" smtClean="0">
              <a:solidFill>
                <a:srgbClr val="000000"/>
              </a:solidFill>
              <a:cs typeface="Calibri"/>
            </a:endParaRPr>
          </a:p>
          <a:p>
            <a:pPr marL="342900" indent="-342900" algn="just">
              <a:buFont typeface="Arial"/>
              <a:buChar char="•"/>
            </a:pPr>
            <a:r>
              <a:rPr lang="fr-FR" sz="2300" b="1" cap="none" spc="0" dirty="0" smtClean="0">
                <a:solidFill>
                  <a:srgbClr val="000000"/>
                </a:solidFill>
                <a:cs typeface="Calibri"/>
              </a:rPr>
              <a:t>La majorité des pauvres (56%) </a:t>
            </a:r>
            <a:r>
              <a:rPr lang="fr-FR" sz="2300" b="1" dirty="0" smtClean="0">
                <a:solidFill>
                  <a:srgbClr val="000000"/>
                </a:solidFill>
                <a:cs typeface="Calibri"/>
              </a:rPr>
              <a:t>se trouvent dans les région de </a:t>
            </a:r>
            <a:r>
              <a:rPr lang="fr-FR" sz="2300" b="1" cap="none" spc="0" dirty="0" smtClean="0">
                <a:solidFill>
                  <a:srgbClr val="000000"/>
                </a:solidFill>
                <a:cs typeface="Calibri"/>
              </a:rPr>
              <a:t>l’Extrême Nord ou le Nord. </a:t>
            </a:r>
            <a:r>
              <a:rPr lang="fr-FR" sz="2300" cap="none" spc="0" dirty="0" smtClean="0">
                <a:solidFill>
                  <a:srgbClr val="000000"/>
                </a:solidFill>
                <a:cs typeface="Calibri"/>
              </a:rPr>
              <a:t>Leur situation ne cesse de se détériorer (-15% de consommation par habitant depuis 2001). Et le nombre des pauvres dans le Nord a plus que doublé depuis 2001.</a:t>
            </a:r>
          </a:p>
          <a:p>
            <a:pPr algn="just"/>
            <a:endParaRPr lang="fr-FR" sz="2300" cap="none" spc="0" dirty="0" smtClean="0">
              <a:solidFill>
                <a:srgbClr val="000000"/>
              </a:solidFill>
              <a:cs typeface="Calibri"/>
            </a:endParaRPr>
          </a:p>
          <a:p>
            <a:pPr marL="342900" indent="-342900" algn="just">
              <a:buFont typeface="Arial"/>
              <a:buChar char="•"/>
            </a:pPr>
            <a:r>
              <a:rPr lang="fr-FR" sz="2300" dirty="0">
                <a:solidFill>
                  <a:srgbClr val="000000"/>
                </a:solidFill>
                <a:cs typeface="Calibri"/>
              </a:rPr>
              <a:t>Les </a:t>
            </a:r>
            <a:r>
              <a:rPr lang="fr-FR" sz="2300" b="1" dirty="0">
                <a:solidFill>
                  <a:srgbClr val="000000"/>
                </a:solidFill>
                <a:cs typeface="Calibri"/>
              </a:rPr>
              <a:t>ménages pauvres dans </a:t>
            </a:r>
            <a:r>
              <a:rPr lang="fr-FR" sz="2300" b="1" dirty="0" smtClean="0">
                <a:solidFill>
                  <a:srgbClr val="000000"/>
                </a:solidFill>
                <a:cs typeface="Calibri"/>
              </a:rPr>
              <a:t>les régions septentrionales </a:t>
            </a:r>
            <a:r>
              <a:rPr lang="fr-FR" sz="2300" b="1" dirty="0">
                <a:solidFill>
                  <a:srgbClr val="000000"/>
                </a:solidFill>
                <a:cs typeface="Calibri"/>
              </a:rPr>
              <a:t>du pays</a:t>
            </a:r>
            <a:r>
              <a:rPr lang="fr-FR" sz="2300" dirty="0">
                <a:solidFill>
                  <a:srgbClr val="000000"/>
                </a:solidFill>
                <a:cs typeface="Calibri"/>
              </a:rPr>
              <a:t>, </a:t>
            </a:r>
            <a:r>
              <a:rPr lang="fr-FR" sz="2300" dirty="0" smtClean="0">
                <a:solidFill>
                  <a:srgbClr val="000000"/>
                </a:solidFill>
                <a:cs typeface="Calibri"/>
              </a:rPr>
              <a:t>cumulent plusieurs handicaps: isolement; insécurité</a:t>
            </a:r>
            <a:r>
              <a:rPr lang="fr-FR" sz="2300" dirty="0">
                <a:solidFill>
                  <a:srgbClr val="000000"/>
                </a:solidFill>
                <a:cs typeface="Calibri"/>
              </a:rPr>
              <a:t>; </a:t>
            </a:r>
            <a:r>
              <a:rPr lang="fr-FR" sz="2300" dirty="0" smtClean="0">
                <a:solidFill>
                  <a:srgbClr val="000000"/>
                </a:solidFill>
                <a:cs typeface="Calibri"/>
              </a:rPr>
              <a:t>saison </a:t>
            </a:r>
            <a:r>
              <a:rPr lang="fr-FR" sz="2300" dirty="0">
                <a:solidFill>
                  <a:srgbClr val="000000"/>
                </a:solidFill>
                <a:cs typeface="Calibri"/>
              </a:rPr>
              <a:t>agricole </a:t>
            </a:r>
            <a:r>
              <a:rPr lang="fr-FR" sz="2300" dirty="0" smtClean="0">
                <a:solidFill>
                  <a:srgbClr val="000000"/>
                </a:solidFill>
                <a:cs typeface="Calibri"/>
              </a:rPr>
              <a:t>courte; accès limité aux services publics; fertilité élevée; et chocs climatiques).</a:t>
            </a:r>
            <a:endParaRPr lang="fr-FR" sz="2300" dirty="0">
              <a:solidFill>
                <a:srgbClr val="000000"/>
              </a:solidFill>
              <a:cs typeface="Calibri"/>
            </a:endParaRPr>
          </a:p>
          <a:p>
            <a:pPr algn="just"/>
            <a:endParaRPr lang="fr-FR" sz="2300" dirty="0" smtClean="0">
              <a:solidFill>
                <a:srgbClr val="000000"/>
              </a:solidFill>
              <a:cs typeface="Calibri"/>
            </a:endParaRPr>
          </a:p>
          <a:p>
            <a:pPr marL="342900" indent="-342900" algn="just">
              <a:buFont typeface="Arial"/>
              <a:buChar char="•"/>
            </a:pPr>
            <a:r>
              <a:rPr lang="fr-FR" sz="2300" dirty="0" smtClean="0">
                <a:solidFill>
                  <a:srgbClr val="000000"/>
                </a:solidFill>
                <a:cs typeface="Calibri"/>
              </a:rPr>
              <a:t>Dans les grandes villes des régions du Centre, du Littoral, et du Sud, la situation s’améliore (+50% de consommation par habitant depuis 2001). Le nombre absolu des pauvres est en train de se baisser. </a:t>
            </a:r>
            <a:r>
              <a:rPr lang="fr-FR" sz="2300" b="1" dirty="0" smtClean="0">
                <a:solidFill>
                  <a:srgbClr val="000000"/>
                </a:solidFill>
                <a:cs typeface="Calibri"/>
              </a:rPr>
              <a:t>Il y a donc une clivage nord-sud qui se creuse avec le temps</a:t>
            </a:r>
            <a:r>
              <a:rPr lang="fr-FR" sz="2300" dirty="0" smtClean="0">
                <a:solidFill>
                  <a:srgbClr val="000000"/>
                </a:solidFill>
                <a:cs typeface="Calibri"/>
              </a:rPr>
              <a:t>.</a:t>
            </a:r>
            <a:endParaRPr lang="fr-FR" sz="2300" cap="none" spc="0" dirty="0">
              <a:solidFill>
                <a:srgbClr val="000000"/>
              </a:solidFill>
              <a:cs typeface="Calibri"/>
            </a:endParaRPr>
          </a:p>
          <a:p>
            <a:pPr marL="342900" indent="-342900" algn="just">
              <a:buFont typeface="Arial"/>
              <a:buChar char="•"/>
            </a:pPr>
            <a:endParaRPr lang="fr-FR" sz="2300" cap="none" spc="0" dirty="0" smtClean="0">
              <a:solidFill>
                <a:srgbClr val="000000"/>
              </a:solidFill>
              <a:cs typeface="Calibri"/>
            </a:endParaRPr>
          </a:p>
          <a:p>
            <a:pPr algn="just"/>
            <a:endParaRPr lang="fr-FR" sz="2200" cap="none" dirty="0" smtClean="0">
              <a:solidFill>
                <a:srgbClr val="000000"/>
              </a:solidFill>
              <a:latin typeface="Calibri"/>
              <a:cs typeface="Calibri"/>
            </a:endParaRPr>
          </a:p>
          <a:p>
            <a:pPr algn="l"/>
            <a:endParaRPr lang="fr-FR" dirty="0" smtClean="0"/>
          </a:p>
        </p:txBody>
      </p:sp>
    </p:spTree>
    <p:extLst>
      <p:ext uri="{BB962C8B-B14F-4D97-AF65-F5344CB8AC3E}">
        <p14:creationId xmlns:p14="http://schemas.microsoft.com/office/powerpoint/2010/main" val="155303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03"/>
            <a:ext cx="7620000" cy="1018903"/>
          </a:xfrm>
        </p:spPr>
        <p:txBody>
          <a:bodyPr/>
          <a:lstStyle/>
          <a:p>
            <a:pPr algn="ctr"/>
            <a:r>
              <a:rPr lang="fr-FR" sz="2000" b="1" dirty="0" smtClean="0">
                <a:solidFill>
                  <a:srgbClr val="AD242F"/>
                </a:solidFill>
                <a:latin typeface="Calibri"/>
                <a:cs typeface="Calibri"/>
              </a:rPr>
              <a:t>UNE CARTE AGRICOLE VARIEE: CINQ ZONES AGRO-ECOLOGIQUES</a:t>
            </a:r>
            <a:endParaRPr lang="en-US" sz="2000" dirty="0">
              <a:solidFill>
                <a:srgbClr val="AD242F"/>
              </a:solidFill>
            </a:endParaRPr>
          </a:p>
        </p:txBody>
      </p:sp>
      <p:pic>
        <p:nvPicPr>
          <p:cNvPr id="3" name="Picture 2"/>
          <p:cNvPicPr>
            <a:picLocks noChangeAspect="1"/>
          </p:cNvPicPr>
          <p:nvPr/>
        </p:nvPicPr>
        <p:blipFill>
          <a:blip r:embed="rId2"/>
          <a:stretch>
            <a:fillRect/>
          </a:stretch>
        </p:blipFill>
        <p:spPr>
          <a:xfrm>
            <a:off x="1219200" y="1101644"/>
            <a:ext cx="6529387" cy="4532393"/>
          </a:xfrm>
          <a:prstGeom prst="rect">
            <a:avLst/>
          </a:prstGeom>
        </p:spPr>
      </p:pic>
    </p:spTree>
    <p:extLst>
      <p:ext uri="{BB962C8B-B14F-4D97-AF65-F5344CB8AC3E}">
        <p14:creationId xmlns:p14="http://schemas.microsoft.com/office/powerpoint/2010/main" val="2981787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023602986"/>
              </p:ext>
            </p:extLst>
          </p:nvPr>
        </p:nvGraphicFramePr>
        <p:xfrm>
          <a:off x="609600" y="1219200"/>
          <a:ext cx="70866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685800"/>
            <a:ext cx="7620000" cy="639762"/>
          </a:xfrm>
        </p:spPr>
        <p:txBody>
          <a:bodyPr/>
          <a:lstStyle/>
          <a:p>
            <a:pPr algn="ctr"/>
            <a:r>
              <a:rPr lang="fr-FR" sz="1800" b="1" dirty="0" smtClean="0">
                <a:solidFill>
                  <a:srgbClr val="AD242F"/>
                </a:solidFill>
                <a:latin typeface="+mn-lt"/>
                <a:cs typeface="Calibri"/>
              </a:rPr>
              <a:t/>
            </a:r>
            <a:br>
              <a:rPr lang="fr-FR" sz="1800" b="1" dirty="0" smtClean="0">
                <a:solidFill>
                  <a:srgbClr val="AD242F"/>
                </a:solidFill>
                <a:latin typeface="+mn-lt"/>
                <a:cs typeface="Calibri"/>
              </a:rPr>
            </a:br>
            <a:r>
              <a:rPr lang="fr-FR" sz="2000" b="1" dirty="0" smtClean="0">
                <a:solidFill>
                  <a:srgbClr val="AD242F"/>
                </a:solidFill>
                <a:latin typeface="+mn-lt"/>
                <a:cs typeface="Calibri"/>
              </a:rPr>
              <a:t>LE NOMBRE DE PAUVRES AUGMENTE RAPIDEMENT DANS LE NORD, ET DIMINUE LENTEMENT DANS LE SUD</a:t>
            </a:r>
            <a:br>
              <a:rPr lang="fr-FR" sz="2000" b="1" dirty="0" smtClean="0">
                <a:solidFill>
                  <a:srgbClr val="AD242F"/>
                </a:solidFill>
                <a:latin typeface="+mn-lt"/>
                <a:cs typeface="Calibri"/>
              </a:rPr>
            </a:br>
            <a:r>
              <a:rPr lang="fr-FR" sz="1800" b="1" dirty="0" smtClean="0">
                <a:solidFill>
                  <a:srgbClr val="AD242F"/>
                </a:solidFill>
                <a:latin typeface="+mn-lt"/>
                <a:cs typeface="Calibri"/>
              </a:rPr>
              <a:t/>
            </a:r>
            <a:br>
              <a:rPr lang="fr-FR" sz="1800" b="1" dirty="0" smtClean="0">
                <a:solidFill>
                  <a:srgbClr val="AD242F"/>
                </a:solidFill>
                <a:latin typeface="+mn-lt"/>
                <a:cs typeface="Calibri"/>
              </a:rPr>
            </a:br>
            <a:r>
              <a:rPr lang="fr-FR" sz="1800" b="1" dirty="0">
                <a:solidFill>
                  <a:srgbClr val="AD242F"/>
                </a:solidFill>
                <a:latin typeface="+mn-lt"/>
                <a:cs typeface="Calibri"/>
              </a:rPr>
              <a:t/>
            </a:r>
            <a:br>
              <a:rPr lang="fr-FR" sz="1800" b="1" dirty="0">
                <a:solidFill>
                  <a:srgbClr val="AD242F"/>
                </a:solidFill>
                <a:latin typeface="+mn-lt"/>
                <a:cs typeface="Calibri"/>
              </a:rPr>
            </a:br>
            <a:r>
              <a:rPr lang="fr-FR" sz="1800" b="1" dirty="0">
                <a:solidFill>
                  <a:srgbClr val="AD242F"/>
                </a:solidFill>
                <a:latin typeface="+mn-lt"/>
                <a:cs typeface="Calibri"/>
              </a:rPr>
              <a:t/>
            </a:r>
            <a:br>
              <a:rPr lang="fr-FR" sz="1800" b="1" dirty="0">
                <a:solidFill>
                  <a:srgbClr val="AD242F"/>
                </a:solidFill>
                <a:latin typeface="+mn-lt"/>
                <a:cs typeface="Calibri"/>
              </a:rPr>
            </a:br>
            <a:r>
              <a:rPr lang="fr-FR" sz="1400" b="1" dirty="0" smtClean="0">
                <a:solidFill>
                  <a:srgbClr val="AD242F"/>
                </a:solidFill>
                <a:latin typeface="+mn-lt"/>
                <a:cs typeface="Calibri"/>
              </a:rPr>
              <a:t>Nombre des pauvres par </a:t>
            </a:r>
            <a:r>
              <a:rPr lang="fr-FR" sz="1400" b="1" dirty="0">
                <a:solidFill>
                  <a:srgbClr val="AD242F"/>
                </a:solidFill>
                <a:latin typeface="+mn-lt"/>
                <a:cs typeface="Calibri"/>
              </a:rPr>
              <a:t>régions </a:t>
            </a:r>
            <a:r>
              <a:rPr lang="fr-FR" sz="1400" b="1" dirty="0" smtClean="0">
                <a:solidFill>
                  <a:srgbClr val="AD242F"/>
                </a:solidFill>
                <a:latin typeface="+mn-lt"/>
                <a:cs typeface="Calibri"/>
              </a:rPr>
              <a:t>en millions (2001-2014)</a:t>
            </a:r>
            <a:endParaRPr lang="en-US" sz="1400" dirty="0">
              <a:solidFill>
                <a:srgbClr val="AD242F"/>
              </a:solidFill>
              <a:latin typeface="+mn-lt"/>
            </a:endParaRPr>
          </a:p>
        </p:txBody>
      </p:sp>
    </p:spTree>
    <p:extLst>
      <p:ext uri="{BB962C8B-B14F-4D97-AF65-F5344CB8AC3E}">
        <p14:creationId xmlns:p14="http://schemas.microsoft.com/office/powerpoint/2010/main" val="3681675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620000" cy="639762"/>
          </a:xfrm>
        </p:spPr>
        <p:txBody>
          <a:bodyPr/>
          <a:lstStyle/>
          <a:p>
            <a:pPr algn="ctr"/>
            <a:r>
              <a:rPr lang="fr-FR" sz="2000" b="1" dirty="0" smtClean="0">
                <a:solidFill>
                  <a:srgbClr val="AD242F"/>
                </a:solidFill>
                <a:latin typeface="Calibri"/>
                <a:cs typeface="Calibri"/>
              </a:rPr>
              <a:t>LE TAUX DE PAUVRETE AUGMENTE DANS LE NORD ET DIMINUE DANS LE SUD </a:t>
            </a:r>
            <a:br>
              <a:rPr lang="fr-FR" sz="2000" b="1" dirty="0" smtClean="0">
                <a:solidFill>
                  <a:srgbClr val="AD242F"/>
                </a:solidFill>
                <a:latin typeface="Calibri"/>
                <a:cs typeface="Calibri"/>
              </a:rPr>
            </a:br>
            <a:r>
              <a:rPr lang="fr-FR" sz="2000" b="1" dirty="0" smtClean="0">
                <a:solidFill>
                  <a:srgbClr val="AD242F"/>
                </a:solidFill>
                <a:latin typeface="Calibri"/>
                <a:cs typeface="Calibri"/>
              </a:rPr>
              <a:t/>
            </a:r>
            <a:br>
              <a:rPr lang="fr-FR" sz="2000" b="1" dirty="0" smtClean="0">
                <a:solidFill>
                  <a:srgbClr val="AD242F"/>
                </a:solidFill>
                <a:latin typeface="Calibri"/>
                <a:cs typeface="Calibri"/>
              </a:rPr>
            </a:br>
            <a:r>
              <a:rPr lang="fr-FR" sz="2000" b="1" dirty="0" smtClean="0">
                <a:solidFill>
                  <a:srgbClr val="AD242F"/>
                </a:solidFill>
                <a:latin typeface="Calibri"/>
                <a:cs typeface="Calibri"/>
              </a:rPr>
              <a:t/>
            </a:r>
            <a:br>
              <a:rPr lang="fr-FR" sz="2000" b="1" dirty="0" smtClean="0">
                <a:solidFill>
                  <a:srgbClr val="AD242F"/>
                </a:solidFill>
                <a:latin typeface="Calibri"/>
                <a:cs typeface="Calibri"/>
              </a:rPr>
            </a:br>
            <a:r>
              <a:rPr lang="fr-FR" sz="2000" b="1" dirty="0">
                <a:solidFill>
                  <a:srgbClr val="AD242F"/>
                </a:solidFill>
                <a:latin typeface="Calibri"/>
                <a:cs typeface="Calibri"/>
              </a:rPr>
              <a:t/>
            </a:r>
            <a:br>
              <a:rPr lang="fr-FR" sz="2000" b="1" dirty="0">
                <a:solidFill>
                  <a:srgbClr val="AD242F"/>
                </a:solidFill>
                <a:latin typeface="Calibri"/>
                <a:cs typeface="Calibri"/>
              </a:rPr>
            </a:br>
            <a:r>
              <a:rPr lang="fr-FR" sz="1400" b="1" dirty="0" smtClean="0">
                <a:solidFill>
                  <a:srgbClr val="AD242F"/>
                </a:solidFill>
                <a:latin typeface="Calibri"/>
                <a:cs typeface="Calibri"/>
              </a:rPr>
              <a:t>Tendances </a:t>
            </a:r>
            <a:r>
              <a:rPr lang="fr-FR" sz="1400" b="1" dirty="0">
                <a:solidFill>
                  <a:srgbClr val="AD242F"/>
                </a:solidFill>
                <a:latin typeface="Calibri"/>
                <a:cs typeface="Calibri"/>
              </a:rPr>
              <a:t>de </a:t>
            </a:r>
            <a:r>
              <a:rPr lang="fr-FR" sz="1400" b="1" dirty="0" smtClean="0">
                <a:solidFill>
                  <a:srgbClr val="AD242F"/>
                </a:solidFill>
                <a:latin typeface="Calibri"/>
                <a:cs typeface="Calibri"/>
              </a:rPr>
              <a:t>la pauvreté par </a:t>
            </a:r>
            <a:r>
              <a:rPr lang="fr-FR" sz="1400" b="1" dirty="0">
                <a:solidFill>
                  <a:srgbClr val="AD242F"/>
                </a:solidFill>
                <a:latin typeface="Calibri"/>
                <a:cs typeface="Calibri"/>
              </a:rPr>
              <a:t>zone agro-écologique </a:t>
            </a:r>
            <a:r>
              <a:rPr lang="fr-FR" sz="1400" b="1" dirty="0" smtClean="0">
                <a:solidFill>
                  <a:srgbClr val="AD242F"/>
                </a:solidFill>
                <a:latin typeface="Calibri"/>
                <a:cs typeface="Calibri"/>
              </a:rPr>
              <a:t>(2001-2014)</a:t>
            </a:r>
            <a:endParaRPr lang="en-US" sz="1800" dirty="0">
              <a:solidFill>
                <a:srgbClr val="AD242F"/>
              </a:solidFill>
            </a:endParaRPr>
          </a:p>
        </p:txBody>
      </p:sp>
      <p:graphicFrame>
        <p:nvGraphicFramePr>
          <p:cNvPr id="5" name="Chart 4"/>
          <p:cNvGraphicFramePr>
            <a:graphicFrameLocks/>
          </p:cNvGraphicFramePr>
          <p:nvPr>
            <p:extLst>
              <p:ext uri="{D42A27DB-BD31-4B8C-83A1-F6EECF244321}">
                <p14:modId xmlns:p14="http://schemas.microsoft.com/office/powerpoint/2010/main" val="2625896448"/>
              </p:ext>
            </p:extLst>
          </p:nvPr>
        </p:nvGraphicFramePr>
        <p:xfrm>
          <a:off x="838200" y="1219200"/>
          <a:ext cx="6477000" cy="41147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875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b="1" dirty="0" smtClean="0">
                <a:solidFill>
                  <a:srgbClr val="AD242F"/>
                </a:solidFill>
                <a:latin typeface="+mn-lt"/>
              </a:rPr>
              <a:t>PLUSIEURS FACTEURS EXPLIQUENT LE TAUX DE PAUVRETE ELEVE DANS LE NORD</a:t>
            </a:r>
            <a:endParaRPr lang="en-US" sz="2000" b="1" dirty="0">
              <a:solidFill>
                <a:srgbClr val="AD242F"/>
              </a:solidFill>
              <a:latin typeface="+mn-lt"/>
            </a:endParaRPr>
          </a:p>
        </p:txBody>
      </p:sp>
      <p:sp>
        <p:nvSpPr>
          <p:cNvPr id="8" name="Rectangle 2"/>
          <p:cNvSpPr>
            <a:spLocks noChangeArrowheads="1"/>
          </p:cNvSpPr>
          <p:nvPr/>
        </p:nvSpPr>
        <p:spPr bwMode="auto">
          <a:xfrm>
            <a:off x="304799" y="1219201"/>
            <a:ext cx="7315201" cy="42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795266018"/>
              </p:ext>
            </p:extLst>
          </p:nvPr>
        </p:nvGraphicFramePr>
        <p:xfrm>
          <a:off x="304799" y="1828479"/>
          <a:ext cx="3928299" cy="2362200"/>
        </p:xfrm>
        <a:graphic>
          <a:graphicData uri="http://schemas.openxmlformats.org/presentationml/2006/ole">
            <mc:AlternateContent xmlns:mc="http://schemas.openxmlformats.org/markup-compatibility/2006">
              <mc:Choice xmlns:v="urn:schemas-microsoft-com:vml" Requires="v">
                <p:oleObj spid="_x0000_s11369" name="Bitmap Image" r:id="rId3" imgW="4580952" imgH="2752381" progId="Paint.Picture">
                  <p:embed/>
                </p:oleObj>
              </mc:Choice>
              <mc:Fallback>
                <p:oleObj name="Bitmap Image" r:id="rId3" imgW="4580952" imgH="2752381"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 y="1828479"/>
                        <a:ext cx="3928299" cy="2362200"/>
                      </a:xfrm>
                      <a:prstGeom prst="rect">
                        <a:avLst/>
                      </a:prstGeom>
                      <a:noFill/>
                    </p:spPr>
                  </p:pic>
                </p:oleObj>
              </mc:Fallback>
            </mc:AlternateContent>
          </a:graphicData>
        </a:graphic>
      </p:graphicFrame>
      <p:graphicFrame>
        <p:nvGraphicFramePr>
          <p:cNvPr id="10" name="Chart 9"/>
          <p:cNvGraphicFramePr/>
          <p:nvPr>
            <p:extLst>
              <p:ext uri="{D42A27DB-BD31-4B8C-83A1-F6EECF244321}">
                <p14:modId xmlns:p14="http://schemas.microsoft.com/office/powerpoint/2010/main" val="1763871608"/>
              </p:ext>
            </p:extLst>
          </p:nvPr>
        </p:nvGraphicFramePr>
        <p:xfrm>
          <a:off x="4267200" y="1623058"/>
          <a:ext cx="3454634" cy="2355705"/>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537398" y="1324252"/>
            <a:ext cx="7391400" cy="369332"/>
          </a:xfrm>
          <a:prstGeom prst="rect">
            <a:avLst/>
          </a:prstGeom>
          <a:noFill/>
        </p:spPr>
        <p:txBody>
          <a:bodyPr wrap="square" rtlCol="0">
            <a:spAutoFit/>
          </a:bodyPr>
          <a:lstStyle/>
          <a:p>
            <a:r>
              <a:rPr lang="en-US" sz="1200" b="1" dirty="0" smtClean="0"/>
              <a:t>	Malnutrition</a:t>
            </a:r>
            <a:r>
              <a:rPr lang="en-US" dirty="0" smtClean="0"/>
              <a:t>				     </a:t>
            </a:r>
            <a:r>
              <a:rPr lang="en-US" sz="1200" b="1" dirty="0" err="1" smtClean="0"/>
              <a:t>Taux</a:t>
            </a:r>
            <a:r>
              <a:rPr lang="en-US" sz="1200" b="1" dirty="0" smtClean="0"/>
              <a:t> de </a:t>
            </a:r>
            <a:r>
              <a:rPr lang="fr-FR" sz="1200" b="1" dirty="0" smtClean="0"/>
              <a:t>Fertilité</a:t>
            </a:r>
            <a:endParaRPr lang="fr-FR" sz="1200" b="1" dirty="0"/>
          </a:p>
        </p:txBody>
      </p:sp>
      <p:sp>
        <p:nvSpPr>
          <p:cNvPr id="12" name="TextBox 11"/>
          <p:cNvSpPr txBox="1"/>
          <p:nvPr/>
        </p:nvSpPr>
        <p:spPr>
          <a:xfrm>
            <a:off x="571500" y="4195942"/>
            <a:ext cx="7391400" cy="369332"/>
          </a:xfrm>
          <a:prstGeom prst="rect">
            <a:avLst/>
          </a:prstGeom>
          <a:noFill/>
        </p:spPr>
        <p:txBody>
          <a:bodyPr wrap="square" rtlCol="0">
            <a:spAutoFit/>
          </a:bodyPr>
          <a:lstStyle/>
          <a:p>
            <a:r>
              <a:rPr lang="en-US" sz="1200" b="1" dirty="0" smtClean="0"/>
              <a:t>       Retard </a:t>
            </a:r>
            <a:r>
              <a:rPr lang="en-US" sz="1200" b="1" dirty="0" err="1" smtClean="0"/>
              <a:t>dans</a:t>
            </a:r>
            <a:r>
              <a:rPr lang="en-US" sz="1200" b="1" dirty="0" smtClean="0"/>
              <a:t> </a:t>
            </a:r>
            <a:r>
              <a:rPr lang="fr-FR" sz="1200" b="1" dirty="0" smtClean="0"/>
              <a:t>l</a:t>
            </a:r>
            <a:r>
              <a:rPr lang="fr-FR" sz="1200" b="1" dirty="0"/>
              <a:t>’ éducation</a:t>
            </a:r>
            <a:r>
              <a:rPr lang="en-US" sz="1200" b="1" dirty="0" smtClean="0"/>
              <a:t> (</a:t>
            </a:r>
            <a:r>
              <a:rPr lang="en-US" sz="1200" b="1" dirty="0" err="1" smtClean="0"/>
              <a:t>taux</a:t>
            </a:r>
            <a:r>
              <a:rPr lang="en-US" sz="1200" b="1" dirty="0" smtClean="0"/>
              <a:t> </a:t>
            </a:r>
            <a:r>
              <a:rPr lang="fr-FR" sz="1200" b="1" dirty="0"/>
              <a:t>d’alphabétisation</a:t>
            </a:r>
            <a:r>
              <a:rPr lang="en-US" sz="1200" b="1" dirty="0" smtClean="0"/>
              <a:t>)</a:t>
            </a:r>
            <a:r>
              <a:rPr lang="en-US" dirty="0" smtClean="0"/>
              <a:t>		      </a:t>
            </a:r>
            <a:r>
              <a:rPr lang="en-US" sz="1200" b="1" dirty="0" err="1" smtClean="0"/>
              <a:t>Climat</a:t>
            </a:r>
            <a:r>
              <a:rPr lang="en-US" sz="1200" b="1" dirty="0" smtClean="0"/>
              <a:t> </a:t>
            </a:r>
            <a:r>
              <a:rPr lang="fr-FR" sz="1200" b="1" dirty="0" smtClean="0"/>
              <a:t>défavorable</a:t>
            </a:r>
            <a:endParaRPr lang="fr-FR" sz="1200" b="1" dirty="0"/>
          </a:p>
        </p:txBody>
      </p:sp>
      <p:sp>
        <p:nvSpPr>
          <p:cNvPr id="14" name="Rectangle 4"/>
          <p:cNvSpPr>
            <a:spLocks noChangeArrowheads="1"/>
          </p:cNvSpPr>
          <p:nvPr/>
        </p:nvSpPr>
        <p:spPr bwMode="auto">
          <a:xfrm flipV="1">
            <a:off x="273755" y="5280234"/>
            <a:ext cx="121920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1318370119"/>
              </p:ext>
            </p:extLst>
          </p:nvPr>
        </p:nvGraphicFramePr>
        <p:xfrm>
          <a:off x="273755" y="4678057"/>
          <a:ext cx="3800580" cy="2014980"/>
        </p:xfrm>
        <a:graphic>
          <a:graphicData uri="http://schemas.openxmlformats.org/presentationml/2006/ole">
            <mc:AlternateContent xmlns:mc="http://schemas.openxmlformats.org/markup-compatibility/2006">
              <mc:Choice xmlns:v="urn:schemas-microsoft-com:vml" Requires="v">
                <p:oleObj spid="_x0000_s11370" name="Bitmap Image" r:id="rId6" imgW="4571429" imgH="2742857" progId="Paint.Picture">
                  <p:embed/>
                </p:oleObj>
              </mc:Choice>
              <mc:Fallback>
                <p:oleObj name="Bitmap Image" r:id="rId6" imgW="4571429" imgH="2742857" progId="Paint.Picture">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755" y="4678057"/>
                        <a:ext cx="3800580" cy="2014980"/>
                      </a:xfrm>
                      <a:prstGeom prst="rect">
                        <a:avLst/>
                      </a:prstGeom>
                      <a:noFill/>
                    </p:spPr>
                  </p:pic>
                </p:oleObj>
              </mc:Fallback>
            </mc:AlternateContent>
          </a:graphicData>
        </a:graphic>
      </p:graphicFrame>
      <p:pic>
        <p:nvPicPr>
          <p:cNvPr id="16" name="Picture 15"/>
          <p:cNvPicPr/>
          <p:nvPr/>
        </p:nvPicPr>
        <p:blipFill>
          <a:blip r:embed="rId8">
            <a:extLst>
              <a:ext uri="{28A0092B-C50C-407E-A947-70E740481C1C}">
                <a14:useLocalDpi xmlns:a14="http://schemas.microsoft.com/office/drawing/2010/main" val="0"/>
              </a:ext>
            </a:extLst>
          </a:blip>
          <a:srcRect/>
          <a:stretch>
            <a:fillRect/>
          </a:stretch>
        </p:blipFill>
        <p:spPr bwMode="auto">
          <a:xfrm>
            <a:off x="4127500" y="4565274"/>
            <a:ext cx="4254500" cy="2206115"/>
          </a:xfrm>
          <a:prstGeom prst="rect">
            <a:avLst/>
          </a:prstGeom>
          <a:noFill/>
          <a:ln>
            <a:noFill/>
          </a:ln>
        </p:spPr>
      </p:pic>
    </p:spTree>
    <p:extLst>
      <p:ext uri="{BB962C8B-B14F-4D97-AF65-F5344CB8AC3E}">
        <p14:creationId xmlns:p14="http://schemas.microsoft.com/office/powerpoint/2010/main" val="512677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pPr algn="ctr"/>
            <a:r>
              <a:rPr lang="fr-FR" sz="2000" b="1" dirty="0" smtClean="0">
                <a:solidFill>
                  <a:srgbClr val="B90000"/>
                </a:solidFill>
                <a:latin typeface="+mn-lt"/>
                <a:cs typeface="Calibri"/>
              </a:rPr>
              <a:t/>
            </a:r>
            <a:br>
              <a:rPr lang="fr-FR" sz="2000" b="1" dirty="0" smtClean="0">
                <a:solidFill>
                  <a:srgbClr val="B90000"/>
                </a:solidFill>
                <a:latin typeface="+mn-lt"/>
                <a:cs typeface="Calibri"/>
              </a:rPr>
            </a:br>
            <a:r>
              <a:rPr lang="fr-FR" sz="2000" b="1" dirty="0">
                <a:solidFill>
                  <a:srgbClr val="B90000"/>
                </a:solidFill>
                <a:latin typeface="+mn-lt"/>
                <a:cs typeface="Calibri"/>
              </a:rPr>
              <a:t/>
            </a:r>
            <a:br>
              <a:rPr lang="fr-FR" sz="2000" b="1" dirty="0">
                <a:solidFill>
                  <a:srgbClr val="B90000"/>
                </a:solidFill>
                <a:latin typeface="+mn-lt"/>
                <a:cs typeface="Calibri"/>
              </a:rPr>
            </a:br>
            <a:r>
              <a:rPr lang="fr-FR" sz="2000" b="1" dirty="0" smtClean="0">
                <a:solidFill>
                  <a:srgbClr val="B90000"/>
                </a:solidFill>
                <a:latin typeface="+mn-lt"/>
                <a:cs typeface="Calibri"/>
              </a:rPr>
              <a:t>COMMENT EXPLIQUER L’EVOLUTION DU TAUX DE PAUVRETE ? </a:t>
            </a:r>
            <a:r>
              <a:rPr lang="fr-FR" sz="4800" b="1" spc="0" dirty="0">
                <a:solidFill>
                  <a:srgbClr val="B90000"/>
                </a:solidFill>
                <a:latin typeface="Calibri"/>
                <a:cs typeface="Calibri"/>
              </a:rPr>
              <a:t/>
            </a:r>
            <a:br>
              <a:rPr lang="fr-FR" sz="4800" b="1" spc="0" dirty="0">
                <a:solidFill>
                  <a:srgbClr val="B90000"/>
                </a:solidFill>
                <a:latin typeface="Calibri"/>
                <a:cs typeface="Calibri"/>
              </a:rPr>
            </a:br>
            <a:endParaRPr lang="en-US" dirty="0"/>
          </a:p>
        </p:txBody>
      </p:sp>
      <p:sp>
        <p:nvSpPr>
          <p:cNvPr id="7" name="Text Placeholder 6"/>
          <p:cNvSpPr>
            <a:spLocks noGrp="1"/>
          </p:cNvSpPr>
          <p:nvPr>
            <p:ph type="body" idx="1"/>
          </p:nvPr>
        </p:nvSpPr>
        <p:spPr>
          <a:xfrm>
            <a:off x="457200" y="1022944"/>
            <a:ext cx="3657600" cy="639762"/>
          </a:xfrm>
        </p:spPr>
        <p:txBody>
          <a:bodyPr/>
          <a:lstStyle/>
          <a:p>
            <a:r>
              <a:rPr lang="fr-BE" sz="1800" dirty="0" smtClean="0"/>
              <a:t>Facteurs</a:t>
            </a:r>
            <a:r>
              <a:rPr lang="en-US" sz="1800" dirty="0" smtClean="0"/>
              <a:t> </a:t>
            </a:r>
            <a:r>
              <a:rPr lang="fr-BE" sz="1800" dirty="0" smtClean="0"/>
              <a:t>associés avec une baisse de la pauvreté</a:t>
            </a:r>
            <a:endParaRPr lang="fr-BE" sz="1800" dirty="0"/>
          </a:p>
        </p:txBody>
      </p:sp>
      <p:sp>
        <p:nvSpPr>
          <p:cNvPr id="8" name="Content Placeholder 7"/>
          <p:cNvSpPr>
            <a:spLocks noGrp="1"/>
          </p:cNvSpPr>
          <p:nvPr>
            <p:ph sz="half" idx="2"/>
          </p:nvPr>
        </p:nvSpPr>
        <p:spPr>
          <a:xfrm>
            <a:off x="465463" y="1891306"/>
            <a:ext cx="3657600" cy="3722688"/>
          </a:xfrm>
        </p:spPr>
        <p:txBody>
          <a:bodyPr>
            <a:normAutofit/>
          </a:bodyPr>
          <a:lstStyle/>
          <a:p>
            <a:r>
              <a:rPr lang="fr-BE" sz="1800" dirty="0" smtClean="0"/>
              <a:t>Urbanisation</a:t>
            </a:r>
          </a:p>
          <a:p>
            <a:pPr lvl="1"/>
            <a:r>
              <a:rPr lang="fr-BE" sz="1600" dirty="0" smtClean="0"/>
              <a:t>opportunités d’emploi et transferts</a:t>
            </a:r>
          </a:p>
          <a:p>
            <a:pPr lvl="1"/>
            <a:r>
              <a:rPr lang="fr-BE" sz="1600" dirty="0" smtClean="0"/>
              <a:t>demande de produits alimentaires</a:t>
            </a:r>
          </a:p>
          <a:p>
            <a:r>
              <a:rPr lang="fr-BE" sz="1800" dirty="0" smtClean="0"/>
              <a:t>Libéralisation de l’agriculture</a:t>
            </a:r>
          </a:p>
          <a:p>
            <a:r>
              <a:rPr lang="fr-BE" sz="1800" dirty="0" smtClean="0"/>
              <a:t>Accès au marchés (motos)</a:t>
            </a:r>
          </a:p>
          <a:p>
            <a:r>
              <a:rPr lang="fr-BE" sz="1800" dirty="0" smtClean="0"/>
              <a:t>Tendances favorables des prix internationaux (coco; café; huile de palme)</a:t>
            </a:r>
          </a:p>
          <a:p>
            <a:r>
              <a:rPr lang="fr-BE" sz="1800" dirty="0" smtClean="0"/>
              <a:t>Orpaillage</a:t>
            </a:r>
          </a:p>
          <a:p>
            <a:pPr marL="114300" indent="0">
              <a:buNone/>
            </a:pPr>
            <a:endParaRPr lang="fr-BE" sz="2000" dirty="0"/>
          </a:p>
        </p:txBody>
      </p:sp>
      <p:sp>
        <p:nvSpPr>
          <p:cNvPr id="9" name="Text Placeholder 8"/>
          <p:cNvSpPr>
            <a:spLocks noGrp="1"/>
          </p:cNvSpPr>
          <p:nvPr>
            <p:ph type="body" sz="quarter" idx="3"/>
          </p:nvPr>
        </p:nvSpPr>
        <p:spPr>
          <a:xfrm>
            <a:off x="4419600" y="1082972"/>
            <a:ext cx="3657600" cy="639762"/>
          </a:xfrm>
        </p:spPr>
        <p:txBody>
          <a:bodyPr/>
          <a:lstStyle/>
          <a:p>
            <a:r>
              <a:rPr lang="fr-BE" sz="1800" dirty="0" smtClean="0"/>
              <a:t>Facteurs associés avec l’augmentation de la pauvreté</a:t>
            </a:r>
            <a:endParaRPr lang="fr-BE" sz="1800" dirty="0"/>
          </a:p>
        </p:txBody>
      </p:sp>
      <p:sp>
        <p:nvSpPr>
          <p:cNvPr id="10" name="Content Placeholder 9"/>
          <p:cNvSpPr>
            <a:spLocks noGrp="1"/>
          </p:cNvSpPr>
          <p:nvPr>
            <p:ph sz="quarter" idx="4"/>
          </p:nvPr>
        </p:nvSpPr>
        <p:spPr>
          <a:xfrm>
            <a:off x="4424190" y="1891305"/>
            <a:ext cx="3657600" cy="3798285"/>
          </a:xfrm>
        </p:spPr>
        <p:txBody>
          <a:bodyPr/>
          <a:lstStyle/>
          <a:p>
            <a:r>
              <a:rPr lang="en-US" sz="1800" dirty="0" err="1" smtClean="0"/>
              <a:t>Isolement</a:t>
            </a:r>
            <a:endParaRPr lang="en-US" sz="1800" dirty="0" smtClean="0"/>
          </a:p>
          <a:p>
            <a:r>
              <a:rPr lang="fr-BE" sz="1800" dirty="0" smtClean="0"/>
              <a:t>Insécurité</a:t>
            </a:r>
            <a:r>
              <a:rPr lang="en-US" sz="1800" dirty="0" smtClean="0"/>
              <a:t> et </a:t>
            </a:r>
            <a:r>
              <a:rPr lang="en-US" sz="1800" dirty="0" err="1" smtClean="0"/>
              <a:t>conflits</a:t>
            </a:r>
            <a:endParaRPr lang="en-US" sz="1800" dirty="0" smtClean="0"/>
          </a:p>
          <a:p>
            <a:r>
              <a:rPr lang="fr-BE" sz="1800" dirty="0" smtClean="0"/>
              <a:t>Insécurité alimentaire</a:t>
            </a:r>
            <a:endParaRPr lang="en-US" sz="1800" dirty="0" smtClean="0"/>
          </a:p>
          <a:p>
            <a:r>
              <a:rPr lang="en-US" sz="1800" dirty="0" smtClean="0"/>
              <a:t>D</a:t>
            </a:r>
            <a:r>
              <a:rPr lang="fr-BE" sz="1800" dirty="0" smtClean="0"/>
              <a:t>é</a:t>
            </a:r>
            <a:r>
              <a:rPr lang="en-US" sz="1800" dirty="0" smtClean="0"/>
              <a:t>gradation de l ’</a:t>
            </a:r>
            <a:r>
              <a:rPr lang="en-US" sz="1800" dirty="0" err="1" smtClean="0"/>
              <a:t>environnement</a:t>
            </a:r>
            <a:endParaRPr lang="en-US" sz="1800" dirty="0" smtClean="0"/>
          </a:p>
          <a:p>
            <a:r>
              <a:rPr lang="fr-BE" sz="1800" dirty="0" smtClean="0"/>
              <a:t>Changement climatique</a:t>
            </a:r>
          </a:p>
          <a:p>
            <a:endParaRPr lang="en-US" dirty="0" smtClean="0"/>
          </a:p>
          <a:p>
            <a:endParaRPr lang="en-US" dirty="0"/>
          </a:p>
        </p:txBody>
      </p:sp>
      <p:graphicFrame>
        <p:nvGraphicFramePr>
          <p:cNvPr id="12" name="Chart 11"/>
          <p:cNvGraphicFramePr>
            <a:graphicFrameLocks/>
          </p:cNvGraphicFramePr>
          <p:nvPr>
            <p:extLst>
              <p:ext uri="{D42A27DB-BD31-4B8C-83A1-F6EECF244321}">
                <p14:modId xmlns:p14="http://schemas.microsoft.com/office/powerpoint/2010/main" val="3862027434"/>
              </p:ext>
            </p:extLst>
          </p:nvPr>
        </p:nvGraphicFramePr>
        <p:xfrm>
          <a:off x="4038600" y="3886200"/>
          <a:ext cx="4356252" cy="26318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50136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14">
      <a:dk1>
        <a:sysClr val="windowText" lastClr="000000"/>
      </a:dk1>
      <a:lt1>
        <a:sysClr val="window" lastClr="FFFFFF"/>
      </a:lt1>
      <a:dk2>
        <a:srgbClr val="50AD68"/>
      </a:dk2>
      <a:lt2>
        <a:srgbClr val="ECEDD1"/>
      </a:lt2>
      <a:accent1>
        <a:srgbClr val="F4D356"/>
      </a:accent1>
      <a:accent2>
        <a:srgbClr val="8A8CFA"/>
      </a:accent2>
      <a:accent3>
        <a:srgbClr val="B5AE53"/>
      </a:accent3>
      <a:accent4>
        <a:srgbClr val="448421"/>
      </a:accent4>
      <a:accent5>
        <a:srgbClr val="E8B54D"/>
      </a:accent5>
      <a:accent6>
        <a:srgbClr val="786C71"/>
      </a:accent6>
      <a:hlink>
        <a:srgbClr val="000000"/>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Diagnostic-Pays Systématique_secteur prive</Template>
  <TotalTime>4194</TotalTime>
  <Words>1416</Words>
  <Application>Microsoft Office PowerPoint</Application>
  <PresentationFormat>On-screen Show (4:3)</PresentationFormat>
  <Paragraphs>214</Paragraphs>
  <Slides>34</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0" baseType="lpstr">
      <vt:lpstr>Arial</vt:lpstr>
      <vt:lpstr>Calibri</vt:lpstr>
      <vt:lpstr>Cambria</vt:lpstr>
      <vt:lpstr>Times New Roman</vt:lpstr>
      <vt:lpstr>Adjacency</vt:lpstr>
      <vt:lpstr>Bitmap Image</vt:lpstr>
      <vt:lpstr>            Diagnostic Systématique Pays </vt:lpstr>
      <vt:lpstr>CONTEXTE</vt:lpstr>
      <vt:lpstr> NOUVEAU MODE D’ENGAGEMENT  </vt:lpstr>
      <vt:lpstr>PowerPoint Presentation</vt:lpstr>
      <vt:lpstr>UNE CARTE AGRICOLE VARIEE: CINQ ZONES AGRO-ECOLOGIQUES</vt:lpstr>
      <vt:lpstr> LE NOMBRE DE PAUVRES AUGMENTE RAPIDEMENT DANS LE NORD, ET DIMINUE LENTEMENT DANS LE SUD    Nombre des pauvres par régions en millions (2001-2014)</vt:lpstr>
      <vt:lpstr>LE TAUX DE PAUVRETE AUGMENTE DANS LE NORD ET DIMINUE DANS LE SUD     Tendances de la pauvreté par zone agro-écologique (2001-2014)</vt:lpstr>
      <vt:lpstr>PLUSIEURS FACTEURS EXPLIQUENT LE TAUX DE PAUVRETE ELEVE DANS LE NORD</vt:lpstr>
      <vt:lpstr>  COMMENT EXPLIQUER L’EVOLUTION DU TAUX DE PAUVRETE ?  </vt:lpstr>
      <vt:lpstr> QUE SAIT-ON DE LA CROISSANCE ECONOMIQUE AU CAMEROUN? </vt:lpstr>
      <vt:lpstr> DEPUIS LA CRISE DES ANNES 1990, UNE CROISSANCE POSITIVE QUI EST EN TRAIN D’ACCELERER   PIB par tête</vt:lpstr>
      <vt:lpstr>LA CROISSANCE EST TIREE PAR  LES TERMES DE L’ECHANGE FAVORABLES ET DES GRANDS INVESTISSEMENTS PUBLICS </vt:lpstr>
      <vt:lpstr>UNE ECONOMIE AVEC  UN GRAND POTENTIEL</vt:lpstr>
      <vt:lpstr>UNE ECONOMIE  QUI RESTE INFORMELLE ET DES EXPORTATIONS PLUTÔT TOURNEES VERS LE SECTEUR PRIMAIRE</vt:lpstr>
      <vt:lpstr>UN ENDETTEMENT QUI S’ACCROIT RAPIDEMENT</vt:lpstr>
      <vt:lpstr>PowerPoint Presentation</vt:lpstr>
      <vt:lpstr>ATTEINDRE L’OBJECTIF DE DEVENIR UN PAYS A REVENU MOYEN EN 2035 EST FAISABLE MAIS NECESSITE DES INVESTISSEMENTS FORTS ET DES AMELIORATIONS SIGNIFICATIVES EN PRODUCTIVITE</vt:lpstr>
      <vt:lpstr>  POUR ATTEINDRE L’OBJECTIF DE RÉDUCTION DE LA PAUVRETÉ, LA CROISSANCE DOIT POUVOIR BENEFICIER AUX PAUVRES  Courbe de la croissance de la consommation (2001-14)</vt:lpstr>
      <vt:lpstr>  UNE CROISSANCE INCLUSIVE DOIT ÊTRE TOURNEE VERS LE SECTEUR RURAL AVEC DES ACTIONS BIEN CIBLÉES   Une femme en milieu rural avec un certificat d’études primaires et une formation additionnelle voit la consommation de son ménage augmenter de 50%   </vt:lpstr>
      <vt:lpstr>LES AMÉLIORATIONS TECHNOLOGIQUES PEUVENT AUGMENTER LA PRODUCTION AGRICOLE </vt:lpstr>
      <vt:lpstr>  POUR ATTEINDRE L’OBJECTIF DE RÉDUCTION DE LA PAUVRETÉ, UNE CROISSANCE INCLUSIVE DOIT ÊTRE COMBINÉE AVEC UN ÉLARGISSEMENT DE LA PROTECTION SOCIALE  </vt:lpstr>
      <vt:lpstr> QUELS SONT LES PRINCIPAUX OBSTACLES VERS CES OBJECTIFS? </vt:lpstr>
      <vt:lpstr>   UN CLIMAT DES AFFAIRES DEFAVORABLE QUI N’ATTIRE PAS  LES INVESTISSEMENTS DIRECTS   </vt:lpstr>
      <vt:lpstr>UNE ECONOMIE AVEC UN FORT POTENTIEL D’AUGMENTATION  DE SA PRODUCTIVITE</vt:lpstr>
      <vt:lpstr> UNE ÉCONOMIE AVEC  DE GRANDS DÉFIS INFRASTRUCTURELS (ROUTES, ENERGIE, TELECOM, FINANCE) AVEC DES RÉGIONS ENCLAVÉES ET DES COUTS TRÈS ÉLEVÉS </vt:lpstr>
      <vt:lpstr>  DE GRANDES INÉGALITÉS DANS LA PRESTATION DES SERVICES  Les régions avec le plus de pauvreté ont des indicateurs de capital humain les plus faibles  </vt:lpstr>
      <vt:lpstr> DE GRANDESS INÉGALITÉS DANS LA PRESTATION DES SERVICES   Les régions avec le plus de pauvreté ont des indicateurs de capital humain les plus faibles  Sante</vt:lpstr>
      <vt:lpstr> DES GRANDES INÉGALITÉS DANS LA REPARTITION DES DEPENSES PUBLIQUES      Dépenses publiques par habitant </vt:lpstr>
      <vt:lpstr>IL Y A EU DES REFORMES, MAIS AVEC DES RESULTATS LIMITES  Des améliorations dans les recettes fiscales sont principalement dues à des exemptions (non collectées ) </vt:lpstr>
      <vt:lpstr> UNE RÉFORME URGENTE DU SECTEUR PUBLIC EST NÉCESSAIRE  Comparaison des salaires et per diems</vt:lpstr>
      <vt:lpstr> EXECUTION DES BUDGETS  </vt:lpstr>
      <vt:lpstr>PowerPoint Presentation</vt:lpstr>
      <vt:lpstr>PowerPoint Presentation</vt:lpstr>
      <vt:lpstr>Fin</vt:lpstr>
    </vt:vector>
  </TitlesOfParts>
  <Company>The World Bank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Diagnostic-Pays Systématique</dc:title>
  <dc:creator>Sebastien C. Dessus</dc:creator>
  <cp:lastModifiedBy>Johannes G. Hoogeveen</cp:lastModifiedBy>
  <cp:revision>238</cp:revision>
  <cp:lastPrinted>2014-12-02T15:21:01Z</cp:lastPrinted>
  <dcterms:created xsi:type="dcterms:W3CDTF">2014-11-04T21:59:53Z</dcterms:created>
  <dcterms:modified xsi:type="dcterms:W3CDTF">2015-11-18T10:01:35Z</dcterms:modified>
</cp:coreProperties>
</file>