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8"/>
  </p:notesMasterIdLst>
  <p:handoutMasterIdLst>
    <p:handoutMasterId r:id="rId19"/>
  </p:handoutMasterIdLst>
  <p:sldIdLst>
    <p:sldId id="256" r:id="rId2"/>
    <p:sldId id="343" r:id="rId3"/>
    <p:sldId id="344" r:id="rId4"/>
    <p:sldId id="345" r:id="rId5"/>
    <p:sldId id="346" r:id="rId6"/>
    <p:sldId id="355" r:id="rId7"/>
    <p:sldId id="347" r:id="rId8"/>
    <p:sldId id="356" r:id="rId9"/>
    <p:sldId id="348" r:id="rId10"/>
    <p:sldId id="357" r:id="rId11"/>
    <p:sldId id="349" r:id="rId12"/>
    <p:sldId id="350" r:id="rId13"/>
    <p:sldId id="358" r:id="rId14"/>
    <p:sldId id="352" r:id="rId15"/>
    <p:sldId id="306" r:id="rId16"/>
    <p:sldId id="351" r:id="rId17"/>
  </p:sldIdLst>
  <p:sldSz cx="12192000" cy="6858000"/>
  <p:notesSz cx="6858000"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aleria Bolla" initials="VB" lastIdx="5" clrIdx="0">
    <p:extLst>
      <p:ext uri="{19B8F6BF-5375-455C-9EA6-DF929625EA0E}">
        <p15:presenceInfo xmlns:p15="http://schemas.microsoft.com/office/powerpoint/2012/main" userId="S-1-5-21-88094858-919529-1617787245-247169" providerId="AD"/>
      </p:ext>
    </p:extLst>
  </p:cmAuthor>
  <p:cmAuthor id="2" name="Francisco Javier Winter Donoso" initials="FJWD" lastIdx="1" clrIdx="1">
    <p:extLst>
      <p:ext uri="{19B8F6BF-5375-455C-9EA6-DF929625EA0E}">
        <p15:presenceInfo xmlns:p15="http://schemas.microsoft.com/office/powerpoint/2012/main" userId="S-1-5-21-88094858-919529-1617787245-7014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5B5"/>
    <a:srgbClr val="336699"/>
    <a:srgbClr val="FFCC99"/>
    <a:srgbClr val="9900FF"/>
    <a:srgbClr val="CBE494"/>
    <a:srgbClr val="E27B2E"/>
    <a:srgbClr val="0033CC"/>
    <a:srgbClr val="CC362A"/>
    <a:srgbClr val="B2D75F"/>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9" autoAdjust="0"/>
    <p:restoredTop sz="88594" autoAdjust="0"/>
  </p:normalViewPr>
  <p:slideViewPr>
    <p:cSldViewPr snapToGrid="0">
      <p:cViewPr varScale="1">
        <p:scale>
          <a:sx n="101" d="100"/>
          <a:sy n="101" d="100"/>
        </p:scale>
        <p:origin x="762" y="1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69AC5-343A-4420-A296-5B5D3C1BF108}"/>
              </a:ext>
            </a:extLst>
          </p:cNvPr>
          <p:cNvSpPr>
            <a:spLocks noGrp="1"/>
          </p:cNvSpPr>
          <p:nvPr>
            <p:ph type="hdr" sz="quarter"/>
          </p:nvPr>
        </p:nvSpPr>
        <p:spPr>
          <a:xfrm>
            <a:off x="1" y="0"/>
            <a:ext cx="2972421" cy="463789"/>
          </a:xfrm>
          <a:prstGeom prst="rect">
            <a:avLst/>
          </a:prstGeom>
        </p:spPr>
        <p:txBody>
          <a:bodyPr vert="horz" lIns="91440" tIns="45720" rIns="91440" bIns="45720" rtlCol="0"/>
          <a:lstStyle>
            <a:lvl1pPr algn="l">
              <a:defRPr sz="1200"/>
            </a:lvl1pPr>
          </a:lstStyle>
          <a:p>
            <a:endParaRPr lang="es-AR"/>
          </a:p>
        </p:txBody>
      </p:sp>
      <p:sp>
        <p:nvSpPr>
          <p:cNvPr id="3" name="Date Placeholder 2">
            <a:extLst>
              <a:ext uri="{FF2B5EF4-FFF2-40B4-BE49-F238E27FC236}">
                <a16:creationId xmlns:a16="http://schemas.microsoft.com/office/drawing/2014/main" id="{5AF6F4AD-BA92-42F2-AF00-0CE5154B5D4F}"/>
              </a:ext>
            </a:extLst>
          </p:cNvPr>
          <p:cNvSpPr>
            <a:spLocks noGrp="1"/>
          </p:cNvSpPr>
          <p:nvPr>
            <p:ph type="dt" sz="quarter" idx="1"/>
          </p:nvPr>
        </p:nvSpPr>
        <p:spPr>
          <a:xfrm>
            <a:off x="3884027" y="0"/>
            <a:ext cx="2972421" cy="463789"/>
          </a:xfrm>
          <a:prstGeom prst="rect">
            <a:avLst/>
          </a:prstGeom>
        </p:spPr>
        <p:txBody>
          <a:bodyPr vert="horz" lIns="91440" tIns="45720" rIns="91440" bIns="45720" rtlCol="0"/>
          <a:lstStyle>
            <a:lvl1pPr algn="r">
              <a:defRPr sz="1200"/>
            </a:lvl1pPr>
          </a:lstStyle>
          <a:p>
            <a:fld id="{3F867472-A15C-40AF-B2E5-35902E1A705E}" type="datetimeFigureOut">
              <a:rPr lang="es-AR" smtClean="0"/>
              <a:t>19/6/2018</a:t>
            </a:fld>
            <a:endParaRPr lang="es-AR"/>
          </a:p>
        </p:txBody>
      </p:sp>
      <p:sp>
        <p:nvSpPr>
          <p:cNvPr id="4" name="Footer Placeholder 3">
            <a:extLst>
              <a:ext uri="{FF2B5EF4-FFF2-40B4-BE49-F238E27FC236}">
                <a16:creationId xmlns:a16="http://schemas.microsoft.com/office/drawing/2014/main" id="{19343801-E53C-400E-8FD0-15DFFD5D1857}"/>
              </a:ext>
            </a:extLst>
          </p:cNvPr>
          <p:cNvSpPr>
            <a:spLocks noGrp="1"/>
          </p:cNvSpPr>
          <p:nvPr>
            <p:ph type="ftr" sz="quarter" idx="2"/>
          </p:nvPr>
        </p:nvSpPr>
        <p:spPr>
          <a:xfrm>
            <a:off x="1" y="8777049"/>
            <a:ext cx="2972421" cy="463789"/>
          </a:xfrm>
          <a:prstGeom prst="rect">
            <a:avLst/>
          </a:prstGeom>
        </p:spPr>
        <p:txBody>
          <a:bodyPr vert="horz" lIns="91440" tIns="45720" rIns="91440" bIns="45720" rtlCol="0" anchor="b"/>
          <a:lstStyle>
            <a:lvl1pPr algn="l">
              <a:defRPr sz="1200"/>
            </a:lvl1pPr>
          </a:lstStyle>
          <a:p>
            <a:endParaRPr lang="es-AR"/>
          </a:p>
        </p:txBody>
      </p:sp>
      <p:sp>
        <p:nvSpPr>
          <p:cNvPr id="5" name="Slide Number Placeholder 4">
            <a:extLst>
              <a:ext uri="{FF2B5EF4-FFF2-40B4-BE49-F238E27FC236}">
                <a16:creationId xmlns:a16="http://schemas.microsoft.com/office/drawing/2014/main" id="{79254EFE-FD05-4910-9F36-7DF9D6C5B1DE}"/>
              </a:ext>
            </a:extLst>
          </p:cNvPr>
          <p:cNvSpPr>
            <a:spLocks noGrp="1"/>
          </p:cNvSpPr>
          <p:nvPr>
            <p:ph type="sldNum" sz="quarter" idx="3"/>
          </p:nvPr>
        </p:nvSpPr>
        <p:spPr>
          <a:xfrm>
            <a:off x="3884027" y="8777049"/>
            <a:ext cx="2972421" cy="463789"/>
          </a:xfrm>
          <a:prstGeom prst="rect">
            <a:avLst/>
          </a:prstGeom>
        </p:spPr>
        <p:txBody>
          <a:bodyPr vert="horz" lIns="91440" tIns="45720" rIns="91440" bIns="45720" rtlCol="0" anchor="b"/>
          <a:lstStyle>
            <a:lvl1pPr algn="r">
              <a:defRPr sz="1200"/>
            </a:lvl1pPr>
          </a:lstStyle>
          <a:p>
            <a:fld id="{2644E1AC-AFB5-4BEF-92F0-A95B23F829EC}" type="slidenum">
              <a:rPr lang="es-AR" smtClean="0"/>
              <a:t>‹#›</a:t>
            </a:fld>
            <a:endParaRPr lang="es-AR"/>
          </a:p>
        </p:txBody>
      </p:sp>
    </p:spTree>
    <p:extLst>
      <p:ext uri="{BB962C8B-B14F-4D97-AF65-F5344CB8AC3E}">
        <p14:creationId xmlns:p14="http://schemas.microsoft.com/office/powerpoint/2010/main" val="3943408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646"/>
          </a:xfrm>
          <a:prstGeom prst="rect">
            <a:avLst/>
          </a:prstGeom>
        </p:spPr>
        <p:txBody>
          <a:bodyPr vert="horz" lIns="93177" tIns="46589" rIns="93177" bIns="46589" rtlCol="0"/>
          <a:lstStyle>
            <a:lvl1pPr algn="l">
              <a:defRPr sz="1200"/>
            </a:lvl1pPr>
          </a:lstStyle>
          <a:p>
            <a:endParaRPr lang="es-AR"/>
          </a:p>
        </p:txBody>
      </p:sp>
      <p:sp>
        <p:nvSpPr>
          <p:cNvPr id="3" name="Date Placeholder 2"/>
          <p:cNvSpPr>
            <a:spLocks noGrp="1"/>
          </p:cNvSpPr>
          <p:nvPr>
            <p:ph type="dt" idx="1"/>
          </p:nvPr>
        </p:nvSpPr>
        <p:spPr>
          <a:xfrm>
            <a:off x="3884613" y="0"/>
            <a:ext cx="2971800" cy="463646"/>
          </a:xfrm>
          <a:prstGeom prst="rect">
            <a:avLst/>
          </a:prstGeom>
        </p:spPr>
        <p:txBody>
          <a:bodyPr vert="horz" lIns="93177" tIns="46589" rIns="93177" bIns="46589" rtlCol="0"/>
          <a:lstStyle>
            <a:lvl1pPr algn="r">
              <a:defRPr sz="1200"/>
            </a:lvl1pPr>
          </a:lstStyle>
          <a:p>
            <a:fld id="{12BB5C2E-6AC0-4DBF-BA67-8BDE4FBDCE71}" type="datetimeFigureOut">
              <a:rPr lang="es-AR" smtClean="0"/>
              <a:t>19/6/2018</a:t>
            </a:fld>
            <a:endParaRPr lang="es-AR"/>
          </a:p>
        </p:txBody>
      </p:sp>
      <p:sp>
        <p:nvSpPr>
          <p:cNvPr id="4" name="Slide Image Placeholder 3"/>
          <p:cNvSpPr>
            <a:spLocks noGrp="1" noRot="1" noChangeAspect="1"/>
          </p:cNvSpPr>
          <p:nvPr>
            <p:ph type="sldImg" idx="2"/>
          </p:nvPr>
        </p:nvSpPr>
        <p:spPr>
          <a:xfrm>
            <a:off x="658813" y="1154113"/>
            <a:ext cx="5540375" cy="3117850"/>
          </a:xfrm>
          <a:prstGeom prst="rect">
            <a:avLst/>
          </a:prstGeom>
          <a:noFill/>
          <a:ln w="12700">
            <a:solidFill>
              <a:prstClr val="black"/>
            </a:solidFill>
          </a:ln>
        </p:spPr>
        <p:txBody>
          <a:bodyPr vert="horz" lIns="93177" tIns="46589" rIns="93177" bIns="46589" rtlCol="0" anchor="ctr"/>
          <a:lstStyle/>
          <a:p>
            <a:endParaRPr lang="es-AR"/>
          </a:p>
        </p:txBody>
      </p:sp>
      <p:sp>
        <p:nvSpPr>
          <p:cNvPr id="5" name="Notes Placeholder 4"/>
          <p:cNvSpPr>
            <a:spLocks noGrp="1"/>
          </p:cNvSpPr>
          <p:nvPr>
            <p:ph type="body" sz="quarter" idx="3"/>
          </p:nvPr>
        </p:nvSpPr>
        <p:spPr>
          <a:xfrm>
            <a:off x="685800" y="4447156"/>
            <a:ext cx="5486400" cy="36385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AR"/>
          </a:p>
        </p:txBody>
      </p:sp>
      <p:sp>
        <p:nvSpPr>
          <p:cNvPr id="6" name="Footer Placeholder 5"/>
          <p:cNvSpPr>
            <a:spLocks noGrp="1"/>
          </p:cNvSpPr>
          <p:nvPr>
            <p:ph type="ftr" sz="quarter" idx="4"/>
          </p:nvPr>
        </p:nvSpPr>
        <p:spPr>
          <a:xfrm>
            <a:off x="0" y="8777194"/>
            <a:ext cx="2971800" cy="463645"/>
          </a:xfrm>
          <a:prstGeom prst="rect">
            <a:avLst/>
          </a:prstGeom>
        </p:spPr>
        <p:txBody>
          <a:bodyPr vert="horz" lIns="93177" tIns="46589" rIns="93177" bIns="46589" rtlCol="0" anchor="b"/>
          <a:lstStyle>
            <a:lvl1pPr algn="l">
              <a:defRPr sz="1200"/>
            </a:lvl1pPr>
          </a:lstStyle>
          <a:p>
            <a:endParaRPr lang="es-AR"/>
          </a:p>
        </p:txBody>
      </p:sp>
      <p:sp>
        <p:nvSpPr>
          <p:cNvPr id="7" name="Slide Number Placeholder 6"/>
          <p:cNvSpPr>
            <a:spLocks noGrp="1"/>
          </p:cNvSpPr>
          <p:nvPr>
            <p:ph type="sldNum" sz="quarter" idx="5"/>
          </p:nvPr>
        </p:nvSpPr>
        <p:spPr>
          <a:xfrm>
            <a:off x="3884613" y="8777194"/>
            <a:ext cx="2971800" cy="463645"/>
          </a:xfrm>
          <a:prstGeom prst="rect">
            <a:avLst/>
          </a:prstGeom>
        </p:spPr>
        <p:txBody>
          <a:bodyPr vert="horz" lIns="93177" tIns="46589" rIns="93177" bIns="46589" rtlCol="0" anchor="b"/>
          <a:lstStyle>
            <a:lvl1pPr algn="r">
              <a:defRPr sz="1200"/>
            </a:lvl1pPr>
          </a:lstStyle>
          <a:p>
            <a:fld id="{E56C144B-8C5D-46DD-9EB2-126F038E12C4}" type="slidenum">
              <a:rPr lang="es-AR" smtClean="0"/>
              <a:t>‹#›</a:t>
            </a:fld>
            <a:endParaRPr lang="es-AR"/>
          </a:p>
        </p:txBody>
      </p:sp>
    </p:spTree>
    <p:extLst>
      <p:ext uri="{BB962C8B-B14F-4D97-AF65-F5344CB8AC3E}">
        <p14:creationId xmlns:p14="http://schemas.microsoft.com/office/powerpoint/2010/main" val="1560760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go.worldbank.org/FV1YWNHLK0" TargetMode="External"/><Relationship Id="rId7" Type="http://schemas.openxmlformats.org/officeDocument/2006/relationships/hyperlink" Target="http://icsid.worldbank.org/"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www.miga.org/" TargetMode="External"/><Relationship Id="rId5" Type="http://schemas.openxmlformats.org/officeDocument/2006/relationships/hyperlink" Target="http://www.ifc.org/wps/wcm/connect/Multilingual_Ext_Content/IFC_External_Corporate_Site/Home_ES" TargetMode="External"/><Relationship Id="rId4" Type="http://schemas.openxmlformats.org/officeDocument/2006/relationships/hyperlink" Target="http://www.bancomundial.org/ai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a:p>
        </p:txBody>
      </p:sp>
      <p:sp>
        <p:nvSpPr>
          <p:cNvPr id="4" name="Slide Number Placeholder 3"/>
          <p:cNvSpPr>
            <a:spLocks noGrp="1"/>
          </p:cNvSpPr>
          <p:nvPr>
            <p:ph type="sldNum" sz="quarter" idx="10"/>
          </p:nvPr>
        </p:nvSpPr>
        <p:spPr/>
        <p:txBody>
          <a:bodyPr/>
          <a:lstStyle/>
          <a:p>
            <a:fld id="{E56C144B-8C5D-46DD-9EB2-126F038E12C4}" type="slidenum">
              <a:rPr lang="es-AR" smtClean="0"/>
              <a:t>1</a:t>
            </a:fld>
            <a:endParaRPr lang="es-AR"/>
          </a:p>
        </p:txBody>
      </p:sp>
    </p:spTree>
    <p:extLst>
      <p:ext uri="{BB962C8B-B14F-4D97-AF65-F5344CB8AC3E}">
        <p14:creationId xmlns:p14="http://schemas.microsoft.com/office/powerpoint/2010/main" val="1118228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10</a:t>
            </a:fld>
            <a:endParaRPr lang="es-AR"/>
          </a:p>
        </p:txBody>
      </p:sp>
    </p:spTree>
    <p:extLst>
      <p:ext uri="{BB962C8B-B14F-4D97-AF65-F5344CB8AC3E}">
        <p14:creationId xmlns:p14="http://schemas.microsoft.com/office/powerpoint/2010/main" val="16026364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11</a:t>
            </a:fld>
            <a:endParaRPr lang="es-AR"/>
          </a:p>
        </p:txBody>
      </p:sp>
    </p:spTree>
    <p:extLst>
      <p:ext uri="{BB962C8B-B14F-4D97-AF65-F5344CB8AC3E}">
        <p14:creationId xmlns:p14="http://schemas.microsoft.com/office/powerpoint/2010/main" val="1910829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Compromisos</a:t>
            </a:r>
            <a:r>
              <a:rPr lang="en-US" b="1" dirty="0"/>
              <a:t> 2010- 2017 : </a:t>
            </a:r>
            <a:r>
              <a:rPr lang="es-CO" sz="1200" b="0" dirty="0">
                <a:latin typeface="+mn-lt"/>
                <a:cs typeface="+mn-cs"/>
              </a:rPr>
              <a:t>28 proyectos por US$ 1,393M en inversión a largo plazo: US$ 927M para cuenta propia, US$ 466M movilizados (</a:t>
            </a:r>
            <a:r>
              <a:rPr lang="en-US" sz="1200" b="0" dirty="0" err="1">
                <a:latin typeface="+mn-lt"/>
                <a:cs typeface="+mn-cs"/>
              </a:rPr>
              <a:t>Préstamos</a:t>
            </a:r>
            <a:r>
              <a:rPr lang="en-US" sz="1200" b="0" dirty="0">
                <a:latin typeface="+mn-lt"/>
                <a:cs typeface="+mn-cs"/>
              </a:rPr>
              <a:t> B y </a:t>
            </a:r>
            <a:r>
              <a:rPr lang="en-US" sz="1200" b="0" dirty="0" err="1">
                <a:latin typeface="+mn-lt"/>
                <a:cs typeface="+mn-cs"/>
              </a:rPr>
              <a:t>Paralelos</a:t>
            </a:r>
            <a:r>
              <a:rPr lang="en-US" sz="1200" b="0" dirty="0">
                <a:latin typeface="+mn-lt"/>
                <a:cs typeface="+mn-cs"/>
              </a:rPr>
              <a:t>, Capital de AMC)</a:t>
            </a:r>
            <a:endParaRPr lang="es-CO" sz="1200" b="0" kern="0" dirty="0">
              <a:solidFill>
                <a:schemeClr val="tx2">
                  <a:lumMod val="75000"/>
                  <a:lumOff val="2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Compromisos</a:t>
            </a:r>
            <a:r>
              <a:rPr lang="en-US" b="1" dirty="0"/>
              <a:t> 2018: </a:t>
            </a:r>
            <a:r>
              <a:rPr lang="es-CO" sz="1200" b="0" dirty="0">
                <a:latin typeface="+mn-lt"/>
                <a:cs typeface="+mn-cs"/>
              </a:rPr>
              <a:t>2 proyectos en el Sector Financiero por US$ 156M en inversión a largo plazo: US$ 50M para cuenta propia, US$ 106M movilizados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0"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0" kern="0" dirty="0">
              <a:solidFill>
                <a:schemeClr val="tx2">
                  <a:lumMod val="75000"/>
                  <a:lumOff val="2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dirty="0">
                <a:latin typeface="+mn-lt"/>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1" dirty="0"/>
          </a:p>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12</a:t>
            </a:fld>
            <a:endParaRPr lang="es-AR"/>
          </a:p>
        </p:txBody>
      </p:sp>
    </p:spTree>
    <p:extLst>
      <p:ext uri="{BB962C8B-B14F-4D97-AF65-F5344CB8AC3E}">
        <p14:creationId xmlns:p14="http://schemas.microsoft.com/office/powerpoint/2010/main" val="35426053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Compromisos</a:t>
            </a:r>
            <a:r>
              <a:rPr lang="en-US" b="1" dirty="0"/>
              <a:t> 2010- 2017 : </a:t>
            </a:r>
            <a:r>
              <a:rPr lang="es-CO" sz="1200" b="0" dirty="0">
                <a:latin typeface="+mn-lt"/>
                <a:cs typeface="+mn-cs"/>
              </a:rPr>
              <a:t>28 proyectos por US$ 1,393M en inversión a largo plazo: US$ 927M para cuenta propia, US$ 466M movilizados (</a:t>
            </a:r>
            <a:r>
              <a:rPr lang="en-US" sz="1200" b="0" dirty="0" err="1">
                <a:latin typeface="+mn-lt"/>
                <a:cs typeface="+mn-cs"/>
              </a:rPr>
              <a:t>Préstamos</a:t>
            </a:r>
            <a:r>
              <a:rPr lang="en-US" sz="1200" b="0" dirty="0">
                <a:latin typeface="+mn-lt"/>
                <a:cs typeface="+mn-cs"/>
              </a:rPr>
              <a:t> B y </a:t>
            </a:r>
            <a:r>
              <a:rPr lang="en-US" sz="1200" b="0" dirty="0" err="1">
                <a:latin typeface="+mn-lt"/>
                <a:cs typeface="+mn-cs"/>
              </a:rPr>
              <a:t>Paralelos</a:t>
            </a:r>
            <a:r>
              <a:rPr lang="en-US" sz="1200" b="0" dirty="0">
                <a:latin typeface="+mn-lt"/>
                <a:cs typeface="+mn-cs"/>
              </a:rPr>
              <a:t>, Capital de AMC)</a:t>
            </a:r>
            <a:endParaRPr lang="es-CO" sz="1200" b="0" kern="0" dirty="0">
              <a:solidFill>
                <a:schemeClr val="tx2">
                  <a:lumMod val="75000"/>
                  <a:lumOff val="2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err="1"/>
              <a:t>Compromisos</a:t>
            </a:r>
            <a:r>
              <a:rPr lang="en-US" b="1" dirty="0"/>
              <a:t> 2018: </a:t>
            </a:r>
            <a:r>
              <a:rPr lang="es-CO" sz="1200" b="0" dirty="0">
                <a:latin typeface="+mn-lt"/>
                <a:cs typeface="+mn-cs"/>
              </a:rPr>
              <a:t>2 proyectos en el Sector Financiero por US$ 156M en inversión a largo plazo: US$ 50M para cuenta propia, US$ 106M movilizados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0"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0" kern="0" dirty="0">
              <a:solidFill>
                <a:schemeClr val="tx2">
                  <a:lumMod val="75000"/>
                  <a:lumOff val="25000"/>
                </a:schemeClr>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O" sz="1200" b="0" dirty="0">
                <a:latin typeface="+mn-lt"/>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1" dirty="0"/>
          </a:p>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13</a:t>
            </a:fld>
            <a:endParaRPr lang="es-AR"/>
          </a:p>
        </p:txBody>
      </p:sp>
    </p:spTree>
    <p:extLst>
      <p:ext uri="{BB962C8B-B14F-4D97-AF65-F5344CB8AC3E}">
        <p14:creationId xmlns:p14="http://schemas.microsoft.com/office/powerpoint/2010/main" val="4190580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AR"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s-CO" sz="1200" b="0" dirty="0">
              <a:latin typeface="+mn-lt"/>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AR" b="1" dirty="0"/>
          </a:p>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14</a:t>
            </a:fld>
            <a:endParaRPr lang="es-AR"/>
          </a:p>
        </p:txBody>
      </p:sp>
    </p:spTree>
    <p:extLst>
      <p:ext uri="{BB962C8B-B14F-4D97-AF65-F5344CB8AC3E}">
        <p14:creationId xmlns:p14="http://schemas.microsoft.com/office/powerpoint/2010/main" val="3843723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15</a:t>
            </a:fld>
            <a:endParaRPr lang="es-AR"/>
          </a:p>
        </p:txBody>
      </p:sp>
    </p:spTree>
    <p:extLst>
      <p:ext uri="{BB962C8B-B14F-4D97-AF65-F5344CB8AC3E}">
        <p14:creationId xmlns:p14="http://schemas.microsoft.com/office/powerpoint/2010/main" val="3486615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a:p>
        </p:txBody>
      </p:sp>
      <p:sp>
        <p:nvSpPr>
          <p:cNvPr id="4" name="Slide Number Placeholder 3"/>
          <p:cNvSpPr>
            <a:spLocks noGrp="1"/>
          </p:cNvSpPr>
          <p:nvPr>
            <p:ph type="sldNum" sz="quarter" idx="10"/>
          </p:nvPr>
        </p:nvSpPr>
        <p:spPr/>
        <p:txBody>
          <a:bodyPr/>
          <a:lstStyle/>
          <a:p>
            <a:fld id="{E56C144B-8C5D-46DD-9EB2-126F038E12C4}" type="slidenum">
              <a:rPr lang="es-AR" smtClean="0"/>
              <a:t>16</a:t>
            </a:fld>
            <a:endParaRPr lang="es-AR"/>
          </a:p>
        </p:txBody>
      </p:sp>
    </p:spTree>
    <p:extLst>
      <p:ext uri="{BB962C8B-B14F-4D97-AF65-F5344CB8AC3E}">
        <p14:creationId xmlns:p14="http://schemas.microsoft.com/office/powerpoint/2010/main" val="36275659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AR" sz="1200" b="1" i="0" u="none" strike="noStrike" kern="1200" dirty="0">
                <a:solidFill>
                  <a:schemeClr val="tx1"/>
                </a:solidFill>
                <a:effectLst/>
                <a:latin typeface="+mn-lt"/>
                <a:ea typeface="+mn-ea"/>
                <a:cs typeface="+mn-cs"/>
                <a:hlinkClick r:id="rId3"/>
              </a:rPr>
              <a:t>El Banco Internacional de Reconstrucción y Fomento</a:t>
            </a:r>
            <a:endParaRPr lang="es-AR" sz="1200" b="1" i="0" kern="1200" dirty="0">
              <a:solidFill>
                <a:schemeClr val="tx1"/>
              </a:solidFill>
              <a:effectLst/>
              <a:latin typeface="+mn-lt"/>
              <a:ea typeface="+mn-ea"/>
              <a:cs typeface="+mn-cs"/>
            </a:endParaRPr>
          </a:p>
          <a:p>
            <a:r>
              <a:rPr lang="es-AR" sz="1200" b="0" i="0" kern="1200" dirty="0">
                <a:solidFill>
                  <a:schemeClr val="tx1"/>
                </a:solidFill>
                <a:effectLst/>
                <a:latin typeface="+mn-lt"/>
                <a:ea typeface="+mn-ea"/>
                <a:cs typeface="+mn-cs"/>
              </a:rPr>
              <a:t>El Banco Internacional de Reconstrucción y Fomento (BIRF), que otorga préstamos a Gobiernos de países de ingreso mediano y de ingreso bajo con capacidad de pago.</a:t>
            </a:r>
          </a:p>
          <a:p>
            <a:r>
              <a:rPr lang="es-AR" sz="1200" b="1" i="0" u="none" strike="noStrike" kern="1200" dirty="0">
                <a:solidFill>
                  <a:schemeClr val="tx1"/>
                </a:solidFill>
                <a:effectLst/>
                <a:latin typeface="+mn-lt"/>
                <a:ea typeface="+mn-ea"/>
                <a:cs typeface="+mn-cs"/>
                <a:hlinkClick r:id="rId4"/>
              </a:rPr>
              <a:t>La Asociación Internacional de Fomento</a:t>
            </a:r>
            <a:endParaRPr lang="es-AR" sz="1200" b="1" i="0" kern="1200" dirty="0">
              <a:solidFill>
                <a:schemeClr val="tx1"/>
              </a:solidFill>
              <a:effectLst/>
              <a:latin typeface="+mn-lt"/>
              <a:ea typeface="+mn-ea"/>
              <a:cs typeface="+mn-cs"/>
            </a:endParaRPr>
          </a:p>
          <a:p>
            <a:r>
              <a:rPr lang="es-AR" sz="1200" b="0" i="0" kern="1200" dirty="0">
                <a:solidFill>
                  <a:schemeClr val="tx1"/>
                </a:solidFill>
                <a:effectLst/>
                <a:latin typeface="+mn-lt"/>
                <a:ea typeface="+mn-ea"/>
                <a:cs typeface="+mn-cs"/>
              </a:rPr>
              <a:t>La Asociación Internacional de Fomento (AIF), que concede préstamos sin interés, o créditos, así como donaciones a Gobiernos de los países más pobres.</a:t>
            </a:r>
          </a:p>
          <a:p>
            <a:r>
              <a:rPr lang="es-AR" sz="1200" b="0" i="0" kern="1200" dirty="0">
                <a:solidFill>
                  <a:schemeClr val="tx1"/>
                </a:solidFill>
                <a:effectLst/>
                <a:latin typeface="+mn-lt"/>
                <a:ea typeface="+mn-ea"/>
                <a:cs typeface="+mn-cs"/>
              </a:rPr>
              <a:t>Juntos, el BIRF y la AIF forman el Banco Mundial.</a:t>
            </a:r>
          </a:p>
          <a:p>
            <a:r>
              <a:rPr lang="es-AR" sz="1200" b="1" i="0" u="none" strike="noStrike" kern="1200" dirty="0">
                <a:solidFill>
                  <a:schemeClr val="tx1"/>
                </a:solidFill>
                <a:effectLst/>
                <a:latin typeface="+mn-lt"/>
                <a:ea typeface="+mn-ea"/>
                <a:cs typeface="+mn-cs"/>
                <a:hlinkClick r:id="rId5"/>
              </a:rPr>
              <a:t>La Corporación Financiera Internacional</a:t>
            </a:r>
            <a:endParaRPr lang="es-AR" sz="1200" b="1" i="0" kern="1200" dirty="0">
              <a:solidFill>
                <a:schemeClr val="tx1"/>
              </a:solidFill>
              <a:effectLst/>
              <a:latin typeface="+mn-lt"/>
              <a:ea typeface="+mn-ea"/>
              <a:cs typeface="+mn-cs"/>
            </a:endParaRPr>
          </a:p>
          <a:p>
            <a:r>
              <a:rPr lang="es-AR" sz="1200" b="0" i="0" kern="1200" dirty="0">
                <a:solidFill>
                  <a:schemeClr val="tx1"/>
                </a:solidFill>
                <a:effectLst/>
                <a:latin typeface="+mn-lt"/>
                <a:ea typeface="+mn-ea"/>
                <a:cs typeface="+mn-cs"/>
              </a:rPr>
              <a:t>La Corporación Financiera Internacional (IFC) es la mayor institución internacional de desarrollo dedicada exclusivamente al sector privado. Ayudamos a los países en desarrollo a lograr un crecimiento sostenible, financiando inversiones, movilizando capitales en los mercados financieros internacionales y la prestación de servicios de asesoramiento a empresas y gobiernos.</a:t>
            </a:r>
          </a:p>
          <a:p>
            <a:r>
              <a:rPr lang="es-AR" sz="1200" b="1" i="0" u="none" strike="noStrike" kern="1200" dirty="0">
                <a:solidFill>
                  <a:schemeClr val="tx1"/>
                </a:solidFill>
                <a:effectLst/>
                <a:latin typeface="+mn-lt"/>
                <a:ea typeface="+mn-ea"/>
                <a:cs typeface="+mn-cs"/>
                <a:hlinkClick r:id="rId6"/>
              </a:rPr>
              <a:t>El Organismo Multilateral de Garantía de Inversiones (i)</a:t>
            </a:r>
            <a:endParaRPr lang="es-AR" sz="1200" b="1" i="0" kern="1200" dirty="0">
              <a:solidFill>
                <a:schemeClr val="tx1"/>
              </a:solidFill>
              <a:effectLst/>
              <a:latin typeface="+mn-lt"/>
              <a:ea typeface="+mn-ea"/>
              <a:cs typeface="+mn-cs"/>
            </a:endParaRPr>
          </a:p>
          <a:p>
            <a:r>
              <a:rPr lang="es-AR" sz="1200" b="0" i="0" kern="1200" dirty="0">
                <a:solidFill>
                  <a:schemeClr val="tx1"/>
                </a:solidFill>
                <a:effectLst/>
                <a:latin typeface="+mn-lt"/>
                <a:ea typeface="+mn-ea"/>
                <a:cs typeface="+mn-cs"/>
              </a:rPr>
              <a:t>El Organismo Multilateral de Garantía de Inversiones (MIGA) fue creado en 1988 para promover la inversión extranjera directa en los países en desarrollo, apoyar el crecimiento económico, reducir la pobreza y mejorar la vida de las personas. MIGA cumple este mandato ofreciendo seguros contra riesgos políticos (garantías) a inversores.</a:t>
            </a:r>
          </a:p>
          <a:p>
            <a:r>
              <a:rPr lang="es-AR" sz="1200" b="1" i="0" u="none" strike="noStrike" kern="1200" dirty="0">
                <a:solidFill>
                  <a:schemeClr val="tx1"/>
                </a:solidFill>
                <a:effectLst/>
                <a:latin typeface="+mn-lt"/>
                <a:ea typeface="+mn-ea"/>
                <a:cs typeface="+mn-cs"/>
                <a:hlinkClick r:id="rId7"/>
              </a:rPr>
              <a:t>El Centro Internacional de Arreglo de Diferencias Relativas a Inversiones (i)</a:t>
            </a:r>
            <a:endParaRPr lang="es-AR" sz="1200" b="1" i="0" kern="1200" dirty="0">
              <a:solidFill>
                <a:schemeClr val="tx1"/>
              </a:solidFill>
              <a:effectLst/>
              <a:latin typeface="+mn-lt"/>
              <a:ea typeface="+mn-ea"/>
              <a:cs typeface="+mn-cs"/>
            </a:endParaRPr>
          </a:p>
          <a:p>
            <a:r>
              <a:rPr lang="es-AR" sz="1200" b="0" i="0" kern="1200" dirty="0">
                <a:solidFill>
                  <a:schemeClr val="tx1"/>
                </a:solidFill>
                <a:effectLst/>
                <a:latin typeface="+mn-lt"/>
                <a:ea typeface="+mn-ea"/>
                <a:cs typeface="+mn-cs"/>
              </a:rPr>
              <a:t>El Centro Internacional de Arreglo de Diferencias Relativas a Inversiones (CIADI) i, presta servicios internacionales de conciliación y arbitraje para ayudar a resolver disputas sobre inversiones.</a:t>
            </a:r>
          </a:p>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2</a:t>
            </a:fld>
            <a:endParaRPr lang="es-AR"/>
          </a:p>
        </p:txBody>
      </p:sp>
    </p:spTree>
    <p:extLst>
      <p:ext uri="{BB962C8B-B14F-4D97-AF65-F5344CB8AC3E}">
        <p14:creationId xmlns:p14="http://schemas.microsoft.com/office/powerpoint/2010/main" val="2854299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a:p>
        </p:txBody>
      </p:sp>
      <p:sp>
        <p:nvSpPr>
          <p:cNvPr id="4" name="Slide Number Placeholder 3"/>
          <p:cNvSpPr>
            <a:spLocks noGrp="1"/>
          </p:cNvSpPr>
          <p:nvPr>
            <p:ph type="sldNum" sz="quarter" idx="10"/>
          </p:nvPr>
        </p:nvSpPr>
        <p:spPr/>
        <p:txBody>
          <a:bodyPr/>
          <a:lstStyle/>
          <a:p>
            <a:fld id="{E56C144B-8C5D-46DD-9EB2-126F038E12C4}" type="slidenum">
              <a:rPr lang="es-AR" smtClean="0"/>
              <a:t>3</a:t>
            </a:fld>
            <a:endParaRPr lang="es-AR"/>
          </a:p>
        </p:txBody>
      </p:sp>
    </p:spTree>
    <p:extLst>
      <p:ext uri="{BB962C8B-B14F-4D97-AF65-F5344CB8AC3E}">
        <p14:creationId xmlns:p14="http://schemas.microsoft.com/office/powerpoint/2010/main" val="838243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a:p>
        </p:txBody>
      </p:sp>
      <p:sp>
        <p:nvSpPr>
          <p:cNvPr id="4" name="Slide Number Placeholder 3"/>
          <p:cNvSpPr>
            <a:spLocks noGrp="1"/>
          </p:cNvSpPr>
          <p:nvPr>
            <p:ph type="sldNum" sz="quarter" idx="10"/>
          </p:nvPr>
        </p:nvSpPr>
        <p:spPr/>
        <p:txBody>
          <a:bodyPr/>
          <a:lstStyle/>
          <a:p>
            <a:fld id="{E56C144B-8C5D-46DD-9EB2-126F038E12C4}" type="slidenum">
              <a:rPr lang="es-AR" smtClean="0"/>
              <a:t>4</a:t>
            </a:fld>
            <a:endParaRPr lang="es-AR"/>
          </a:p>
        </p:txBody>
      </p:sp>
    </p:spTree>
    <p:extLst>
      <p:ext uri="{BB962C8B-B14F-4D97-AF65-F5344CB8AC3E}">
        <p14:creationId xmlns:p14="http://schemas.microsoft.com/office/powerpoint/2010/main" val="2264664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5</a:t>
            </a:fld>
            <a:endParaRPr lang="es-AR"/>
          </a:p>
        </p:txBody>
      </p:sp>
    </p:spTree>
    <p:extLst>
      <p:ext uri="{BB962C8B-B14F-4D97-AF65-F5344CB8AC3E}">
        <p14:creationId xmlns:p14="http://schemas.microsoft.com/office/powerpoint/2010/main" val="2922528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dirty="0"/>
              <a:t>Las limitaciones en el acceso a una educación de buena calidad se traducen en una desigualdad en el mercado laboral, que también influye en la participación en el sistema de salud y las contribuciones a las pensiones. (Desigualdad de Oportunidades).</a:t>
            </a:r>
          </a:p>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6</a:t>
            </a:fld>
            <a:endParaRPr lang="es-AR"/>
          </a:p>
        </p:txBody>
      </p:sp>
    </p:spTree>
    <p:extLst>
      <p:ext uri="{BB962C8B-B14F-4D97-AF65-F5344CB8AC3E}">
        <p14:creationId xmlns:p14="http://schemas.microsoft.com/office/powerpoint/2010/main" val="2743102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sz="1200" b="0" i="0" kern="1200" dirty="0">
              <a:solidFill>
                <a:schemeClr val="tx1"/>
              </a:solidFill>
              <a:effectLst/>
              <a:latin typeface="+mn-lt"/>
              <a:ea typeface="+mn-ea"/>
              <a:cs typeface="+mn-cs"/>
            </a:endParaRPr>
          </a:p>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7</a:t>
            </a:fld>
            <a:endParaRPr lang="es-AR"/>
          </a:p>
        </p:txBody>
      </p:sp>
    </p:spTree>
    <p:extLst>
      <p:ext uri="{BB962C8B-B14F-4D97-AF65-F5344CB8AC3E}">
        <p14:creationId xmlns:p14="http://schemas.microsoft.com/office/powerpoint/2010/main" val="41892715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a:t>
            </a:r>
            <a:r>
              <a:rPr lang="es-AR" dirty="0"/>
              <a:t>Los resultados de la innovación en Chile son un tanto rezagados, incluso si la calidad del marco de la política de innovación del gobierno es tan buena como se esperaba. Las principales limitaciones de los resultados de innovación rezagados son las dificultades para llegar a las MIPYMES con innovaciones de gestión y procesos, el impacto limitado de los incentivos para aumentar la I + D a nivel de las empresas y una mejor conexión con la I + D producida fuera de las empresas (principalmente financiadas por el estado). universidades), y los resultados limitados en la conversión de la vasta y exitosa base de empresarios y la formación de nuevos negocios en la creación de un número considerable de empresas más grandes</a:t>
            </a:r>
          </a:p>
          <a:p>
            <a:r>
              <a:rPr lang="en-US" dirty="0"/>
              <a:t> </a:t>
            </a:r>
            <a:r>
              <a:rPr lang="es-AR" dirty="0"/>
              <a:t>- La limitada diversificación económica puede frenar el crecimiento potencial. Continuar apoyando el contenido de desarrollo de las cadenas de valor y la especialización inteligente en varios sectores clave, tales como minería, productos madereros, productos químicos y metálicos, productos agrícolas y alimentos, y al mismo tiempo, encapsular el proceso en servicios para la exportación, sería necesario para mejorar la complejidad económica y avanzar hacia un modelo económico más intensivo en conocimiento y tecnología. Chile podría aprovechar su ventaja comparativa en la extracción de cobre, pero seguir avanzando en el ascenso de la cadena de valor de la minería y entrar en los mercados de servicios de minería.</a:t>
            </a:r>
          </a:p>
          <a:p>
            <a:r>
              <a:rPr lang="en-US" dirty="0"/>
              <a:t> </a:t>
            </a:r>
            <a:r>
              <a:rPr lang="es-AR" dirty="0"/>
              <a:t>- </a:t>
            </a:r>
            <a:r>
              <a:rPr lang="es-AR" sz="1200" b="0" i="0" kern="1200" dirty="0">
                <a:solidFill>
                  <a:schemeClr val="tx1"/>
                </a:solidFill>
                <a:effectLst/>
                <a:latin typeface="+mn-lt"/>
                <a:ea typeface="+mn-ea"/>
                <a:cs typeface="+mn-cs"/>
              </a:rPr>
              <a:t>Además, las empresas se enfrentan al desafío de una productividad laboral rezagada. Para mejorar y cerrar brechas con otros países, puede ser necesario aumentar la calidad del capital humano (descrito en detalle en el Desafío 1), aumentar la participación de la mujer en la fuerza laboral y mejorar los vínculos entre la educación y el mercado de trabajo.</a:t>
            </a:r>
          </a:p>
          <a:p>
            <a:endParaRPr lang="es-AR" sz="1200" b="0" i="0" kern="1200" dirty="0">
              <a:solidFill>
                <a:schemeClr val="tx1"/>
              </a:solidFill>
              <a:effectLst/>
              <a:latin typeface="+mn-lt"/>
              <a:ea typeface="+mn-ea"/>
              <a:cs typeface="+mn-cs"/>
            </a:endParaRPr>
          </a:p>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8</a:t>
            </a:fld>
            <a:endParaRPr lang="es-AR"/>
          </a:p>
        </p:txBody>
      </p:sp>
    </p:spTree>
    <p:extLst>
      <p:ext uri="{BB962C8B-B14F-4D97-AF65-F5344CB8AC3E}">
        <p14:creationId xmlns:p14="http://schemas.microsoft.com/office/powerpoint/2010/main" val="2961320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dirty="0"/>
          </a:p>
        </p:txBody>
      </p:sp>
      <p:sp>
        <p:nvSpPr>
          <p:cNvPr id="4" name="Slide Number Placeholder 3"/>
          <p:cNvSpPr>
            <a:spLocks noGrp="1"/>
          </p:cNvSpPr>
          <p:nvPr>
            <p:ph type="sldNum" sz="quarter" idx="10"/>
          </p:nvPr>
        </p:nvSpPr>
        <p:spPr/>
        <p:txBody>
          <a:bodyPr/>
          <a:lstStyle/>
          <a:p>
            <a:fld id="{E56C144B-8C5D-46DD-9EB2-126F038E12C4}" type="slidenum">
              <a:rPr lang="es-AR" smtClean="0"/>
              <a:t>9</a:t>
            </a:fld>
            <a:endParaRPr lang="es-AR"/>
          </a:p>
        </p:txBody>
      </p:sp>
    </p:spTree>
    <p:extLst>
      <p:ext uri="{BB962C8B-B14F-4D97-AF65-F5344CB8AC3E}">
        <p14:creationId xmlns:p14="http://schemas.microsoft.com/office/powerpoint/2010/main" val="2898263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6/19/2018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6/19/2018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6/19/2018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6/19/2018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6/19/2018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6/19/2018</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8.jpe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9.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hyperlink" Target="mailto:dtinel@ifc.org" TargetMode="External"/><Relationship Id="rId3" Type="http://schemas.openxmlformats.org/officeDocument/2006/relationships/image" Target="../media/image8.jpeg"/><Relationship Id="rId7" Type="http://schemas.openxmlformats.org/officeDocument/2006/relationships/hyperlink" Target="mailto:gblanco@worldbank.org"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mailto:arodriguez@worldbank.org" TargetMode="External"/><Relationship Id="rId5" Type="http://schemas.openxmlformats.org/officeDocument/2006/relationships/image" Target="../media/image31.jpe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12.jpe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BANCO MUNDIAL: </a:t>
            </a:r>
            <a:br>
              <a:rPr lang="en-US" dirty="0"/>
            </a:br>
            <a:r>
              <a:rPr lang="en-US" dirty="0"/>
              <a:t>MARCO DE ALIANZA </a:t>
            </a:r>
            <a:r>
              <a:rPr lang="en-US" b="1" spc="100" dirty="0">
                <a:solidFill>
                  <a:srgbClr val="336699"/>
                </a:solidFill>
              </a:rPr>
              <a:t>2019-2024</a:t>
            </a:r>
            <a:endParaRPr lang="es-AR" b="1" spc="100" dirty="0">
              <a:solidFill>
                <a:srgbClr val="336699"/>
              </a:solidFill>
            </a:endParaRPr>
          </a:p>
        </p:txBody>
      </p:sp>
      <p:sp>
        <p:nvSpPr>
          <p:cNvPr id="3" name="Subtitle 2"/>
          <p:cNvSpPr>
            <a:spLocks noGrp="1"/>
          </p:cNvSpPr>
          <p:nvPr>
            <p:ph type="body" sz="half" idx="2"/>
          </p:nvPr>
        </p:nvSpPr>
        <p:spPr>
          <a:xfrm>
            <a:off x="8397949" y="4960138"/>
            <a:ext cx="3200400" cy="1463040"/>
          </a:xfrm>
        </p:spPr>
        <p:txBody>
          <a:bodyPr>
            <a:normAutofit/>
          </a:bodyPr>
          <a:lstStyle/>
          <a:p>
            <a:r>
              <a:rPr lang="en-US" sz="2000" dirty="0" err="1"/>
              <a:t>Consulta</a:t>
            </a:r>
            <a:r>
              <a:rPr lang="en-US" sz="2000" dirty="0"/>
              <a:t> </a:t>
            </a:r>
            <a:r>
              <a:rPr lang="en-US" sz="2000" dirty="0" err="1"/>
              <a:t>en</a:t>
            </a:r>
            <a:r>
              <a:rPr lang="en-US" sz="2000" dirty="0"/>
              <a:t> la Ciudad de Santiago </a:t>
            </a:r>
          </a:p>
          <a:p>
            <a:r>
              <a:rPr lang="en-US" sz="2000" dirty="0"/>
              <a:t>4 de </a:t>
            </a:r>
            <a:r>
              <a:rPr lang="en-US" sz="2000" dirty="0" err="1"/>
              <a:t>junio</a:t>
            </a:r>
            <a:r>
              <a:rPr lang="en-US" sz="2000" dirty="0"/>
              <a:t>, 2018</a:t>
            </a:r>
            <a:endParaRPr lang="es-AR" sz="2000" dirty="0"/>
          </a:p>
        </p:txBody>
      </p:sp>
      <p:sp>
        <p:nvSpPr>
          <p:cNvPr id="5" name="Picture Placeholder 4">
            <a:extLst>
              <a:ext uri="{FF2B5EF4-FFF2-40B4-BE49-F238E27FC236}">
                <a16:creationId xmlns:a16="http://schemas.microsoft.com/office/drawing/2014/main" id="{A5388EFF-F86A-4B31-91A9-F318108301F2}"/>
              </a:ext>
            </a:extLst>
          </p:cNvPr>
          <p:cNvSpPr>
            <a:spLocks noGrp="1"/>
          </p:cNvSpPr>
          <p:nvPr>
            <p:ph type="pic" idx="1"/>
          </p:nvPr>
        </p:nvSpPr>
        <p:spPr/>
      </p:sp>
      <p:pic>
        <p:nvPicPr>
          <p:cNvPr id="1032" name="Picture 8" descr="Image result for ciudad de santiago de chile">
            <a:extLst>
              <a:ext uri="{FF2B5EF4-FFF2-40B4-BE49-F238E27FC236}">
                <a16:creationId xmlns:a16="http://schemas.microsoft.com/office/drawing/2014/main" id="{1508B238-DD8D-4E21-910F-A586C8BA928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4571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014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8" y="143767"/>
            <a:ext cx="9602988" cy="1716563"/>
          </a:xfrm>
        </p:spPr>
        <p:txBody>
          <a:bodyPr>
            <a:normAutofit fontScale="90000"/>
          </a:bodyPr>
          <a:lstStyle/>
          <a:p>
            <a:r>
              <a:rPr lang="en-US" dirty="0"/>
              <a:t>3 – </a:t>
            </a:r>
            <a:r>
              <a:rPr lang="es-AR" sz="5400" dirty="0"/>
              <a:t>fortalecer la gestión de los recursos naturales y Desarrollar  resiliencia al cambio climático</a:t>
            </a:r>
            <a:endParaRPr lang="es-AR" dirty="0"/>
          </a:p>
        </p:txBody>
      </p:sp>
      <p:sp>
        <p:nvSpPr>
          <p:cNvPr id="13" name="Content Placeholder 2">
            <a:extLst>
              <a:ext uri="{FF2B5EF4-FFF2-40B4-BE49-F238E27FC236}">
                <a16:creationId xmlns:a16="http://schemas.microsoft.com/office/drawing/2014/main" id="{7BBA0671-31D3-41FD-899F-B1F2A6429368}"/>
              </a:ext>
            </a:extLst>
          </p:cNvPr>
          <p:cNvSpPr txBox="1">
            <a:spLocks/>
          </p:cNvSpPr>
          <p:nvPr/>
        </p:nvSpPr>
        <p:spPr>
          <a:xfrm>
            <a:off x="680277" y="2383624"/>
            <a:ext cx="10766970" cy="4154984"/>
          </a:xfrm>
          <a:prstGeom prst="rect">
            <a:avLst/>
          </a:prstGeom>
        </p:spPr>
        <p:txBody>
          <a:bodyPr wrap="square">
            <a:spAutoFit/>
          </a:bodyPr>
          <a:lstStyle>
            <a:defPPr>
              <a:defRPr lang="en-US"/>
            </a:defPPr>
            <a:lvl1pPr>
              <a:buFont typeface="Arial" panose="020B0604020202020204" pitchFamily="34" charset="0"/>
              <a:buChar char="•"/>
              <a:defRPr sz="4000"/>
            </a:lvl1pPr>
            <a:lvl2pPr marL="265176" indent="-137160" defTabSz="914400">
              <a:lnSpc>
                <a:spcPct val="90000"/>
              </a:lnSpc>
              <a:spcBef>
                <a:spcPts val="200"/>
              </a:spcBef>
              <a:spcAft>
                <a:spcPts val="400"/>
              </a:spcAft>
              <a:buClr>
                <a:schemeClr val="accent1"/>
              </a:buClr>
              <a:buFont typeface="Wingdings 3" pitchFamily="18" charset="2"/>
              <a:buChar char=""/>
            </a:lvl2pPr>
            <a:lvl3pPr marL="448056" indent="-137160" defTabSz="914400">
              <a:lnSpc>
                <a:spcPct val="90000"/>
              </a:lnSpc>
              <a:spcBef>
                <a:spcPts val="200"/>
              </a:spcBef>
              <a:spcAft>
                <a:spcPts val="400"/>
              </a:spcAft>
              <a:buClr>
                <a:schemeClr val="accent1"/>
              </a:buClr>
              <a:buFont typeface="Wingdings 3" pitchFamily="18" charset="2"/>
              <a:buChar char=""/>
              <a:defRPr sz="1400"/>
            </a:lvl3pPr>
            <a:lvl4pPr marL="594360" indent="-137160" defTabSz="914400">
              <a:lnSpc>
                <a:spcPct val="90000"/>
              </a:lnSpc>
              <a:spcBef>
                <a:spcPts val="200"/>
              </a:spcBef>
              <a:spcAft>
                <a:spcPts val="400"/>
              </a:spcAft>
              <a:buClr>
                <a:schemeClr val="accent1"/>
              </a:buClr>
              <a:buFont typeface="Wingdings 3" pitchFamily="18" charset="2"/>
              <a:buChar char=""/>
              <a:defRPr sz="1400"/>
            </a:lvl4pPr>
            <a:lvl5pPr marL="777240" indent="-137160" defTabSz="914400">
              <a:lnSpc>
                <a:spcPct val="90000"/>
              </a:lnSpc>
              <a:spcBef>
                <a:spcPts val="200"/>
              </a:spcBef>
              <a:spcAft>
                <a:spcPts val="400"/>
              </a:spcAft>
              <a:buClr>
                <a:schemeClr val="accent1"/>
              </a:buClr>
              <a:buFont typeface="Wingdings 3" pitchFamily="18" charset="2"/>
              <a:buChar char=""/>
              <a:defRPr sz="1400"/>
            </a:lvl5pPr>
            <a:lvl6pPr marL="914400" indent="-137160" defTabSz="914400">
              <a:lnSpc>
                <a:spcPct val="90000"/>
              </a:lnSpc>
              <a:spcBef>
                <a:spcPts val="200"/>
              </a:spcBef>
              <a:spcAft>
                <a:spcPts val="400"/>
              </a:spcAft>
              <a:buClr>
                <a:schemeClr val="accent1"/>
              </a:buClr>
              <a:buFont typeface="Wingdings 3" pitchFamily="18" charset="2"/>
              <a:buChar char=""/>
              <a:defRPr sz="1400"/>
            </a:lvl6pPr>
            <a:lvl7pPr marL="1060704" indent="-137160" defTabSz="914400">
              <a:lnSpc>
                <a:spcPct val="90000"/>
              </a:lnSpc>
              <a:spcBef>
                <a:spcPts val="200"/>
              </a:spcBef>
              <a:spcAft>
                <a:spcPts val="400"/>
              </a:spcAft>
              <a:buClr>
                <a:schemeClr val="accent1"/>
              </a:buClr>
              <a:buFont typeface="Wingdings 3" pitchFamily="18" charset="2"/>
              <a:buChar char=""/>
              <a:defRPr sz="1400"/>
            </a:lvl7pPr>
            <a:lvl8pPr marL="1216152" indent="-137160" defTabSz="914400">
              <a:lnSpc>
                <a:spcPct val="90000"/>
              </a:lnSpc>
              <a:spcBef>
                <a:spcPts val="200"/>
              </a:spcBef>
              <a:spcAft>
                <a:spcPts val="400"/>
              </a:spcAft>
              <a:buClr>
                <a:schemeClr val="accent1"/>
              </a:buClr>
              <a:buFont typeface="Wingdings 3" pitchFamily="18" charset="2"/>
              <a:buChar char=""/>
              <a:defRPr sz="1400"/>
            </a:lvl8pPr>
            <a:lvl9pPr marL="1362456" indent="-137160" defTabSz="914400">
              <a:lnSpc>
                <a:spcPct val="90000"/>
              </a:lnSpc>
              <a:spcBef>
                <a:spcPts val="200"/>
              </a:spcBef>
              <a:spcAft>
                <a:spcPts val="400"/>
              </a:spcAft>
              <a:buClr>
                <a:schemeClr val="accent1"/>
              </a:buClr>
              <a:buFont typeface="Wingdings 3" pitchFamily="18" charset="2"/>
              <a:buChar char=""/>
              <a:defRPr sz="1400"/>
            </a:lvl9pPr>
          </a:lstStyle>
          <a:p>
            <a:r>
              <a:rPr lang="es-AR" sz="3200" dirty="0"/>
              <a:t> Los principales retos de sostenibilidad ambiental son: (i) garantizar una gestión sostenible de los recursos hídricos, (ii)  sostener el crecimiento de fuentes de energía renovables, (iii) reducir la contaminación del aire y (iv) fortalecer la conservación de la biodiversidad y áreas protegidas.</a:t>
            </a:r>
          </a:p>
          <a:p>
            <a:pPr>
              <a:buNone/>
            </a:pPr>
            <a:endParaRPr lang="es-AR" sz="800" dirty="0"/>
          </a:p>
          <a:p>
            <a:r>
              <a:rPr lang="es-AR" sz="3200" dirty="0"/>
              <a:t>Los riesgos por cambio climático están asociados a la mayor frecuencia y severidad de los desastres naturales y eventos climáticos extremos. </a:t>
            </a:r>
          </a:p>
        </p:txBody>
      </p:sp>
      <p:grpSp>
        <p:nvGrpSpPr>
          <p:cNvPr id="15" name="Group 14">
            <a:extLst>
              <a:ext uri="{FF2B5EF4-FFF2-40B4-BE49-F238E27FC236}">
                <a16:creationId xmlns:a16="http://schemas.microsoft.com/office/drawing/2014/main" id="{37DDB74B-9D97-42A9-ABF6-85715A7E0897}"/>
              </a:ext>
            </a:extLst>
          </p:cNvPr>
          <p:cNvGrpSpPr/>
          <p:nvPr/>
        </p:nvGrpSpPr>
        <p:grpSpPr>
          <a:xfrm>
            <a:off x="10366744" y="126123"/>
            <a:ext cx="1688833" cy="426261"/>
            <a:chOff x="10366744" y="126124"/>
            <a:chExt cx="1688833" cy="406400"/>
          </a:xfrm>
        </p:grpSpPr>
        <p:sp>
          <p:nvSpPr>
            <p:cNvPr id="16" name="TextBox 15">
              <a:extLst>
                <a:ext uri="{FF2B5EF4-FFF2-40B4-BE49-F238E27FC236}">
                  <a16:creationId xmlns:a16="http://schemas.microsoft.com/office/drawing/2014/main" id="{D88121A3-13AB-4F50-BABD-7090D32CD239}"/>
                </a:ext>
              </a:extLst>
            </p:cNvPr>
            <p:cNvSpPr txBox="1"/>
            <p:nvPr/>
          </p:nvSpPr>
          <p:spPr>
            <a:xfrm>
              <a:off x="10366744" y="126124"/>
              <a:ext cx="525753" cy="352123"/>
            </a:xfrm>
            <a:prstGeom prst="rect">
              <a:avLst/>
            </a:prstGeom>
            <a:noFill/>
          </p:spPr>
          <p:txBody>
            <a:bodyPr wrap="square" rtlCol="0">
              <a:spAutoFit/>
            </a:bodyPr>
            <a:lstStyle/>
            <a:p>
              <a:r>
                <a:rPr lang="en-US" dirty="0"/>
                <a:t>10</a:t>
              </a:r>
              <a:endParaRPr lang="es-AR" dirty="0"/>
            </a:p>
          </p:txBody>
        </p:sp>
        <p:pic>
          <p:nvPicPr>
            <p:cNvPr id="17" name="Picture 16">
              <a:extLst>
                <a:ext uri="{FF2B5EF4-FFF2-40B4-BE49-F238E27FC236}">
                  <a16:creationId xmlns:a16="http://schemas.microsoft.com/office/drawing/2014/main" id="{73F16EBF-BB7A-4CE8-9AC8-4EF7DD3E4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8" name="Picture 17" descr="Bandera de Chile">
              <a:extLst>
                <a:ext uri="{FF2B5EF4-FFF2-40B4-BE49-F238E27FC236}">
                  <a16:creationId xmlns:a16="http://schemas.microsoft.com/office/drawing/2014/main" id="{E1B46547-E955-4DC2-9280-7FFAE0499C0A}"/>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Tree>
    <p:extLst>
      <p:ext uri="{BB962C8B-B14F-4D97-AF65-F5344CB8AC3E}">
        <p14:creationId xmlns:p14="http://schemas.microsoft.com/office/powerpoint/2010/main" val="2557320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1334"/>
            <a:ext cx="9720072" cy="1227832"/>
          </a:xfrm>
        </p:spPr>
        <p:txBody>
          <a:bodyPr/>
          <a:lstStyle/>
          <a:p>
            <a:r>
              <a:rPr lang="en-US" dirty="0"/>
              <a:t>GRUPO BANCO MUNDIAL </a:t>
            </a:r>
            <a:r>
              <a:rPr lang="en-US" dirty="0" err="1"/>
              <a:t>en</a:t>
            </a:r>
            <a:r>
              <a:rPr lang="en-US" dirty="0"/>
              <a:t> CHILE - BIRF</a:t>
            </a:r>
            <a:endParaRPr lang="es-AR" dirty="0"/>
          </a:p>
        </p:txBody>
      </p:sp>
      <p:grpSp>
        <p:nvGrpSpPr>
          <p:cNvPr id="9" name="Group 8">
            <a:extLst>
              <a:ext uri="{FF2B5EF4-FFF2-40B4-BE49-F238E27FC236}">
                <a16:creationId xmlns:a16="http://schemas.microsoft.com/office/drawing/2014/main" id="{C71DC3B4-306B-4F50-84A9-DF5A7BD34F06}"/>
              </a:ext>
            </a:extLst>
          </p:cNvPr>
          <p:cNvGrpSpPr/>
          <p:nvPr/>
        </p:nvGrpSpPr>
        <p:grpSpPr>
          <a:xfrm>
            <a:off x="10345480" y="126123"/>
            <a:ext cx="1710097" cy="426261"/>
            <a:chOff x="10345480" y="126124"/>
            <a:chExt cx="1710097" cy="406400"/>
          </a:xfrm>
        </p:grpSpPr>
        <p:sp>
          <p:nvSpPr>
            <p:cNvPr id="10" name="TextBox 9">
              <a:extLst>
                <a:ext uri="{FF2B5EF4-FFF2-40B4-BE49-F238E27FC236}">
                  <a16:creationId xmlns:a16="http://schemas.microsoft.com/office/drawing/2014/main" id="{8678249E-A646-455E-9D61-950F8009875C}"/>
                </a:ext>
              </a:extLst>
            </p:cNvPr>
            <p:cNvSpPr txBox="1"/>
            <p:nvPr/>
          </p:nvSpPr>
          <p:spPr>
            <a:xfrm>
              <a:off x="10345480" y="126124"/>
              <a:ext cx="547018" cy="352123"/>
            </a:xfrm>
            <a:prstGeom prst="rect">
              <a:avLst/>
            </a:prstGeom>
            <a:noFill/>
          </p:spPr>
          <p:txBody>
            <a:bodyPr wrap="square" rtlCol="0">
              <a:spAutoFit/>
            </a:bodyPr>
            <a:lstStyle/>
            <a:p>
              <a:r>
                <a:rPr lang="en-US" dirty="0"/>
                <a:t>11</a:t>
              </a:r>
              <a:endParaRPr lang="es-AR" dirty="0"/>
            </a:p>
          </p:txBody>
        </p:sp>
        <p:pic>
          <p:nvPicPr>
            <p:cNvPr id="11" name="Picture 10">
              <a:extLst>
                <a:ext uri="{FF2B5EF4-FFF2-40B4-BE49-F238E27FC236}">
                  <a16:creationId xmlns:a16="http://schemas.microsoft.com/office/drawing/2014/main" id="{130ACC72-707E-462F-AAD8-194F9D88E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2" name="Picture 11" descr="Bandera de Chile">
              <a:extLst>
                <a:ext uri="{FF2B5EF4-FFF2-40B4-BE49-F238E27FC236}">
                  <a16:creationId xmlns:a16="http://schemas.microsoft.com/office/drawing/2014/main" id="{5AD35B05-DCF3-449B-BD31-46887D923DB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pic>
        <p:nvPicPr>
          <p:cNvPr id="14" name="Picture 13">
            <a:extLst>
              <a:ext uri="{FF2B5EF4-FFF2-40B4-BE49-F238E27FC236}">
                <a16:creationId xmlns:a16="http://schemas.microsoft.com/office/drawing/2014/main" id="{145C150D-FF5F-437F-8698-74ADF5C0836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06151" y="1046415"/>
            <a:ext cx="2434927" cy="3301015"/>
          </a:xfrm>
          <a:prstGeom prst="rect">
            <a:avLst/>
          </a:prstGeom>
        </p:spPr>
      </p:pic>
      <p:pic>
        <p:nvPicPr>
          <p:cNvPr id="15" name="Picture 14">
            <a:extLst>
              <a:ext uri="{FF2B5EF4-FFF2-40B4-BE49-F238E27FC236}">
                <a16:creationId xmlns:a16="http://schemas.microsoft.com/office/drawing/2014/main" id="{A823F192-859F-420D-B5F0-E07686760C8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66689" y="1044909"/>
            <a:ext cx="2451936" cy="3310817"/>
          </a:xfrm>
          <a:prstGeom prst="rect">
            <a:avLst/>
          </a:prstGeom>
        </p:spPr>
      </p:pic>
      <p:grpSp>
        <p:nvGrpSpPr>
          <p:cNvPr id="3" name="Group 2">
            <a:extLst>
              <a:ext uri="{FF2B5EF4-FFF2-40B4-BE49-F238E27FC236}">
                <a16:creationId xmlns:a16="http://schemas.microsoft.com/office/drawing/2014/main" id="{8DA66FD4-9910-492D-A7B9-C404BE9D6EF6}"/>
              </a:ext>
            </a:extLst>
          </p:cNvPr>
          <p:cNvGrpSpPr/>
          <p:nvPr/>
        </p:nvGrpSpPr>
        <p:grpSpPr>
          <a:xfrm>
            <a:off x="6747764" y="1120325"/>
            <a:ext cx="4534425" cy="5503793"/>
            <a:chOff x="6358072" y="1120325"/>
            <a:chExt cx="4534425" cy="5503793"/>
          </a:xfrm>
        </p:grpSpPr>
        <p:grpSp>
          <p:nvGrpSpPr>
            <p:cNvPr id="16" name="Group 15">
              <a:extLst>
                <a:ext uri="{FF2B5EF4-FFF2-40B4-BE49-F238E27FC236}">
                  <a16:creationId xmlns:a16="http://schemas.microsoft.com/office/drawing/2014/main" id="{EDA714E1-CFA2-45A5-BFC0-A9E77F5BE3BF}"/>
                </a:ext>
              </a:extLst>
            </p:cNvPr>
            <p:cNvGrpSpPr/>
            <p:nvPr/>
          </p:nvGrpSpPr>
          <p:grpSpPr>
            <a:xfrm>
              <a:off x="6358073" y="1120325"/>
              <a:ext cx="4534424" cy="3325551"/>
              <a:chOff x="1097279" y="1879600"/>
              <a:chExt cx="4534424" cy="4009614"/>
            </a:xfrm>
          </p:grpSpPr>
          <p:pic>
            <p:nvPicPr>
              <p:cNvPr id="17" name="Picture 16">
                <a:extLst>
                  <a:ext uri="{FF2B5EF4-FFF2-40B4-BE49-F238E27FC236}">
                    <a16:creationId xmlns:a16="http://schemas.microsoft.com/office/drawing/2014/main" id="{400D9842-9909-4488-A8C7-BD8DF745DE3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97279" y="3098800"/>
                <a:ext cx="4534423" cy="2790414"/>
              </a:xfrm>
              <a:prstGeom prst="rect">
                <a:avLst/>
              </a:prstGeom>
            </p:spPr>
          </p:pic>
          <p:pic>
            <p:nvPicPr>
              <p:cNvPr id="18" name="Picture 17">
                <a:extLst>
                  <a:ext uri="{FF2B5EF4-FFF2-40B4-BE49-F238E27FC236}">
                    <a16:creationId xmlns:a16="http://schemas.microsoft.com/office/drawing/2014/main" id="{AB291016-CCED-4D68-9764-67D4856C7B25}"/>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97280" y="1879600"/>
                <a:ext cx="4534423" cy="3271520"/>
              </a:xfrm>
              <a:prstGeom prst="rect">
                <a:avLst/>
              </a:prstGeom>
            </p:spPr>
          </p:pic>
        </p:grpSp>
        <p:pic>
          <p:nvPicPr>
            <p:cNvPr id="19" name="Picture 18">
              <a:extLst>
                <a:ext uri="{FF2B5EF4-FFF2-40B4-BE49-F238E27FC236}">
                  <a16:creationId xmlns:a16="http://schemas.microsoft.com/office/drawing/2014/main" id="{860125E6-DB89-4312-9DF0-32EC51260D68}"/>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358072" y="3833704"/>
              <a:ext cx="4534423" cy="2790414"/>
            </a:xfrm>
            <a:prstGeom prst="rect">
              <a:avLst/>
            </a:prstGeom>
          </p:spPr>
        </p:pic>
      </p:grpSp>
      <p:pic>
        <p:nvPicPr>
          <p:cNvPr id="20" name="Picture 19">
            <a:extLst>
              <a:ext uri="{FF2B5EF4-FFF2-40B4-BE49-F238E27FC236}">
                <a16:creationId xmlns:a16="http://schemas.microsoft.com/office/drawing/2014/main" id="{5F57D54E-3A4D-4824-B4D7-3F468EDEAE08}"/>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1612072" y="4436449"/>
            <a:ext cx="4749192" cy="2291370"/>
          </a:xfrm>
          <a:prstGeom prst="rect">
            <a:avLst/>
          </a:prstGeom>
        </p:spPr>
      </p:pic>
    </p:spTree>
    <p:extLst>
      <p:ext uri="{BB962C8B-B14F-4D97-AF65-F5344CB8AC3E}">
        <p14:creationId xmlns:p14="http://schemas.microsoft.com/office/powerpoint/2010/main" val="109025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50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50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50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863CEDE7-52A9-4562-8372-16F6F9E7EBED}"/>
              </a:ext>
            </a:extLst>
          </p:cNvPr>
          <p:cNvPicPr>
            <a:picLocks noChangeAspect="1"/>
          </p:cNvPicPr>
          <p:nvPr/>
        </p:nvPicPr>
        <p:blipFill>
          <a:blip r:embed="rId3"/>
          <a:stretch>
            <a:fillRect/>
          </a:stretch>
        </p:blipFill>
        <p:spPr>
          <a:xfrm>
            <a:off x="6769100" y="2253793"/>
            <a:ext cx="5272262" cy="4464945"/>
          </a:xfrm>
          <a:prstGeom prst="rect">
            <a:avLst/>
          </a:prstGeom>
        </p:spPr>
      </p:pic>
      <p:sp>
        <p:nvSpPr>
          <p:cNvPr id="2" name="Title 1"/>
          <p:cNvSpPr>
            <a:spLocks noGrp="1"/>
          </p:cNvSpPr>
          <p:nvPr>
            <p:ph type="title"/>
          </p:nvPr>
        </p:nvSpPr>
        <p:spPr>
          <a:xfrm>
            <a:off x="1024128" y="143768"/>
            <a:ext cx="9720072" cy="1227832"/>
          </a:xfrm>
        </p:spPr>
        <p:txBody>
          <a:bodyPr/>
          <a:lstStyle/>
          <a:p>
            <a:r>
              <a:rPr lang="en-US" dirty="0"/>
              <a:t>GRUPO BANCO MUNDIAL </a:t>
            </a:r>
            <a:r>
              <a:rPr lang="en-US" dirty="0" err="1"/>
              <a:t>en</a:t>
            </a:r>
            <a:r>
              <a:rPr lang="en-US" dirty="0"/>
              <a:t> CHILE - IFC</a:t>
            </a:r>
            <a:endParaRPr lang="es-AR" dirty="0"/>
          </a:p>
        </p:txBody>
      </p:sp>
      <p:grpSp>
        <p:nvGrpSpPr>
          <p:cNvPr id="9" name="Group 8">
            <a:extLst>
              <a:ext uri="{FF2B5EF4-FFF2-40B4-BE49-F238E27FC236}">
                <a16:creationId xmlns:a16="http://schemas.microsoft.com/office/drawing/2014/main" id="{C71DC3B4-306B-4F50-84A9-DF5A7BD34F06}"/>
              </a:ext>
            </a:extLst>
          </p:cNvPr>
          <p:cNvGrpSpPr/>
          <p:nvPr/>
        </p:nvGrpSpPr>
        <p:grpSpPr>
          <a:xfrm>
            <a:off x="10302950" y="126123"/>
            <a:ext cx="1752627" cy="426261"/>
            <a:chOff x="10302950" y="126124"/>
            <a:chExt cx="1752627" cy="406400"/>
          </a:xfrm>
        </p:grpSpPr>
        <p:sp>
          <p:nvSpPr>
            <p:cNvPr id="10" name="TextBox 9">
              <a:extLst>
                <a:ext uri="{FF2B5EF4-FFF2-40B4-BE49-F238E27FC236}">
                  <a16:creationId xmlns:a16="http://schemas.microsoft.com/office/drawing/2014/main" id="{8678249E-A646-455E-9D61-950F8009875C}"/>
                </a:ext>
              </a:extLst>
            </p:cNvPr>
            <p:cNvSpPr txBox="1"/>
            <p:nvPr/>
          </p:nvSpPr>
          <p:spPr>
            <a:xfrm>
              <a:off x="10302950" y="126124"/>
              <a:ext cx="589548" cy="352123"/>
            </a:xfrm>
            <a:prstGeom prst="rect">
              <a:avLst/>
            </a:prstGeom>
            <a:noFill/>
          </p:spPr>
          <p:txBody>
            <a:bodyPr wrap="square" rtlCol="0">
              <a:spAutoFit/>
            </a:bodyPr>
            <a:lstStyle/>
            <a:p>
              <a:r>
                <a:rPr lang="en-US" dirty="0"/>
                <a:t>12</a:t>
              </a:r>
              <a:endParaRPr lang="es-AR" dirty="0"/>
            </a:p>
          </p:txBody>
        </p:sp>
        <p:pic>
          <p:nvPicPr>
            <p:cNvPr id="11" name="Picture 10">
              <a:extLst>
                <a:ext uri="{FF2B5EF4-FFF2-40B4-BE49-F238E27FC236}">
                  <a16:creationId xmlns:a16="http://schemas.microsoft.com/office/drawing/2014/main" id="{130ACC72-707E-462F-AAD8-194F9D88E37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2" name="Picture 11" descr="Bandera de Chile">
              <a:extLst>
                <a:ext uri="{FF2B5EF4-FFF2-40B4-BE49-F238E27FC236}">
                  <a16:creationId xmlns:a16="http://schemas.microsoft.com/office/drawing/2014/main" id="{5AD35B05-DCF3-449B-BD31-46887D923DB8}"/>
                </a:ext>
              </a:extLst>
            </p:cNvPr>
            <p:cNvPicPr/>
            <p:nvPr/>
          </p:nvPicPr>
          <p:blipFill>
            <a:blip r:embed="rId5"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pic>
        <p:nvPicPr>
          <p:cNvPr id="22" name="Picture 21">
            <a:extLst>
              <a:ext uri="{FF2B5EF4-FFF2-40B4-BE49-F238E27FC236}">
                <a16:creationId xmlns:a16="http://schemas.microsoft.com/office/drawing/2014/main" id="{071CC5A3-6014-47E1-B6CC-19466307B7A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960" y="1389245"/>
            <a:ext cx="7087986" cy="3100194"/>
          </a:xfrm>
          <a:prstGeom prst="rect">
            <a:avLst/>
          </a:prstGeom>
        </p:spPr>
      </p:pic>
    </p:spTree>
    <p:extLst>
      <p:ext uri="{BB962C8B-B14F-4D97-AF65-F5344CB8AC3E}">
        <p14:creationId xmlns:p14="http://schemas.microsoft.com/office/powerpoint/2010/main" val="3374782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3768"/>
            <a:ext cx="9720072" cy="1227832"/>
          </a:xfrm>
        </p:spPr>
        <p:txBody>
          <a:bodyPr>
            <a:normAutofit fontScale="90000"/>
          </a:bodyPr>
          <a:lstStyle/>
          <a:p>
            <a:r>
              <a:rPr lang="en-US" dirty="0"/>
              <a:t>EL APORTE FINANCIERO DEL GRUPO BANCO </a:t>
            </a:r>
            <a:br>
              <a:rPr lang="en-US" dirty="0"/>
            </a:br>
            <a:r>
              <a:rPr lang="en-US" dirty="0"/>
              <a:t>MUNDIAL </a:t>
            </a:r>
            <a:r>
              <a:rPr lang="en-US" dirty="0" err="1"/>
              <a:t>en</a:t>
            </a:r>
            <a:r>
              <a:rPr lang="en-US" dirty="0"/>
              <a:t> CHILE ES MUY LIMITADO</a:t>
            </a:r>
            <a:endParaRPr lang="es-AR" dirty="0"/>
          </a:p>
        </p:txBody>
      </p:sp>
      <p:grpSp>
        <p:nvGrpSpPr>
          <p:cNvPr id="9" name="Group 8">
            <a:extLst>
              <a:ext uri="{FF2B5EF4-FFF2-40B4-BE49-F238E27FC236}">
                <a16:creationId xmlns:a16="http://schemas.microsoft.com/office/drawing/2014/main" id="{C71DC3B4-306B-4F50-84A9-DF5A7BD34F06}"/>
              </a:ext>
            </a:extLst>
          </p:cNvPr>
          <p:cNvGrpSpPr/>
          <p:nvPr/>
        </p:nvGrpSpPr>
        <p:grpSpPr>
          <a:xfrm>
            <a:off x="10324214" y="126123"/>
            <a:ext cx="1731363" cy="426261"/>
            <a:chOff x="10324214" y="126124"/>
            <a:chExt cx="1731363" cy="406400"/>
          </a:xfrm>
        </p:grpSpPr>
        <p:sp>
          <p:nvSpPr>
            <p:cNvPr id="10" name="TextBox 9">
              <a:extLst>
                <a:ext uri="{FF2B5EF4-FFF2-40B4-BE49-F238E27FC236}">
                  <a16:creationId xmlns:a16="http://schemas.microsoft.com/office/drawing/2014/main" id="{8678249E-A646-455E-9D61-950F8009875C}"/>
                </a:ext>
              </a:extLst>
            </p:cNvPr>
            <p:cNvSpPr txBox="1"/>
            <p:nvPr/>
          </p:nvSpPr>
          <p:spPr>
            <a:xfrm>
              <a:off x="10324214" y="126124"/>
              <a:ext cx="568283" cy="352123"/>
            </a:xfrm>
            <a:prstGeom prst="rect">
              <a:avLst/>
            </a:prstGeom>
            <a:noFill/>
          </p:spPr>
          <p:txBody>
            <a:bodyPr wrap="square" rtlCol="0">
              <a:spAutoFit/>
            </a:bodyPr>
            <a:lstStyle/>
            <a:p>
              <a:r>
                <a:rPr lang="en-US" dirty="0"/>
                <a:t>13</a:t>
              </a:r>
              <a:endParaRPr lang="es-AR" dirty="0"/>
            </a:p>
          </p:txBody>
        </p:sp>
        <p:pic>
          <p:nvPicPr>
            <p:cNvPr id="11" name="Picture 10">
              <a:extLst>
                <a:ext uri="{FF2B5EF4-FFF2-40B4-BE49-F238E27FC236}">
                  <a16:creationId xmlns:a16="http://schemas.microsoft.com/office/drawing/2014/main" id="{130ACC72-707E-462F-AAD8-194F9D88E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2" name="Picture 11" descr="Bandera de Chile">
              <a:extLst>
                <a:ext uri="{FF2B5EF4-FFF2-40B4-BE49-F238E27FC236}">
                  <a16:creationId xmlns:a16="http://schemas.microsoft.com/office/drawing/2014/main" id="{5AD35B05-DCF3-449B-BD31-46887D923DB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13" name="Content Placeholder 2">
            <a:extLst>
              <a:ext uri="{FF2B5EF4-FFF2-40B4-BE49-F238E27FC236}">
                <a16:creationId xmlns:a16="http://schemas.microsoft.com/office/drawing/2014/main" id="{30BD5F1B-6E82-4EC3-AD09-350A9547C328}"/>
              </a:ext>
            </a:extLst>
          </p:cNvPr>
          <p:cNvSpPr txBox="1">
            <a:spLocks/>
          </p:cNvSpPr>
          <p:nvPr/>
        </p:nvSpPr>
        <p:spPr>
          <a:xfrm>
            <a:off x="1024128" y="1577235"/>
            <a:ext cx="4853057" cy="5720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s-ES" sz="1800" dirty="0"/>
              <a:t>Desembolsos proyectados del BIRF 18-19 vs. Inversión del Sector Público 2018</a:t>
            </a:r>
          </a:p>
        </p:txBody>
      </p:sp>
      <p:sp>
        <p:nvSpPr>
          <p:cNvPr id="14" name="Content Placeholder 2">
            <a:extLst>
              <a:ext uri="{FF2B5EF4-FFF2-40B4-BE49-F238E27FC236}">
                <a16:creationId xmlns:a16="http://schemas.microsoft.com/office/drawing/2014/main" id="{6ADCCF56-0092-47B7-8DB4-BF757301517A}"/>
              </a:ext>
            </a:extLst>
          </p:cNvPr>
          <p:cNvSpPr txBox="1">
            <a:spLocks/>
          </p:cNvSpPr>
          <p:nvPr/>
        </p:nvSpPr>
        <p:spPr>
          <a:xfrm>
            <a:off x="6879688" y="1538103"/>
            <a:ext cx="4445475" cy="5720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s-ES" sz="1800" dirty="0"/>
              <a:t>Inversión promedio anual del IFC 14-17 vs. Inversión del Sector Privado 2017</a:t>
            </a:r>
          </a:p>
        </p:txBody>
      </p:sp>
      <p:pic>
        <p:nvPicPr>
          <p:cNvPr id="5" name="Picture 4">
            <a:extLst>
              <a:ext uri="{FF2B5EF4-FFF2-40B4-BE49-F238E27FC236}">
                <a16:creationId xmlns:a16="http://schemas.microsoft.com/office/drawing/2014/main" id="{959619C2-74E1-447D-9BC6-414D146A11D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87879" y="2614078"/>
            <a:ext cx="4848447" cy="3375795"/>
          </a:xfrm>
          <a:prstGeom prst="rect">
            <a:avLst/>
          </a:prstGeom>
        </p:spPr>
      </p:pic>
      <p:pic>
        <p:nvPicPr>
          <p:cNvPr id="6" name="Picture 5">
            <a:extLst>
              <a:ext uri="{FF2B5EF4-FFF2-40B4-BE49-F238E27FC236}">
                <a16:creationId xmlns:a16="http://schemas.microsoft.com/office/drawing/2014/main" id="{13140040-5D89-467F-A0E0-F2C725FC393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46820" y="2697511"/>
            <a:ext cx="5124371" cy="3292362"/>
          </a:xfrm>
          <a:prstGeom prst="rect">
            <a:avLst/>
          </a:prstGeom>
        </p:spPr>
      </p:pic>
    </p:spTree>
    <p:extLst>
      <p:ext uri="{BB962C8B-B14F-4D97-AF65-F5344CB8AC3E}">
        <p14:creationId xmlns:p14="http://schemas.microsoft.com/office/powerpoint/2010/main" val="40719467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3768"/>
            <a:ext cx="9720072" cy="1227832"/>
          </a:xfrm>
        </p:spPr>
        <p:txBody>
          <a:bodyPr>
            <a:normAutofit fontScale="90000"/>
          </a:bodyPr>
          <a:lstStyle/>
          <a:p>
            <a:r>
              <a:rPr lang="en-US" dirty="0"/>
              <a:t>CARACTERISTICAS DISTINTIVAS De LA REGION DE METROPOLITANA de SANTIAGO</a:t>
            </a:r>
            <a:endParaRPr lang="es-AR" dirty="0"/>
          </a:p>
        </p:txBody>
      </p:sp>
      <p:grpSp>
        <p:nvGrpSpPr>
          <p:cNvPr id="9" name="Group 8">
            <a:extLst>
              <a:ext uri="{FF2B5EF4-FFF2-40B4-BE49-F238E27FC236}">
                <a16:creationId xmlns:a16="http://schemas.microsoft.com/office/drawing/2014/main" id="{C71DC3B4-306B-4F50-84A9-DF5A7BD34F06}"/>
              </a:ext>
            </a:extLst>
          </p:cNvPr>
          <p:cNvGrpSpPr/>
          <p:nvPr/>
        </p:nvGrpSpPr>
        <p:grpSpPr>
          <a:xfrm>
            <a:off x="10274710" y="126123"/>
            <a:ext cx="1780867" cy="426261"/>
            <a:chOff x="10274710" y="126124"/>
            <a:chExt cx="1780867" cy="406400"/>
          </a:xfrm>
        </p:grpSpPr>
        <p:sp>
          <p:nvSpPr>
            <p:cNvPr id="10" name="TextBox 9">
              <a:extLst>
                <a:ext uri="{FF2B5EF4-FFF2-40B4-BE49-F238E27FC236}">
                  <a16:creationId xmlns:a16="http://schemas.microsoft.com/office/drawing/2014/main" id="{8678249E-A646-455E-9D61-950F8009875C}"/>
                </a:ext>
              </a:extLst>
            </p:cNvPr>
            <p:cNvSpPr txBox="1"/>
            <p:nvPr/>
          </p:nvSpPr>
          <p:spPr>
            <a:xfrm>
              <a:off x="10274710" y="126124"/>
              <a:ext cx="617787" cy="352123"/>
            </a:xfrm>
            <a:prstGeom prst="rect">
              <a:avLst/>
            </a:prstGeom>
            <a:noFill/>
          </p:spPr>
          <p:txBody>
            <a:bodyPr wrap="square" rtlCol="0">
              <a:spAutoFit/>
            </a:bodyPr>
            <a:lstStyle/>
            <a:p>
              <a:r>
                <a:rPr lang="en-US" dirty="0"/>
                <a:t>14</a:t>
              </a:r>
              <a:endParaRPr lang="es-AR" dirty="0"/>
            </a:p>
          </p:txBody>
        </p:sp>
        <p:pic>
          <p:nvPicPr>
            <p:cNvPr id="11" name="Picture 10">
              <a:extLst>
                <a:ext uri="{FF2B5EF4-FFF2-40B4-BE49-F238E27FC236}">
                  <a16:creationId xmlns:a16="http://schemas.microsoft.com/office/drawing/2014/main" id="{130ACC72-707E-462F-AAD8-194F9D88E3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2" name="Picture 11" descr="Bandera de Chile">
              <a:extLst>
                <a:ext uri="{FF2B5EF4-FFF2-40B4-BE49-F238E27FC236}">
                  <a16:creationId xmlns:a16="http://schemas.microsoft.com/office/drawing/2014/main" id="{5AD35B05-DCF3-449B-BD31-46887D923DB8}"/>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3" name="Rectangle 2">
            <a:extLst>
              <a:ext uri="{FF2B5EF4-FFF2-40B4-BE49-F238E27FC236}">
                <a16:creationId xmlns:a16="http://schemas.microsoft.com/office/drawing/2014/main" id="{CA8E15B3-AA21-4972-AEA4-1F13F6E13E60}"/>
              </a:ext>
            </a:extLst>
          </p:cNvPr>
          <p:cNvSpPr/>
          <p:nvPr/>
        </p:nvSpPr>
        <p:spPr>
          <a:xfrm>
            <a:off x="943363" y="5920255"/>
            <a:ext cx="2468431" cy="738664"/>
          </a:xfrm>
          <a:prstGeom prst="rect">
            <a:avLst/>
          </a:prstGeom>
        </p:spPr>
        <p:txBody>
          <a:bodyPr wrap="square">
            <a:spAutoFit/>
          </a:bodyPr>
          <a:lstStyle/>
          <a:p>
            <a:r>
              <a:rPr lang="es-ES" sz="1400" i="1" dirty="0"/>
              <a:t>Hospital Sotero del Rio, Comuna de Puente Alto (la mas poblada del país)</a:t>
            </a:r>
          </a:p>
        </p:txBody>
      </p:sp>
      <p:sp>
        <p:nvSpPr>
          <p:cNvPr id="14" name="Content Placeholder 2">
            <a:extLst>
              <a:ext uri="{FF2B5EF4-FFF2-40B4-BE49-F238E27FC236}">
                <a16:creationId xmlns:a16="http://schemas.microsoft.com/office/drawing/2014/main" id="{B3860119-E097-467F-9811-5142E328893A}"/>
              </a:ext>
            </a:extLst>
          </p:cNvPr>
          <p:cNvSpPr txBox="1">
            <a:spLocks/>
          </p:cNvSpPr>
          <p:nvPr/>
        </p:nvSpPr>
        <p:spPr>
          <a:xfrm>
            <a:off x="4699000" y="1764548"/>
            <a:ext cx="7356577" cy="455119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s-ES" sz="2400" dirty="0"/>
              <a:t> Es la región mas poblada (7.1 millones de hab., Censo 2017) y la más pequeña en extensión.</a:t>
            </a:r>
          </a:p>
          <a:p>
            <a:pPr>
              <a:buFont typeface="Arial" panose="020B0604020202020204" pitchFamily="34" charset="0"/>
              <a:buChar char="•"/>
            </a:pPr>
            <a:r>
              <a:rPr lang="es-ES" sz="2400" dirty="0"/>
              <a:t> Es sede de la capital y esta compuesta por 6 provincias y 52 comunas.</a:t>
            </a:r>
          </a:p>
          <a:p>
            <a:pPr>
              <a:buFont typeface="Arial" panose="020B0604020202020204" pitchFamily="34" charset="0"/>
              <a:buChar char="•"/>
            </a:pPr>
            <a:r>
              <a:rPr lang="es-ES" sz="2400" dirty="0"/>
              <a:t>Tiene un índice de pobreza multidimensional 20.1 (CASEN 2015), prácticamente igual al promedio nacional de 20.9.</a:t>
            </a:r>
          </a:p>
          <a:p>
            <a:pPr>
              <a:buFont typeface="Arial" panose="020B0604020202020204" pitchFamily="34" charset="0"/>
              <a:buChar char="•"/>
            </a:pPr>
            <a:r>
              <a:rPr lang="es-ES" sz="2400" dirty="0"/>
              <a:t>La Estrategia Regional de Desarrollo 2012-2021 destacaba las siguientes metas: contribuir a la mejora de la calidad de la educación y la salud, contribuir a la disminución de la pobreza, mejorar de la conectividad y el transporte, y reducir tasa de victimización.</a:t>
            </a:r>
          </a:p>
          <a:p>
            <a:pPr>
              <a:buFont typeface="Arial" panose="020B0604020202020204" pitchFamily="34" charset="0"/>
              <a:buChar char="•"/>
            </a:pPr>
            <a:endParaRPr lang="es-ES" sz="2000" dirty="0"/>
          </a:p>
          <a:p>
            <a:pPr>
              <a:buFont typeface="Arial" panose="020B0604020202020204" pitchFamily="34" charset="0"/>
              <a:buChar char="•"/>
            </a:pPr>
            <a:endParaRPr lang="es-ES" sz="2000" dirty="0"/>
          </a:p>
        </p:txBody>
      </p:sp>
      <p:pic>
        <p:nvPicPr>
          <p:cNvPr id="2050" name="Picture 2" descr="Coat of arms of the Metropolitan Region, Chile.svg">
            <a:extLst>
              <a:ext uri="{FF2B5EF4-FFF2-40B4-BE49-F238E27FC236}">
                <a16:creationId xmlns:a16="http://schemas.microsoft.com/office/drawing/2014/main" id="{5E46C83F-FE8D-4571-9244-E46D0A93871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420569" y="1266266"/>
            <a:ext cx="1514018" cy="166733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upload.wikimedia.org/wikipedia/commons/2/27/20._Hospital_S%C3%B3tero_interior.jpg">
            <a:extLst>
              <a:ext uri="{FF2B5EF4-FFF2-40B4-BE49-F238E27FC236}">
                <a16:creationId xmlns:a16="http://schemas.microsoft.com/office/drawing/2014/main" id="{B8A3C079-DBCA-45DF-AF1C-ED2B97F43F50}"/>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99409" y="3175857"/>
            <a:ext cx="3483493" cy="2612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587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914400" y="3392126"/>
            <a:ext cx="10958391" cy="3185653"/>
          </a:xfrm>
          <a:solidFill>
            <a:schemeClr val="bg1"/>
          </a:solidFill>
        </p:spPr>
        <p:txBody>
          <a:bodyPr>
            <a:normAutofit/>
          </a:bodyPr>
          <a:lstStyle/>
          <a:p>
            <a:pPr marL="0" indent="0">
              <a:buNone/>
            </a:pPr>
            <a:r>
              <a:rPr lang="es-AR" sz="3000" dirty="0"/>
              <a:t>EN RELACION CON LA ALIANZA GBM - CHILE</a:t>
            </a:r>
          </a:p>
          <a:p>
            <a:pPr marL="742950" indent="-742950">
              <a:buFont typeface="Tw Cen MT" panose="020B0602020104020603" pitchFamily="34" charset="0"/>
              <a:buAutoNum type="arabicPeriod"/>
            </a:pPr>
            <a:r>
              <a:rPr lang="es-AR" sz="3000" dirty="0"/>
              <a:t>¿Cuáles son las áreas prioritarias en la que el GBM podría tener mas impacto, tomando en cuenta que es un socio menor en la capacidad de financiamiento al desarrollo de Chile?</a:t>
            </a:r>
          </a:p>
          <a:p>
            <a:pPr marL="742950" indent="-742950">
              <a:buFont typeface="Tw Cen MT" panose="020B0602020104020603" pitchFamily="34" charset="0"/>
              <a:buAutoNum type="arabicPeriod"/>
            </a:pPr>
            <a:r>
              <a:rPr lang="es-AR" sz="3000" dirty="0"/>
              <a:t>¿Cuáles son las áreas de conocimiento en las que el Banco podría contribuir al desarrollo de Chile?</a:t>
            </a:r>
          </a:p>
        </p:txBody>
      </p:sp>
      <p:grpSp>
        <p:nvGrpSpPr>
          <p:cNvPr id="5" name="Group 4">
            <a:extLst>
              <a:ext uri="{FF2B5EF4-FFF2-40B4-BE49-F238E27FC236}">
                <a16:creationId xmlns:a16="http://schemas.microsoft.com/office/drawing/2014/main" id="{62F3CC8A-0D3D-42B9-837D-BEF4F53DDF61}"/>
              </a:ext>
            </a:extLst>
          </p:cNvPr>
          <p:cNvGrpSpPr/>
          <p:nvPr/>
        </p:nvGrpSpPr>
        <p:grpSpPr>
          <a:xfrm>
            <a:off x="10216055" y="248520"/>
            <a:ext cx="1676401" cy="426261"/>
            <a:chOff x="10379176" y="126124"/>
            <a:chExt cx="1676401" cy="406400"/>
          </a:xfrm>
        </p:grpSpPr>
        <p:sp>
          <p:nvSpPr>
            <p:cNvPr id="6" name="TextBox 5">
              <a:extLst>
                <a:ext uri="{FF2B5EF4-FFF2-40B4-BE49-F238E27FC236}">
                  <a16:creationId xmlns:a16="http://schemas.microsoft.com/office/drawing/2014/main" id="{7728045C-BE4F-4F03-9220-3DAECB4BB371}"/>
                </a:ext>
              </a:extLst>
            </p:cNvPr>
            <p:cNvSpPr txBox="1"/>
            <p:nvPr/>
          </p:nvSpPr>
          <p:spPr>
            <a:xfrm>
              <a:off x="10379176" y="126124"/>
              <a:ext cx="513321" cy="352123"/>
            </a:xfrm>
            <a:prstGeom prst="rect">
              <a:avLst/>
            </a:prstGeom>
            <a:noFill/>
          </p:spPr>
          <p:txBody>
            <a:bodyPr wrap="square" rtlCol="0">
              <a:spAutoFit/>
            </a:bodyPr>
            <a:lstStyle/>
            <a:p>
              <a:r>
                <a:rPr lang="en-US" dirty="0"/>
                <a:t>15</a:t>
              </a:r>
              <a:endParaRPr lang="es-AR" dirty="0"/>
            </a:p>
          </p:txBody>
        </p:sp>
        <p:pic>
          <p:nvPicPr>
            <p:cNvPr id="7" name="Picture 6">
              <a:extLst>
                <a:ext uri="{FF2B5EF4-FFF2-40B4-BE49-F238E27FC236}">
                  <a16:creationId xmlns:a16="http://schemas.microsoft.com/office/drawing/2014/main" id="{26803267-23F0-483E-A24D-B7584FFDF3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8" name="Picture 7" descr="Bandera de Chile">
              <a:extLst>
                <a:ext uri="{FF2B5EF4-FFF2-40B4-BE49-F238E27FC236}">
                  <a16:creationId xmlns:a16="http://schemas.microsoft.com/office/drawing/2014/main" id="{40CBCCDE-51BE-4573-8ED3-B749FF8E665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10" name="Content Placeholder 2">
            <a:extLst>
              <a:ext uri="{FF2B5EF4-FFF2-40B4-BE49-F238E27FC236}">
                <a16:creationId xmlns:a16="http://schemas.microsoft.com/office/drawing/2014/main" id="{77ECADCB-0278-42B3-849A-B069770B14F5}"/>
              </a:ext>
            </a:extLst>
          </p:cNvPr>
          <p:cNvSpPr txBox="1">
            <a:spLocks/>
          </p:cNvSpPr>
          <p:nvPr/>
        </p:nvSpPr>
        <p:spPr>
          <a:xfrm>
            <a:off x="914400" y="78414"/>
            <a:ext cx="9112469" cy="3038411"/>
          </a:xfrm>
          <a:prstGeom prst="rect">
            <a:avLst/>
          </a:prstGeom>
          <a:solidFill>
            <a:schemeClr val="bg1"/>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s-AR" sz="3200" dirty="0"/>
              <a:t>EN RELACION CON EL DIAGNOSTICO</a:t>
            </a:r>
          </a:p>
          <a:p>
            <a:pPr marL="742950" indent="-742950">
              <a:buFont typeface="Tw Cen MT" panose="020B0602020104020603" pitchFamily="34" charset="0"/>
              <a:buAutoNum type="arabicPeriod"/>
            </a:pPr>
            <a:r>
              <a:rPr lang="es-AR" sz="3200" dirty="0"/>
              <a:t>¿ Consideran que el estudio del GBM plantea los principales desafíos que enfrenta Chile? </a:t>
            </a:r>
          </a:p>
          <a:p>
            <a:pPr marL="742950" indent="-742950">
              <a:buFont typeface="Tw Cen MT" panose="020B0602020104020603" pitchFamily="34" charset="0"/>
              <a:buAutoNum type="arabicPeriod"/>
            </a:pPr>
            <a:r>
              <a:rPr lang="es-AR" sz="3200" dirty="0"/>
              <a:t>¿ Concuerdan que los desafíos descritos revisten la  misma prioridad en la Región de Magallanes? </a:t>
            </a:r>
          </a:p>
          <a:p>
            <a:pPr marL="742950" indent="-742950">
              <a:buFont typeface="Tw Cen MT" panose="020B0602020104020603" pitchFamily="34" charset="0"/>
              <a:buAutoNum type="arabicPeriod"/>
            </a:pPr>
            <a:endParaRPr lang="es-AR" sz="3200" dirty="0"/>
          </a:p>
          <a:p>
            <a:pPr marL="742950" indent="-742950">
              <a:buFont typeface="Tw Cen MT" panose="020B0602020104020603" pitchFamily="34" charset="0"/>
              <a:buAutoNum type="arabicPeriod"/>
            </a:pPr>
            <a:endParaRPr lang="es-AR" sz="3200" dirty="0"/>
          </a:p>
          <a:p>
            <a:endParaRPr lang="es-AR" dirty="0"/>
          </a:p>
        </p:txBody>
      </p:sp>
    </p:spTree>
    <p:extLst>
      <p:ext uri="{BB962C8B-B14F-4D97-AF65-F5344CB8AC3E}">
        <p14:creationId xmlns:p14="http://schemas.microsoft.com/office/powerpoint/2010/main" val="3797086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50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2F3CC8A-0D3D-42B9-837D-BEF4F53DDF61}"/>
              </a:ext>
            </a:extLst>
          </p:cNvPr>
          <p:cNvGrpSpPr/>
          <p:nvPr/>
        </p:nvGrpSpPr>
        <p:grpSpPr>
          <a:xfrm>
            <a:off x="10200291" y="346840"/>
            <a:ext cx="1692165" cy="426261"/>
            <a:chOff x="10363412" y="126124"/>
            <a:chExt cx="1692165" cy="406400"/>
          </a:xfrm>
        </p:grpSpPr>
        <p:sp>
          <p:nvSpPr>
            <p:cNvPr id="6" name="TextBox 5">
              <a:extLst>
                <a:ext uri="{FF2B5EF4-FFF2-40B4-BE49-F238E27FC236}">
                  <a16:creationId xmlns:a16="http://schemas.microsoft.com/office/drawing/2014/main" id="{7728045C-BE4F-4F03-9220-3DAECB4BB371}"/>
                </a:ext>
              </a:extLst>
            </p:cNvPr>
            <p:cNvSpPr txBox="1"/>
            <p:nvPr/>
          </p:nvSpPr>
          <p:spPr>
            <a:xfrm>
              <a:off x="10363412" y="126124"/>
              <a:ext cx="529086" cy="352123"/>
            </a:xfrm>
            <a:prstGeom prst="rect">
              <a:avLst/>
            </a:prstGeom>
            <a:noFill/>
          </p:spPr>
          <p:txBody>
            <a:bodyPr wrap="square" rtlCol="0">
              <a:spAutoFit/>
            </a:bodyPr>
            <a:lstStyle/>
            <a:p>
              <a:r>
                <a:rPr lang="en-US" dirty="0"/>
                <a:t>16</a:t>
              </a:r>
              <a:endParaRPr lang="es-AR" dirty="0"/>
            </a:p>
          </p:txBody>
        </p:sp>
        <p:pic>
          <p:nvPicPr>
            <p:cNvPr id="7" name="Picture 6">
              <a:extLst>
                <a:ext uri="{FF2B5EF4-FFF2-40B4-BE49-F238E27FC236}">
                  <a16:creationId xmlns:a16="http://schemas.microsoft.com/office/drawing/2014/main" id="{26803267-23F0-483E-A24D-B7584FFDF3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8" name="Picture 7" descr="Bandera de Chile">
              <a:extLst>
                <a:ext uri="{FF2B5EF4-FFF2-40B4-BE49-F238E27FC236}">
                  <a16:creationId xmlns:a16="http://schemas.microsoft.com/office/drawing/2014/main" id="{40CBCCDE-51BE-4573-8ED3-B749FF8E6659}"/>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pic>
        <p:nvPicPr>
          <p:cNvPr id="9" name="Picture 8">
            <a:extLst>
              <a:ext uri="{FF2B5EF4-FFF2-40B4-BE49-F238E27FC236}">
                <a16:creationId xmlns:a16="http://schemas.microsoft.com/office/drawing/2014/main" id="{B7E7C3D0-A8DE-442E-B916-CBCEA01485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578962" y="951431"/>
            <a:ext cx="7040602" cy="1182414"/>
          </a:xfrm>
          <a:prstGeom prst="rect">
            <a:avLst/>
          </a:prstGeom>
        </p:spPr>
      </p:pic>
      <p:sp>
        <p:nvSpPr>
          <p:cNvPr id="10" name="Content Placeholder 2">
            <a:extLst>
              <a:ext uri="{FF2B5EF4-FFF2-40B4-BE49-F238E27FC236}">
                <a16:creationId xmlns:a16="http://schemas.microsoft.com/office/drawing/2014/main" id="{85D608CD-8066-404C-AFE4-989DD0E55BD4}"/>
              </a:ext>
            </a:extLst>
          </p:cNvPr>
          <p:cNvSpPr txBox="1">
            <a:spLocks/>
          </p:cNvSpPr>
          <p:nvPr/>
        </p:nvSpPr>
        <p:spPr>
          <a:xfrm>
            <a:off x="914400" y="2664372"/>
            <a:ext cx="10369726" cy="3417451"/>
          </a:xfrm>
          <a:prstGeom prst="rect">
            <a:avLst/>
          </a:prstGeom>
          <a:solidFill>
            <a:schemeClr val="bg1"/>
          </a:solidFill>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ctr">
              <a:buNone/>
            </a:pPr>
            <a:r>
              <a:rPr lang="en-US" sz="2600" dirty="0" err="1"/>
              <a:t>Muchas</a:t>
            </a:r>
            <a:r>
              <a:rPr lang="en-US" sz="2600" dirty="0"/>
              <a:t> Gracias y </a:t>
            </a:r>
            <a:r>
              <a:rPr lang="en-US" sz="2600" dirty="0" err="1"/>
              <a:t>seguimos</a:t>
            </a:r>
            <a:r>
              <a:rPr lang="en-US" sz="2600" dirty="0"/>
              <a:t> </a:t>
            </a:r>
            <a:r>
              <a:rPr lang="en-US" sz="2600" dirty="0" err="1"/>
              <a:t>en</a:t>
            </a:r>
            <a:r>
              <a:rPr lang="en-US" sz="2600" dirty="0"/>
              <a:t> </a:t>
            </a:r>
            <a:r>
              <a:rPr lang="en-US" sz="2600" dirty="0" err="1"/>
              <a:t>contacto</a:t>
            </a:r>
            <a:endParaRPr lang="en-US" sz="2600" dirty="0"/>
          </a:p>
          <a:p>
            <a:pPr marL="0" indent="0" algn="ctr">
              <a:buNone/>
            </a:pPr>
            <a:r>
              <a:rPr lang="en-US" sz="2800" dirty="0">
                <a:solidFill>
                  <a:srgbClr val="1735B5"/>
                </a:solidFill>
              </a:rPr>
              <a:t>www. worldbank.org/</a:t>
            </a:r>
            <a:r>
              <a:rPr lang="en-US" sz="2800" dirty="0" err="1">
                <a:solidFill>
                  <a:srgbClr val="1735B5"/>
                </a:solidFill>
              </a:rPr>
              <a:t>chile</a:t>
            </a:r>
            <a:r>
              <a:rPr lang="en-US" sz="2800" dirty="0">
                <a:solidFill>
                  <a:srgbClr val="1735B5"/>
                </a:solidFill>
              </a:rPr>
              <a:t> </a:t>
            </a:r>
          </a:p>
          <a:p>
            <a:pPr marL="0" indent="0">
              <a:buNone/>
            </a:pPr>
            <a:endParaRPr lang="en-US" sz="2000" dirty="0"/>
          </a:p>
          <a:p>
            <a:pPr marL="0" indent="0">
              <a:buNone/>
            </a:pPr>
            <a:r>
              <a:rPr lang="en-US" sz="2000" dirty="0" err="1"/>
              <a:t>Contacto</a:t>
            </a:r>
            <a:r>
              <a:rPr lang="en-US" sz="2000" dirty="0"/>
              <a:t> Banco Mundial Chile</a:t>
            </a:r>
          </a:p>
          <a:p>
            <a:pPr marL="0" indent="0">
              <a:buNone/>
            </a:pPr>
            <a:r>
              <a:rPr lang="en-US" sz="2000" dirty="0"/>
              <a:t>Director Regional: Alberto Rodriguez (</a:t>
            </a:r>
            <a:r>
              <a:rPr lang="en-US" sz="2000" dirty="0">
                <a:hlinkClick r:id="rId6"/>
              </a:rPr>
              <a:t>arodriguez@worldbank.org</a:t>
            </a:r>
            <a:r>
              <a:rPr lang="en-US" sz="2000" dirty="0"/>
              <a:t>) </a:t>
            </a:r>
          </a:p>
          <a:p>
            <a:pPr marL="0" indent="0">
              <a:buNone/>
            </a:pPr>
            <a:r>
              <a:rPr lang="en-US" sz="2000" dirty="0" err="1"/>
              <a:t>Representante</a:t>
            </a:r>
            <a:r>
              <a:rPr lang="en-US" sz="2000" dirty="0"/>
              <a:t> </a:t>
            </a:r>
            <a:r>
              <a:rPr lang="en-US" sz="2000" dirty="0" err="1"/>
              <a:t>en</a:t>
            </a:r>
            <a:r>
              <a:rPr lang="en-US" sz="2000" dirty="0"/>
              <a:t> Chile: Gastón Mariano Blanco (</a:t>
            </a:r>
            <a:r>
              <a:rPr lang="en-US" sz="2000" dirty="0">
                <a:hlinkClick r:id="rId7"/>
              </a:rPr>
              <a:t>gblanco@worldbank.org</a:t>
            </a:r>
            <a:r>
              <a:rPr lang="en-US" sz="2000" dirty="0"/>
              <a:t>) </a:t>
            </a:r>
          </a:p>
          <a:p>
            <a:pPr marL="0" indent="0">
              <a:buNone/>
            </a:pPr>
            <a:r>
              <a:rPr lang="en-US" sz="2000" dirty="0" err="1"/>
              <a:t>Gerente</a:t>
            </a:r>
            <a:r>
              <a:rPr lang="en-US" sz="2000" dirty="0"/>
              <a:t> Regional: David Tinel (</a:t>
            </a:r>
            <a:r>
              <a:rPr lang="en-US" sz="2000" dirty="0">
                <a:hlinkClick r:id="rId8"/>
              </a:rPr>
              <a:t>dtinel@ifc.org</a:t>
            </a:r>
            <a:r>
              <a:rPr lang="en-US" sz="2000" dirty="0"/>
              <a:t>) </a:t>
            </a:r>
          </a:p>
          <a:p>
            <a:pPr marL="0" indent="0">
              <a:buNone/>
            </a:pPr>
            <a:endParaRPr lang="en-US" sz="3600" dirty="0"/>
          </a:p>
          <a:p>
            <a:pPr marL="0" indent="0">
              <a:buNone/>
            </a:pPr>
            <a:endParaRPr lang="es-AR" sz="3600" dirty="0"/>
          </a:p>
          <a:p>
            <a:pPr marL="742950" indent="-742950">
              <a:buFont typeface="Tw Cen MT" panose="020B0602020104020603" pitchFamily="34" charset="0"/>
              <a:buAutoNum type="arabicPeriod"/>
            </a:pPr>
            <a:endParaRPr lang="es-AR" sz="3600" dirty="0"/>
          </a:p>
          <a:p>
            <a:endParaRPr lang="en-US" sz="3600" dirty="0"/>
          </a:p>
        </p:txBody>
      </p:sp>
    </p:spTree>
    <p:extLst>
      <p:ext uri="{BB962C8B-B14F-4D97-AF65-F5344CB8AC3E}">
        <p14:creationId xmlns:p14="http://schemas.microsoft.com/office/powerpoint/2010/main" val="4138859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20684" y="914575"/>
            <a:ext cx="10719673" cy="1261242"/>
          </a:xfrm>
        </p:spPr>
        <p:txBody>
          <a:bodyPr>
            <a:normAutofit/>
          </a:bodyPr>
          <a:lstStyle/>
          <a:p>
            <a:pPr>
              <a:buFont typeface="Arial" panose="020B0604020202020204" pitchFamily="34" charset="0"/>
              <a:buChar char="•"/>
            </a:pPr>
            <a:r>
              <a:rPr lang="es-ES" sz="2400" dirty="0"/>
              <a:t> El Grupo Banco Mundial (GBM) es un conjunto de cinco instituciones que comparten los </a:t>
            </a:r>
            <a:r>
              <a:rPr lang="es-ES" sz="2400" b="1" dirty="0"/>
              <a:t>objetivos de acabar con la pobreza extrema y promover la prosperidad compartida. </a:t>
            </a:r>
          </a:p>
          <a:p>
            <a:pPr>
              <a:buFont typeface="Arial" panose="020B0604020202020204" pitchFamily="34" charset="0"/>
              <a:buChar char="•"/>
            </a:pPr>
            <a:endParaRPr lang="es-ES" sz="2400" dirty="0"/>
          </a:p>
        </p:txBody>
      </p:sp>
      <p:pic>
        <p:nvPicPr>
          <p:cNvPr id="10" name="Picture 9">
            <a:extLst>
              <a:ext uri="{FF2B5EF4-FFF2-40B4-BE49-F238E27FC236}">
                <a16:creationId xmlns:a16="http://schemas.microsoft.com/office/drawing/2014/main" id="{2F516898-D033-45D3-B562-E7587A6770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82000" y="2132515"/>
            <a:ext cx="4747597" cy="797322"/>
          </a:xfrm>
          <a:prstGeom prst="rect">
            <a:avLst/>
          </a:prstGeom>
        </p:spPr>
      </p:pic>
      <p:pic>
        <p:nvPicPr>
          <p:cNvPr id="13" name="Picture 12">
            <a:extLst>
              <a:ext uri="{FF2B5EF4-FFF2-40B4-BE49-F238E27FC236}">
                <a16:creationId xmlns:a16="http://schemas.microsoft.com/office/drawing/2014/main" id="{ADD81BEB-DDED-4437-A969-F14387A7700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36350" y="4573194"/>
            <a:ext cx="1133856" cy="1018032"/>
          </a:xfrm>
          <a:prstGeom prst="rect">
            <a:avLst/>
          </a:prstGeom>
        </p:spPr>
      </p:pic>
      <p:pic>
        <p:nvPicPr>
          <p:cNvPr id="15" name="Picture 14">
            <a:extLst>
              <a:ext uri="{FF2B5EF4-FFF2-40B4-BE49-F238E27FC236}">
                <a16:creationId xmlns:a16="http://schemas.microsoft.com/office/drawing/2014/main" id="{F487836E-422F-42C5-8AFA-9BE5A0AA7D6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48780" y="4573194"/>
            <a:ext cx="1796986" cy="1018032"/>
          </a:xfrm>
          <a:prstGeom prst="rect">
            <a:avLst/>
          </a:prstGeom>
        </p:spPr>
      </p:pic>
      <p:pic>
        <p:nvPicPr>
          <p:cNvPr id="17" name="Picture 16">
            <a:extLst>
              <a:ext uri="{FF2B5EF4-FFF2-40B4-BE49-F238E27FC236}">
                <a16:creationId xmlns:a16="http://schemas.microsoft.com/office/drawing/2014/main" id="{82DFE81A-FAD8-4836-BB23-6FA040C83F8D}"/>
              </a:ext>
            </a:extLst>
          </p:cNvPr>
          <p:cNvPicPr>
            <a:picLocks noChangeAspect="1"/>
          </p:cNvPicPr>
          <p:nvPr/>
        </p:nvPicPr>
        <p:blipFill>
          <a:blip r:embed="rId6"/>
          <a:stretch>
            <a:fillRect/>
          </a:stretch>
        </p:blipFill>
        <p:spPr>
          <a:xfrm>
            <a:off x="4660052" y="4670189"/>
            <a:ext cx="1497724" cy="1018032"/>
          </a:xfrm>
          <a:prstGeom prst="rect">
            <a:avLst/>
          </a:prstGeom>
        </p:spPr>
      </p:pic>
      <p:pic>
        <p:nvPicPr>
          <p:cNvPr id="19" name="Picture 18">
            <a:extLst>
              <a:ext uri="{FF2B5EF4-FFF2-40B4-BE49-F238E27FC236}">
                <a16:creationId xmlns:a16="http://schemas.microsoft.com/office/drawing/2014/main" id="{0A05CF47-9189-411C-8E5C-132E58469B5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22604" y="4573194"/>
            <a:ext cx="3114708" cy="1018032"/>
          </a:xfrm>
          <a:prstGeom prst="rect">
            <a:avLst/>
          </a:prstGeom>
        </p:spPr>
      </p:pic>
      <p:sp>
        <p:nvSpPr>
          <p:cNvPr id="24" name="TextBox 23">
            <a:extLst>
              <a:ext uri="{FF2B5EF4-FFF2-40B4-BE49-F238E27FC236}">
                <a16:creationId xmlns:a16="http://schemas.microsoft.com/office/drawing/2014/main" id="{D627BC3F-1ECF-4E62-AD60-B63A32519343}"/>
              </a:ext>
            </a:extLst>
          </p:cNvPr>
          <p:cNvSpPr txBox="1"/>
          <p:nvPr/>
        </p:nvSpPr>
        <p:spPr>
          <a:xfrm>
            <a:off x="922604" y="3284871"/>
            <a:ext cx="3400078" cy="923330"/>
          </a:xfrm>
          <a:prstGeom prst="rect">
            <a:avLst/>
          </a:prstGeom>
          <a:noFill/>
        </p:spPr>
        <p:txBody>
          <a:bodyPr wrap="square" rtlCol="0">
            <a:spAutoFit/>
          </a:bodyPr>
          <a:lstStyle/>
          <a:p>
            <a:pPr algn="ctr"/>
            <a:r>
              <a:rPr lang="en-US" i="1" dirty="0" err="1"/>
              <a:t>Prestamos</a:t>
            </a:r>
            <a:r>
              <a:rPr lang="en-US" i="1" dirty="0"/>
              <a:t> a </a:t>
            </a:r>
            <a:r>
              <a:rPr lang="en-US" i="1" dirty="0" err="1"/>
              <a:t>paises</a:t>
            </a:r>
            <a:r>
              <a:rPr lang="en-US" i="1" dirty="0"/>
              <a:t> de </a:t>
            </a:r>
            <a:r>
              <a:rPr lang="en-US" i="1" dirty="0" err="1"/>
              <a:t>Ingresos</a:t>
            </a:r>
            <a:r>
              <a:rPr lang="en-US" i="1" dirty="0"/>
              <a:t> </a:t>
            </a:r>
            <a:r>
              <a:rPr lang="en-US" i="1" dirty="0" err="1"/>
              <a:t>Medios</a:t>
            </a:r>
            <a:r>
              <a:rPr lang="en-US" i="1" dirty="0"/>
              <a:t> (BIRF); </a:t>
            </a:r>
            <a:r>
              <a:rPr lang="en-US" i="1" dirty="0" err="1"/>
              <a:t>Creditos</a:t>
            </a:r>
            <a:r>
              <a:rPr lang="en-US" i="1" dirty="0"/>
              <a:t> a </a:t>
            </a:r>
            <a:r>
              <a:rPr lang="en-US" i="1" dirty="0" err="1"/>
              <a:t>paises</a:t>
            </a:r>
            <a:r>
              <a:rPr lang="en-US" i="1" dirty="0"/>
              <a:t> de </a:t>
            </a:r>
            <a:r>
              <a:rPr lang="en-US" i="1" dirty="0" err="1"/>
              <a:t>Ingresos</a:t>
            </a:r>
            <a:r>
              <a:rPr lang="en-US" i="1" dirty="0"/>
              <a:t> </a:t>
            </a:r>
            <a:r>
              <a:rPr lang="en-US" i="1" dirty="0" err="1"/>
              <a:t>Bajos</a:t>
            </a:r>
            <a:r>
              <a:rPr lang="en-US" i="1" dirty="0"/>
              <a:t> (AIF)</a:t>
            </a:r>
            <a:endParaRPr lang="es-AR" i="1" dirty="0"/>
          </a:p>
        </p:txBody>
      </p:sp>
      <p:grpSp>
        <p:nvGrpSpPr>
          <p:cNvPr id="29" name="Group 28">
            <a:extLst>
              <a:ext uri="{FF2B5EF4-FFF2-40B4-BE49-F238E27FC236}">
                <a16:creationId xmlns:a16="http://schemas.microsoft.com/office/drawing/2014/main" id="{DE253652-4FCA-4F5D-A8B3-0484EBCC8187}"/>
              </a:ext>
            </a:extLst>
          </p:cNvPr>
          <p:cNvGrpSpPr/>
          <p:nvPr/>
        </p:nvGrpSpPr>
        <p:grpSpPr>
          <a:xfrm>
            <a:off x="10528196" y="126123"/>
            <a:ext cx="1527381" cy="426261"/>
            <a:chOff x="10528196" y="126124"/>
            <a:chExt cx="1527381" cy="406400"/>
          </a:xfrm>
        </p:grpSpPr>
        <p:sp>
          <p:nvSpPr>
            <p:cNvPr id="25" name="TextBox 24">
              <a:extLst>
                <a:ext uri="{FF2B5EF4-FFF2-40B4-BE49-F238E27FC236}">
                  <a16:creationId xmlns:a16="http://schemas.microsoft.com/office/drawing/2014/main" id="{E322D619-A0CE-48D5-8895-083470437DCB}"/>
                </a:ext>
              </a:extLst>
            </p:cNvPr>
            <p:cNvSpPr txBox="1"/>
            <p:nvPr/>
          </p:nvSpPr>
          <p:spPr>
            <a:xfrm>
              <a:off x="10528196" y="126124"/>
              <a:ext cx="364301" cy="352123"/>
            </a:xfrm>
            <a:prstGeom prst="rect">
              <a:avLst/>
            </a:prstGeom>
            <a:noFill/>
          </p:spPr>
          <p:txBody>
            <a:bodyPr wrap="square" rtlCol="0">
              <a:spAutoFit/>
            </a:bodyPr>
            <a:lstStyle/>
            <a:p>
              <a:r>
                <a:rPr lang="en-US" dirty="0"/>
                <a:t>2</a:t>
              </a:r>
              <a:endParaRPr lang="es-AR" dirty="0"/>
            </a:p>
          </p:txBody>
        </p:sp>
        <p:pic>
          <p:nvPicPr>
            <p:cNvPr id="27" name="Picture 26">
              <a:extLst>
                <a:ext uri="{FF2B5EF4-FFF2-40B4-BE49-F238E27FC236}">
                  <a16:creationId xmlns:a16="http://schemas.microsoft.com/office/drawing/2014/main" id="{C75B257F-3A19-4160-B757-6BC6808C4655}"/>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28" name="Picture 27" descr="Bandera de Chile">
              <a:extLst>
                <a:ext uri="{FF2B5EF4-FFF2-40B4-BE49-F238E27FC236}">
                  <a16:creationId xmlns:a16="http://schemas.microsoft.com/office/drawing/2014/main" id="{13E06218-471F-44C0-9F43-ACD74DB76823}"/>
                </a:ext>
              </a:extLst>
            </p:cNvPr>
            <p:cNvPicPr/>
            <p:nvPr/>
          </p:nvPicPr>
          <p:blipFill>
            <a:blip r:embed="rId9"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18" name="TextBox 17">
            <a:extLst>
              <a:ext uri="{FF2B5EF4-FFF2-40B4-BE49-F238E27FC236}">
                <a16:creationId xmlns:a16="http://schemas.microsoft.com/office/drawing/2014/main" id="{FE3E3159-B4A4-41DB-A2DB-447DF028B8FC}"/>
              </a:ext>
            </a:extLst>
          </p:cNvPr>
          <p:cNvSpPr txBox="1"/>
          <p:nvPr/>
        </p:nvSpPr>
        <p:spPr>
          <a:xfrm>
            <a:off x="6737317" y="3251004"/>
            <a:ext cx="1931921" cy="646331"/>
          </a:xfrm>
          <a:prstGeom prst="rect">
            <a:avLst/>
          </a:prstGeom>
          <a:noFill/>
        </p:spPr>
        <p:txBody>
          <a:bodyPr wrap="square" rtlCol="0">
            <a:spAutoFit/>
          </a:bodyPr>
          <a:lstStyle/>
          <a:p>
            <a:pPr algn="ctr"/>
            <a:r>
              <a:rPr lang="en-US" i="1" dirty="0" err="1"/>
              <a:t>Financia</a:t>
            </a:r>
            <a:r>
              <a:rPr lang="en-US" i="1" dirty="0"/>
              <a:t> </a:t>
            </a:r>
            <a:r>
              <a:rPr lang="en-US" i="1" dirty="0" err="1"/>
              <a:t>inversiones</a:t>
            </a:r>
            <a:r>
              <a:rPr lang="en-US" i="1" dirty="0"/>
              <a:t> del Sector </a:t>
            </a:r>
            <a:r>
              <a:rPr lang="en-US" i="1" dirty="0" err="1"/>
              <a:t>Privado</a:t>
            </a:r>
            <a:r>
              <a:rPr lang="en-US" i="1" dirty="0"/>
              <a:t> </a:t>
            </a:r>
            <a:endParaRPr lang="es-AR" i="1" dirty="0"/>
          </a:p>
        </p:txBody>
      </p:sp>
      <p:sp>
        <p:nvSpPr>
          <p:cNvPr id="26" name="TextBox 25">
            <a:extLst>
              <a:ext uri="{FF2B5EF4-FFF2-40B4-BE49-F238E27FC236}">
                <a16:creationId xmlns:a16="http://schemas.microsoft.com/office/drawing/2014/main" id="{30930326-AC5A-4F59-B57D-C64EBBB57FB3}"/>
              </a:ext>
            </a:extLst>
          </p:cNvPr>
          <p:cNvSpPr txBox="1"/>
          <p:nvPr/>
        </p:nvSpPr>
        <p:spPr>
          <a:xfrm>
            <a:off x="4442954" y="3280853"/>
            <a:ext cx="1931921" cy="923330"/>
          </a:xfrm>
          <a:prstGeom prst="rect">
            <a:avLst/>
          </a:prstGeom>
          <a:noFill/>
        </p:spPr>
        <p:txBody>
          <a:bodyPr wrap="square" rtlCol="0">
            <a:spAutoFit/>
          </a:bodyPr>
          <a:lstStyle/>
          <a:p>
            <a:pPr algn="ctr"/>
            <a:r>
              <a:rPr lang="en-US" i="1" dirty="0" err="1"/>
              <a:t>Ofrece</a:t>
            </a:r>
            <a:r>
              <a:rPr lang="en-US" i="1" dirty="0"/>
              <a:t> </a:t>
            </a:r>
            <a:r>
              <a:rPr lang="en-US" i="1" dirty="0" err="1"/>
              <a:t>seguros</a:t>
            </a:r>
            <a:r>
              <a:rPr lang="en-US" i="1" dirty="0"/>
              <a:t> contra </a:t>
            </a:r>
            <a:r>
              <a:rPr lang="en-US" i="1" dirty="0" err="1"/>
              <a:t>riesgos</a:t>
            </a:r>
            <a:r>
              <a:rPr lang="en-US" i="1" dirty="0"/>
              <a:t> (</a:t>
            </a:r>
            <a:r>
              <a:rPr lang="en-US" i="1" dirty="0" err="1"/>
              <a:t>garantias</a:t>
            </a:r>
            <a:r>
              <a:rPr lang="en-US" i="1" dirty="0"/>
              <a:t>)</a:t>
            </a:r>
            <a:endParaRPr lang="es-AR" i="1" dirty="0"/>
          </a:p>
        </p:txBody>
      </p:sp>
      <p:sp>
        <p:nvSpPr>
          <p:cNvPr id="30" name="TextBox 29">
            <a:extLst>
              <a:ext uri="{FF2B5EF4-FFF2-40B4-BE49-F238E27FC236}">
                <a16:creationId xmlns:a16="http://schemas.microsoft.com/office/drawing/2014/main" id="{1923BF81-9C05-4CC7-855E-DE6DC7372EF6}"/>
              </a:ext>
            </a:extLst>
          </p:cNvPr>
          <p:cNvSpPr txBox="1"/>
          <p:nvPr/>
        </p:nvSpPr>
        <p:spPr>
          <a:xfrm>
            <a:off x="9076872" y="3366333"/>
            <a:ext cx="1931921" cy="369332"/>
          </a:xfrm>
          <a:prstGeom prst="rect">
            <a:avLst/>
          </a:prstGeom>
          <a:noFill/>
        </p:spPr>
        <p:txBody>
          <a:bodyPr wrap="square" rtlCol="0">
            <a:spAutoFit/>
          </a:bodyPr>
          <a:lstStyle/>
          <a:p>
            <a:pPr algn="ctr"/>
            <a:r>
              <a:rPr lang="en-US" i="1" dirty="0"/>
              <a:t>Tribunal</a:t>
            </a:r>
            <a:endParaRPr lang="es-AR" i="1" dirty="0"/>
          </a:p>
        </p:txBody>
      </p:sp>
      <p:sp>
        <p:nvSpPr>
          <p:cNvPr id="5" name="Left Brace 4">
            <a:extLst>
              <a:ext uri="{FF2B5EF4-FFF2-40B4-BE49-F238E27FC236}">
                <a16:creationId xmlns:a16="http://schemas.microsoft.com/office/drawing/2014/main" id="{5CA50D5A-6B16-4F96-A75C-994D1357354C}"/>
              </a:ext>
            </a:extLst>
          </p:cNvPr>
          <p:cNvSpPr/>
          <p:nvPr/>
        </p:nvSpPr>
        <p:spPr>
          <a:xfrm rot="16200000">
            <a:off x="3567857" y="3341568"/>
            <a:ext cx="205788" cy="5083118"/>
          </a:xfrm>
          <a:prstGeom prst="leftBrace">
            <a:avLst>
              <a:gd name="adj1" fmla="val 8333"/>
              <a:gd name="adj2" fmla="val 4692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AR"/>
          </a:p>
        </p:txBody>
      </p:sp>
      <p:sp>
        <p:nvSpPr>
          <p:cNvPr id="31" name="TextBox 30">
            <a:extLst>
              <a:ext uri="{FF2B5EF4-FFF2-40B4-BE49-F238E27FC236}">
                <a16:creationId xmlns:a16="http://schemas.microsoft.com/office/drawing/2014/main" id="{95FE927A-B9AC-4C68-9A9C-56172DE7AA83}"/>
              </a:ext>
            </a:extLst>
          </p:cNvPr>
          <p:cNvSpPr txBox="1"/>
          <p:nvPr/>
        </p:nvSpPr>
        <p:spPr>
          <a:xfrm>
            <a:off x="1895136" y="5966946"/>
            <a:ext cx="3400078" cy="369332"/>
          </a:xfrm>
          <a:prstGeom prst="rect">
            <a:avLst/>
          </a:prstGeom>
          <a:noFill/>
        </p:spPr>
        <p:txBody>
          <a:bodyPr wrap="square" rtlCol="0">
            <a:spAutoFit/>
          </a:bodyPr>
          <a:lstStyle/>
          <a:p>
            <a:pPr algn="ctr"/>
            <a:r>
              <a:rPr lang="en-US" i="1" dirty="0" err="1"/>
              <a:t>Gobiernos</a:t>
            </a:r>
            <a:endParaRPr lang="es-AR" i="1" dirty="0"/>
          </a:p>
        </p:txBody>
      </p:sp>
      <p:sp>
        <p:nvSpPr>
          <p:cNvPr id="32" name="Left Brace 31">
            <a:extLst>
              <a:ext uri="{FF2B5EF4-FFF2-40B4-BE49-F238E27FC236}">
                <a16:creationId xmlns:a16="http://schemas.microsoft.com/office/drawing/2014/main" id="{194400ED-C9FA-4F1E-8836-DD8E8D3AEB82}"/>
              </a:ext>
            </a:extLst>
          </p:cNvPr>
          <p:cNvSpPr/>
          <p:nvPr/>
        </p:nvSpPr>
        <p:spPr>
          <a:xfrm rot="16200000">
            <a:off x="6388555" y="3884446"/>
            <a:ext cx="214810" cy="4346556"/>
          </a:xfrm>
          <a:prstGeom prst="leftBrace">
            <a:avLst>
              <a:gd name="adj1" fmla="val 8333"/>
              <a:gd name="adj2" fmla="val 46923"/>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s-AR"/>
          </a:p>
        </p:txBody>
      </p:sp>
      <p:sp>
        <p:nvSpPr>
          <p:cNvPr id="33" name="TextBox 32">
            <a:extLst>
              <a:ext uri="{FF2B5EF4-FFF2-40B4-BE49-F238E27FC236}">
                <a16:creationId xmlns:a16="http://schemas.microsoft.com/office/drawing/2014/main" id="{2F302B49-EE03-44AB-98B5-66F05314FA5F}"/>
              </a:ext>
            </a:extLst>
          </p:cNvPr>
          <p:cNvSpPr txBox="1"/>
          <p:nvPr/>
        </p:nvSpPr>
        <p:spPr>
          <a:xfrm>
            <a:off x="4674836" y="6153660"/>
            <a:ext cx="3400078" cy="369332"/>
          </a:xfrm>
          <a:prstGeom prst="rect">
            <a:avLst/>
          </a:prstGeom>
          <a:noFill/>
        </p:spPr>
        <p:txBody>
          <a:bodyPr wrap="square" rtlCol="0">
            <a:spAutoFit/>
          </a:bodyPr>
          <a:lstStyle/>
          <a:p>
            <a:pPr algn="ctr"/>
            <a:r>
              <a:rPr lang="en-US" i="1" dirty="0"/>
              <a:t>Sector </a:t>
            </a:r>
            <a:r>
              <a:rPr lang="en-US" i="1" dirty="0" err="1"/>
              <a:t>Privado</a:t>
            </a:r>
            <a:endParaRPr lang="es-AR" i="1" dirty="0"/>
          </a:p>
        </p:txBody>
      </p:sp>
    </p:spTree>
    <p:extLst>
      <p:ext uri="{BB962C8B-B14F-4D97-AF65-F5344CB8AC3E}">
        <p14:creationId xmlns:p14="http://schemas.microsoft.com/office/powerpoint/2010/main" val="1137296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3768"/>
            <a:ext cx="9720072" cy="1499616"/>
          </a:xfrm>
        </p:spPr>
        <p:txBody>
          <a:bodyPr/>
          <a:lstStyle/>
          <a:p>
            <a:r>
              <a:rPr lang="en-US" dirty="0" err="1"/>
              <a:t>Proceso</a:t>
            </a:r>
            <a:r>
              <a:rPr lang="en-US" dirty="0"/>
              <a:t> de </a:t>
            </a:r>
            <a:r>
              <a:rPr lang="en-US" dirty="0" err="1"/>
              <a:t>Elaboracion</a:t>
            </a:r>
            <a:r>
              <a:rPr lang="en-US" dirty="0"/>
              <a:t> del MARCO de ALIANZA </a:t>
            </a:r>
            <a:endParaRPr lang="es-AR" dirty="0"/>
          </a:p>
        </p:txBody>
      </p:sp>
      <p:sp>
        <p:nvSpPr>
          <p:cNvPr id="6" name="Content Placeholder 2">
            <a:extLst>
              <a:ext uri="{FF2B5EF4-FFF2-40B4-BE49-F238E27FC236}">
                <a16:creationId xmlns:a16="http://schemas.microsoft.com/office/drawing/2014/main" id="{0AE8FC24-8350-4FFE-A5E6-737389E5AD49}"/>
              </a:ext>
            </a:extLst>
          </p:cNvPr>
          <p:cNvSpPr txBox="1">
            <a:spLocks/>
          </p:cNvSpPr>
          <p:nvPr/>
        </p:nvSpPr>
        <p:spPr>
          <a:xfrm>
            <a:off x="820685" y="1623839"/>
            <a:ext cx="10719673" cy="465083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s-ES" sz="2400" dirty="0"/>
              <a:t> El Marco de Alianza es un documento elaborado de manera conjunta entre el GBM y el país que guía las actividades del GBM, y mide la efectividad de las mismas en reducir pobreza y promover la prosperidad compartida.</a:t>
            </a:r>
          </a:p>
          <a:p>
            <a:pPr>
              <a:buFont typeface="Arial" panose="020B0604020202020204" pitchFamily="34" charset="0"/>
              <a:buChar char="•"/>
            </a:pPr>
            <a:r>
              <a:rPr lang="es-AR" sz="2400" dirty="0"/>
              <a:t>Identifica los objetivos de desarrollo del país que el GBM va a ayudar a  alcanzar, y propone un programa selectivo y flexible de intervenciones del GBM para un periodo de 4 a 6 años.</a:t>
            </a:r>
          </a:p>
          <a:p>
            <a:pPr>
              <a:buFont typeface="Arial" panose="020B0604020202020204" pitchFamily="34" charset="0"/>
              <a:buChar char="•"/>
            </a:pPr>
            <a:r>
              <a:rPr lang="es-AR" sz="2400" dirty="0"/>
              <a:t>Los objetivos del Marco de Alianza se seleccionan para reflejar las prioridades del gobierno, los principales desafíos de desarrollo del país y las ventajas comparativas del GBM. </a:t>
            </a:r>
          </a:p>
          <a:p>
            <a:pPr>
              <a:buFont typeface="Arial" panose="020B0604020202020204" pitchFamily="34" charset="0"/>
              <a:buChar char="•"/>
            </a:pPr>
            <a:r>
              <a:rPr lang="es-AR" sz="2400" dirty="0"/>
              <a:t>El proceso de identificación de objetivos se nutre de consultas iniciales con sociedad civil, sector privado, sector público y organismos internacionales.</a:t>
            </a:r>
            <a:endParaRPr lang="es-ES" sz="2400" dirty="0"/>
          </a:p>
          <a:p>
            <a:pPr>
              <a:buFont typeface="Arial" panose="020B0604020202020204" pitchFamily="34" charset="0"/>
              <a:buChar char="•"/>
            </a:pPr>
            <a:endParaRPr lang="es-ES" sz="2400" dirty="0"/>
          </a:p>
        </p:txBody>
      </p:sp>
      <p:grpSp>
        <p:nvGrpSpPr>
          <p:cNvPr id="7" name="Group 6">
            <a:extLst>
              <a:ext uri="{FF2B5EF4-FFF2-40B4-BE49-F238E27FC236}">
                <a16:creationId xmlns:a16="http://schemas.microsoft.com/office/drawing/2014/main" id="{E2D03BAF-9490-4459-9A0E-21D3BB0D5F7F}"/>
              </a:ext>
            </a:extLst>
          </p:cNvPr>
          <p:cNvGrpSpPr/>
          <p:nvPr/>
        </p:nvGrpSpPr>
        <p:grpSpPr>
          <a:xfrm>
            <a:off x="10528196" y="126123"/>
            <a:ext cx="1527381" cy="426261"/>
            <a:chOff x="10528196" y="126124"/>
            <a:chExt cx="1527381" cy="406400"/>
          </a:xfrm>
        </p:grpSpPr>
        <p:sp>
          <p:nvSpPr>
            <p:cNvPr id="8" name="TextBox 7">
              <a:extLst>
                <a:ext uri="{FF2B5EF4-FFF2-40B4-BE49-F238E27FC236}">
                  <a16:creationId xmlns:a16="http://schemas.microsoft.com/office/drawing/2014/main" id="{61582AE7-454B-4A42-A17B-EB7EFCB28AA9}"/>
                </a:ext>
              </a:extLst>
            </p:cNvPr>
            <p:cNvSpPr txBox="1"/>
            <p:nvPr/>
          </p:nvSpPr>
          <p:spPr>
            <a:xfrm>
              <a:off x="10528196" y="126124"/>
              <a:ext cx="364301" cy="352123"/>
            </a:xfrm>
            <a:prstGeom prst="rect">
              <a:avLst/>
            </a:prstGeom>
            <a:noFill/>
          </p:spPr>
          <p:txBody>
            <a:bodyPr wrap="square" rtlCol="0">
              <a:spAutoFit/>
            </a:bodyPr>
            <a:lstStyle/>
            <a:p>
              <a:r>
                <a:rPr lang="en-US" dirty="0"/>
                <a:t>3</a:t>
              </a:r>
              <a:endParaRPr lang="es-AR" dirty="0"/>
            </a:p>
          </p:txBody>
        </p:sp>
        <p:pic>
          <p:nvPicPr>
            <p:cNvPr id="9" name="Picture 8">
              <a:extLst>
                <a:ext uri="{FF2B5EF4-FFF2-40B4-BE49-F238E27FC236}">
                  <a16:creationId xmlns:a16="http://schemas.microsoft.com/office/drawing/2014/main" id="{75941891-A730-4D45-A1BD-688ADEDCBF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0" name="Picture 9" descr="Bandera de Chile">
              <a:extLst>
                <a:ext uri="{FF2B5EF4-FFF2-40B4-BE49-F238E27FC236}">
                  <a16:creationId xmlns:a16="http://schemas.microsoft.com/office/drawing/2014/main" id="{2D82415A-69AF-4103-BB63-384728C617D1}"/>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Tree>
    <p:extLst>
      <p:ext uri="{BB962C8B-B14F-4D97-AF65-F5344CB8AC3E}">
        <p14:creationId xmlns:p14="http://schemas.microsoft.com/office/powerpoint/2010/main" val="2688815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50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43768"/>
            <a:ext cx="9720072" cy="1227832"/>
          </a:xfrm>
        </p:spPr>
        <p:txBody>
          <a:bodyPr/>
          <a:lstStyle/>
          <a:p>
            <a:r>
              <a:rPr lang="en-US" dirty="0" err="1"/>
              <a:t>Principales</a:t>
            </a:r>
            <a:r>
              <a:rPr lang="en-US" dirty="0"/>
              <a:t> </a:t>
            </a:r>
            <a:r>
              <a:rPr lang="en-US" dirty="0" err="1"/>
              <a:t>desafios</a:t>
            </a:r>
            <a:r>
              <a:rPr lang="en-US" dirty="0"/>
              <a:t> de </a:t>
            </a:r>
            <a:r>
              <a:rPr lang="en-US" dirty="0" err="1"/>
              <a:t>desarrollo</a:t>
            </a:r>
            <a:endParaRPr lang="es-AR" dirty="0"/>
          </a:p>
        </p:txBody>
      </p:sp>
      <p:pic>
        <p:nvPicPr>
          <p:cNvPr id="4" name="Picture 3">
            <a:extLst>
              <a:ext uri="{FF2B5EF4-FFF2-40B4-BE49-F238E27FC236}">
                <a16:creationId xmlns:a16="http://schemas.microsoft.com/office/drawing/2014/main" id="{E27165D5-3DCB-4886-AEC6-C26CC3F95B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93822" y="2512083"/>
            <a:ext cx="2905212" cy="2527516"/>
          </a:xfrm>
          <a:prstGeom prst="rect">
            <a:avLst/>
          </a:prstGeom>
        </p:spPr>
      </p:pic>
      <p:pic>
        <p:nvPicPr>
          <p:cNvPr id="5" name="Picture 4">
            <a:extLst>
              <a:ext uri="{FF2B5EF4-FFF2-40B4-BE49-F238E27FC236}">
                <a16:creationId xmlns:a16="http://schemas.microsoft.com/office/drawing/2014/main" id="{E3BF1CC3-522E-463C-8B85-3BB98EFB21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67094" y="1708913"/>
            <a:ext cx="3031940" cy="666480"/>
          </a:xfrm>
          <a:prstGeom prst="rect">
            <a:avLst/>
          </a:prstGeom>
        </p:spPr>
      </p:pic>
      <p:pic>
        <p:nvPicPr>
          <p:cNvPr id="7" name="Picture 6">
            <a:extLst>
              <a:ext uri="{FF2B5EF4-FFF2-40B4-BE49-F238E27FC236}">
                <a16:creationId xmlns:a16="http://schemas.microsoft.com/office/drawing/2014/main" id="{C3E8CFF5-69CC-4CB7-A9A8-1B2449E328C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47588" y="5186258"/>
            <a:ext cx="1151446" cy="193376"/>
          </a:xfrm>
          <a:prstGeom prst="rect">
            <a:avLst/>
          </a:prstGeom>
        </p:spPr>
      </p:pic>
      <p:grpSp>
        <p:nvGrpSpPr>
          <p:cNvPr id="9" name="Group 8">
            <a:extLst>
              <a:ext uri="{FF2B5EF4-FFF2-40B4-BE49-F238E27FC236}">
                <a16:creationId xmlns:a16="http://schemas.microsoft.com/office/drawing/2014/main" id="{C71DC3B4-306B-4F50-84A9-DF5A7BD34F06}"/>
              </a:ext>
            </a:extLst>
          </p:cNvPr>
          <p:cNvGrpSpPr/>
          <p:nvPr/>
        </p:nvGrpSpPr>
        <p:grpSpPr>
          <a:xfrm>
            <a:off x="10528196" y="126123"/>
            <a:ext cx="1527381" cy="426261"/>
            <a:chOff x="10528196" y="126124"/>
            <a:chExt cx="1527381" cy="406400"/>
          </a:xfrm>
        </p:grpSpPr>
        <p:sp>
          <p:nvSpPr>
            <p:cNvPr id="10" name="TextBox 9">
              <a:extLst>
                <a:ext uri="{FF2B5EF4-FFF2-40B4-BE49-F238E27FC236}">
                  <a16:creationId xmlns:a16="http://schemas.microsoft.com/office/drawing/2014/main" id="{8678249E-A646-455E-9D61-950F8009875C}"/>
                </a:ext>
              </a:extLst>
            </p:cNvPr>
            <p:cNvSpPr txBox="1"/>
            <p:nvPr/>
          </p:nvSpPr>
          <p:spPr>
            <a:xfrm>
              <a:off x="10528196" y="126124"/>
              <a:ext cx="364301" cy="352123"/>
            </a:xfrm>
            <a:prstGeom prst="rect">
              <a:avLst/>
            </a:prstGeom>
            <a:noFill/>
          </p:spPr>
          <p:txBody>
            <a:bodyPr wrap="square" rtlCol="0">
              <a:spAutoFit/>
            </a:bodyPr>
            <a:lstStyle/>
            <a:p>
              <a:r>
                <a:rPr lang="en-US" dirty="0"/>
                <a:t>4</a:t>
              </a:r>
              <a:endParaRPr lang="es-AR" dirty="0"/>
            </a:p>
          </p:txBody>
        </p:sp>
        <p:pic>
          <p:nvPicPr>
            <p:cNvPr id="11" name="Picture 10">
              <a:extLst>
                <a:ext uri="{FF2B5EF4-FFF2-40B4-BE49-F238E27FC236}">
                  <a16:creationId xmlns:a16="http://schemas.microsoft.com/office/drawing/2014/main" id="{130ACC72-707E-462F-AAD8-194F9D88E37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2" name="Picture 11" descr="Bandera de Chile">
              <a:extLst>
                <a:ext uri="{FF2B5EF4-FFF2-40B4-BE49-F238E27FC236}">
                  <a16:creationId xmlns:a16="http://schemas.microsoft.com/office/drawing/2014/main" id="{5AD35B05-DCF3-449B-BD31-46887D923DB8}"/>
                </a:ext>
              </a:extLst>
            </p:cNvPr>
            <p:cNvPicPr/>
            <p:nvPr/>
          </p:nvPicPr>
          <p:blipFill>
            <a:blip r:embed="rId7"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13" name="Content Placeholder 2">
            <a:extLst>
              <a:ext uri="{FF2B5EF4-FFF2-40B4-BE49-F238E27FC236}">
                <a16:creationId xmlns:a16="http://schemas.microsoft.com/office/drawing/2014/main" id="{F5CA09BE-77B5-4936-842B-243662D7A67B}"/>
              </a:ext>
            </a:extLst>
          </p:cNvPr>
          <p:cNvSpPr txBox="1">
            <a:spLocks/>
          </p:cNvSpPr>
          <p:nvPr/>
        </p:nvSpPr>
        <p:spPr>
          <a:xfrm>
            <a:off x="618361" y="5579731"/>
            <a:ext cx="4347778" cy="63188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buNone/>
            </a:pPr>
            <a:r>
              <a:rPr lang="es-ES" sz="1800" i="1" dirty="0"/>
              <a:t>Diagnostico Sistemático de País (DSP),             Grupo Banco Mundial (2017)</a:t>
            </a:r>
          </a:p>
          <a:p>
            <a:pPr>
              <a:buFont typeface="Arial" panose="020B0604020202020204" pitchFamily="34" charset="0"/>
              <a:buChar char="•"/>
            </a:pPr>
            <a:endParaRPr lang="es-ES" sz="1800" dirty="0"/>
          </a:p>
        </p:txBody>
      </p:sp>
      <p:sp>
        <p:nvSpPr>
          <p:cNvPr id="14" name="Content Placeholder 2">
            <a:extLst>
              <a:ext uri="{FF2B5EF4-FFF2-40B4-BE49-F238E27FC236}">
                <a16:creationId xmlns:a16="http://schemas.microsoft.com/office/drawing/2014/main" id="{C6E99C6B-0232-4430-A9C2-385E5B729DD9}"/>
              </a:ext>
            </a:extLst>
          </p:cNvPr>
          <p:cNvSpPr txBox="1">
            <a:spLocks/>
          </p:cNvSpPr>
          <p:nvPr/>
        </p:nvSpPr>
        <p:spPr>
          <a:xfrm>
            <a:off x="5174153" y="1423766"/>
            <a:ext cx="6532288" cy="49664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r>
              <a:rPr lang="es-ES" sz="3600" dirty="0"/>
              <a:t> 1- Proteger a los vulnerables y c</a:t>
            </a:r>
            <a:r>
              <a:rPr lang="es-AR" sz="3600" dirty="0" err="1"/>
              <a:t>onsolidar</a:t>
            </a:r>
            <a:r>
              <a:rPr lang="es-AR" sz="3600" dirty="0"/>
              <a:t> a la clase media con mas inclusión e igualdad de oportunidades</a:t>
            </a:r>
            <a:r>
              <a:rPr lang="es-ES" sz="3600" dirty="0"/>
              <a:t>.</a:t>
            </a:r>
          </a:p>
          <a:p>
            <a:pPr>
              <a:buFont typeface="Arial" panose="020B0604020202020204" pitchFamily="34" charset="0"/>
              <a:buChar char="•"/>
            </a:pPr>
            <a:r>
              <a:rPr lang="es-ES" sz="3600" dirty="0"/>
              <a:t>2 – Sostener el crecimiento con productividad y competitividad</a:t>
            </a:r>
          </a:p>
          <a:p>
            <a:pPr>
              <a:buFont typeface="Arial" panose="020B0604020202020204" pitchFamily="34" charset="0"/>
              <a:buChar char="•"/>
            </a:pPr>
            <a:r>
              <a:rPr lang="es-ES" sz="3600" dirty="0"/>
              <a:t>3- F</a:t>
            </a:r>
            <a:r>
              <a:rPr lang="es-AR" sz="3600" dirty="0" err="1"/>
              <a:t>ortalecer</a:t>
            </a:r>
            <a:r>
              <a:rPr lang="es-AR" sz="3600" dirty="0"/>
              <a:t> la gestión de los recursos naturales y Desarrollar resiliencia al cambio climático</a:t>
            </a:r>
            <a:endParaRPr lang="es-ES" sz="3600" dirty="0"/>
          </a:p>
        </p:txBody>
      </p:sp>
    </p:spTree>
    <p:extLst>
      <p:ext uri="{BB962C8B-B14F-4D97-AF65-F5344CB8AC3E}">
        <p14:creationId xmlns:p14="http://schemas.microsoft.com/office/powerpoint/2010/main" val="306479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8" y="143768"/>
            <a:ext cx="9077165" cy="1227832"/>
          </a:xfrm>
        </p:spPr>
        <p:txBody>
          <a:bodyPr>
            <a:normAutofit fontScale="90000"/>
          </a:bodyPr>
          <a:lstStyle/>
          <a:p>
            <a:r>
              <a:rPr lang="en-US" dirty="0"/>
              <a:t>1 – PROTEGER A LOS VULNERABLES y CONSOLIDAR </a:t>
            </a:r>
            <a:br>
              <a:rPr lang="en-US" dirty="0"/>
            </a:br>
            <a:r>
              <a:rPr lang="en-US" dirty="0"/>
              <a:t>LA CLASE MEDIA</a:t>
            </a:r>
            <a:endParaRPr lang="es-AR" dirty="0"/>
          </a:p>
        </p:txBody>
      </p:sp>
      <p:pic>
        <p:nvPicPr>
          <p:cNvPr id="9" name="Picture 8">
            <a:extLst>
              <a:ext uri="{FF2B5EF4-FFF2-40B4-BE49-F238E27FC236}">
                <a16:creationId xmlns:a16="http://schemas.microsoft.com/office/drawing/2014/main" id="{EA15327C-5FFC-40F3-B4D2-B61FB29079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80274" y="2498221"/>
            <a:ext cx="5635204" cy="3610299"/>
          </a:xfrm>
          <a:prstGeom prst="rect">
            <a:avLst/>
          </a:prstGeom>
        </p:spPr>
      </p:pic>
      <p:sp>
        <p:nvSpPr>
          <p:cNvPr id="10" name="TextBox 9">
            <a:extLst>
              <a:ext uri="{FF2B5EF4-FFF2-40B4-BE49-F238E27FC236}">
                <a16:creationId xmlns:a16="http://schemas.microsoft.com/office/drawing/2014/main" id="{CCD9057A-8934-47C3-8BD9-64A28CD9D821}"/>
              </a:ext>
            </a:extLst>
          </p:cNvPr>
          <p:cNvSpPr txBox="1"/>
          <p:nvPr/>
        </p:nvSpPr>
        <p:spPr>
          <a:xfrm>
            <a:off x="9699903" y="3248932"/>
            <a:ext cx="700087" cy="261610"/>
          </a:xfrm>
          <a:prstGeom prst="rect">
            <a:avLst/>
          </a:prstGeom>
          <a:noFill/>
        </p:spPr>
        <p:txBody>
          <a:bodyPr wrap="square" rtlCol="0">
            <a:spAutoFit/>
          </a:bodyPr>
          <a:lstStyle/>
          <a:p>
            <a:r>
              <a:rPr lang="en-US" sz="1100" dirty="0"/>
              <a:t>2015</a:t>
            </a:r>
            <a:endParaRPr lang="es-AR" sz="1100" dirty="0"/>
          </a:p>
        </p:txBody>
      </p:sp>
      <p:pic>
        <p:nvPicPr>
          <p:cNvPr id="11" name="Picture 10">
            <a:extLst>
              <a:ext uri="{FF2B5EF4-FFF2-40B4-BE49-F238E27FC236}">
                <a16:creationId xmlns:a16="http://schemas.microsoft.com/office/drawing/2014/main" id="{358126AA-C318-4D12-A3A5-501E06F48BDE}"/>
              </a:ext>
            </a:extLst>
          </p:cNvPr>
          <p:cNvPicPr>
            <a:picLocks noChangeAspect="1"/>
          </p:cNvPicPr>
          <p:nvPr/>
        </p:nvPicPr>
        <p:blipFill>
          <a:blip r:embed="rId4"/>
          <a:stretch>
            <a:fillRect/>
          </a:stretch>
        </p:blipFill>
        <p:spPr>
          <a:xfrm>
            <a:off x="340415" y="2589235"/>
            <a:ext cx="5642159" cy="3444461"/>
          </a:xfrm>
          <a:prstGeom prst="rect">
            <a:avLst/>
          </a:prstGeom>
        </p:spPr>
      </p:pic>
      <p:sp>
        <p:nvSpPr>
          <p:cNvPr id="12" name="TextBox 11">
            <a:extLst>
              <a:ext uri="{FF2B5EF4-FFF2-40B4-BE49-F238E27FC236}">
                <a16:creationId xmlns:a16="http://schemas.microsoft.com/office/drawing/2014/main" id="{D0D23920-E3FA-44D8-801C-F4A35176878F}"/>
              </a:ext>
            </a:extLst>
          </p:cNvPr>
          <p:cNvSpPr txBox="1"/>
          <p:nvPr/>
        </p:nvSpPr>
        <p:spPr>
          <a:xfrm>
            <a:off x="7622920" y="3248932"/>
            <a:ext cx="700087" cy="261610"/>
          </a:xfrm>
          <a:prstGeom prst="rect">
            <a:avLst/>
          </a:prstGeom>
          <a:noFill/>
        </p:spPr>
        <p:txBody>
          <a:bodyPr wrap="square" rtlCol="0">
            <a:spAutoFit/>
          </a:bodyPr>
          <a:lstStyle/>
          <a:p>
            <a:r>
              <a:rPr lang="en-US" sz="1100" dirty="0"/>
              <a:t>2003</a:t>
            </a:r>
            <a:endParaRPr lang="es-AR" sz="1100" dirty="0"/>
          </a:p>
        </p:txBody>
      </p:sp>
      <p:grpSp>
        <p:nvGrpSpPr>
          <p:cNvPr id="15" name="Group 14">
            <a:extLst>
              <a:ext uri="{FF2B5EF4-FFF2-40B4-BE49-F238E27FC236}">
                <a16:creationId xmlns:a16="http://schemas.microsoft.com/office/drawing/2014/main" id="{37DDB74B-9D97-42A9-ABF6-85715A7E0897}"/>
              </a:ext>
            </a:extLst>
          </p:cNvPr>
          <p:cNvGrpSpPr/>
          <p:nvPr/>
        </p:nvGrpSpPr>
        <p:grpSpPr>
          <a:xfrm>
            <a:off x="10528196" y="126123"/>
            <a:ext cx="1527381" cy="426261"/>
            <a:chOff x="10528196" y="126124"/>
            <a:chExt cx="1527381" cy="406400"/>
          </a:xfrm>
        </p:grpSpPr>
        <p:sp>
          <p:nvSpPr>
            <p:cNvPr id="16" name="TextBox 15">
              <a:extLst>
                <a:ext uri="{FF2B5EF4-FFF2-40B4-BE49-F238E27FC236}">
                  <a16:creationId xmlns:a16="http://schemas.microsoft.com/office/drawing/2014/main" id="{D88121A3-13AB-4F50-BABD-7090D32CD239}"/>
                </a:ext>
              </a:extLst>
            </p:cNvPr>
            <p:cNvSpPr txBox="1"/>
            <p:nvPr/>
          </p:nvSpPr>
          <p:spPr>
            <a:xfrm>
              <a:off x="10528196" y="126124"/>
              <a:ext cx="364301" cy="352123"/>
            </a:xfrm>
            <a:prstGeom prst="rect">
              <a:avLst/>
            </a:prstGeom>
            <a:noFill/>
          </p:spPr>
          <p:txBody>
            <a:bodyPr wrap="square" rtlCol="0">
              <a:spAutoFit/>
            </a:bodyPr>
            <a:lstStyle/>
            <a:p>
              <a:r>
                <a:rPr lang="en-US" dirty="0"/>
                <a:t>5</a:t>
              </a:r>
              <a:endParaRPr lang="es-AR" dirty="0"/>
            </a:p>
          </p:txBody>
        </p:sp>
        <p:pic>
          <p:nvPicPr>
            <p:cNvPr id="17" name="Picture 16">
              <a:extLst>
                <a:ext uri="{FF2B5EF4-FFF2-40B4-BE49-F238E27FC236}">
                  <a16:creationId xmlns:a16="http://schemas.microsoft.com/office/drawing/2014/main" id="{73F16EBF-BB7A-4CE8-9AC8-4EF7DD3E491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8" name="Picture 17" descr="Bandera de Chile">
              <a:extLst>
                <a:ext uri="{FF2B5EF4-FFF2-40B4-BE49-F238E27FC236}">
                  <a16:creationId xmlns:a16="http://schemas.microsoft.com/office/drawing/2014/main" id="{E1B46547-E955-4DC2-9280-7FFAE0499C0A}"/>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19" name="TextBox 18">
            <a:extLst>
              <a:ext uri="{FF2B5EF4-FFF2-40B4-BE49-F238E27FC236}">
                <a16:creationId xmlns:a16="http://schemas.microsoft.com/office/drawing/2014/main" id="{8CAC6B76-14BC-47EB-8223-03E463890F61}"/>
              </a:ext>
            </a:extLst>
          </p:cNvPr>
          <p:cNvSpPr txBox="1"/>
          <p:nvPr/>
        </p:nvSpPr>
        <p:spPr>
          <a:xfrm>
            <a:off x="765545" y="1828801"/>
            <a:ext cx="5316278" cy="646331"/>
          </a:xfrm>
          <a:prstGeom prst="rect">
            <a:avLst/>
          </a:prstGeom>
          <a:noFill/>
        </p:spPr>
        <p:txBody>
          <a:bodyPr wrap="square" rtlCol="0">
            <a:spAutoFit/>
          </a:bodyPr>
          <a:lstStyle/>
          <a:p>
            <a:pPr algn="ctr"/>
            <a:r>
              <a:rPr lang="es-AR" dirty="0"/>
              <a:t>Personas que viven en pobreza moderada y extrema, CASEN 2000-2015</a:t>
            </a:r>
          </a:p>
        </p:txBody>
      </p:sp>
      <p:sp>
        <p:nvSpPr>
          <p:cNvPr id="20" name="TextBox 19">
            <a:extLst>
              <a:ext uri="{FF2B5EF4-FFF2-40B4-BE49-F238E27FC236}">
                <a16:creationId xmlns:a16="http://schemas.microsoft.com/office/drawing/2014/main" id="{23C7A40F-49EA-4EF1-BA10-F311BE647905}"/>
              </a:ext>
            </a:extLst>
          </p:cNvPr>
          <p:cNvSpPr txBox="1"/>
          <p:nvPr/>
        </p:nvSpPr>
        <p:spPr>
          <a:xfrm>
            <a:off x="6506953" y="1831172"/>
            <a:ext cx="4751108" cy="369332"/>
          </a:xfrm>
          <a:prstGeom prst="rect">
            <a:avLst/>
          </a:prstGeom>
          <a:noFill/>
        </p:spPr>
        <p:txBody>
          <a:bodyPr wrap="square" rtlCol="0">
            <a:spAutoFit/>
          </a:bodyPr>
          <a:lstStyle/>
          <a:p>
            <a:pPr algn="ctr"/>
            <a:r>
              <a:rPr lang="es-AR" dirty="0"/>
              <a:t>Distribución del ingreso en Chile, 2003-2015</a:t>
            </a:r>
          </a:p>
        </p:txBody>
      </p:sp>
    </p:spTree>
    <p:extLst>
      <p:ext uri="{BB962C8B-B14F-4D97-AF65-F5344CB8AC3E}">
        <p14:creationId xmlns:p14="http://schemas.microsoft.com/office/powerpoint/2010/main" val="264068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8" y="143768"/>
            <a:ext cx="9077165" cy="1227832"/>
          </a:xfrm>
        </p:spPr>
        <p:txBody>
          <a:bodyPr>
            <a:normAutofit fontScale="90000"/>
          </a:bodyPr>
          <a:lstStyle/>
          <a:p>
            <a:r>
              <a:rPr lang="en-US" dirty="0"/>
              <a:t>1 – PROTEGER A LOS VULNERABLES y CONSOLIDAR </a:t>
            </a:r>
            <a:br>
              <a:rPr lang="en-US" dirty="0"/>
            </a:br>
            <a:r>
              <a:rPr lang="en-US" dirty="0"/>
              <a:t>LA CLASE MEDIA</a:t>
            </a:r>
            <a:endParaRPr lang="es-AR" dirty="0"/>
          </a:p>
        </p:txBody>
      </p:sp>
      <p:grpSp>
        <p:nvGrpSpPr>
          <p:cNvPr id="15" name="Group 14">
            <a:extLst>
              <a:ext uri="{FF2B5EF4-FFF2-40B4-BE49-F238E27FC236}">
                <a16:creationId xmlns:a16="http://schemas.microsoft.com/office/drawing/2014/main" id="{37DDB74B-9D97-42A9-ABF6-85715A7E0897}"/>
              </a:ext>
            </a:extLst>
          </p:cNvPr>
          <p:cNvGrpSpPr/>
          <p:nvPr/>
        </p:nvGrpSpPr>
        <p:grpSpPr>
          <a:xfrm>
            <a:off x="10528196" y="126123"/>
            <a:ext cx="1527381" cy="426261"/>
            <a:chOff x="10528196" y="126124"/>
            <a:chExt cx="1527381" cy="406400"/>
          </a:xfrm>
        </p:grpSpPr>
        <p:sp>
          <p:nvSpPr>
            <p:cNvPr id="16" name="TextBox 15">
              <a:extLst>
                <a:ext uri="{FF2B5EF4-FFF2-40B4-BE49-F238E27FC236}">
                  <a16:creationId xmlns:a16="http://schemas.microsoft.com/office/drawing/2014/main" id="{D88121A3-13AB-4F50-BABD-7090D32CD239}"/>
                </a:ext>
              </a:extLst>
            </p:cNvPr>
            <p:cNvSpPr txBox="1"/>
            <p:nvPr/>
          </p:nvSpPr>
          <p:spPr>
            <a:xfrm>
              <a:off x="10528196" y="126124"/>
              <a:ext cx="364301" cy="352123"/>
            </a:xfrm>
            <a:prstGeom prst="rect">
              <a:avLst/>
            </a:prstGeom>
            <a:noFill/>
          </p:spPr>
          <p:txBody>
            <a:bodyPr wrap="square" rtlCol="0">
              <a:spAutoFit/>
            </a:bodyPr>
            <a:lstStyle/>
            <a:p>
              <a:r>
                <a:rPr lang="en-US" dirty="0"/>
                <a:t>6</a:t>
              </a:r>
              <a:endParaRPr lang="es-AR" dirty="0"/>
            </a:p>
          </p:txBody>
        </p:sp>
        <p:pic>
          <p:nvPicPr>
            <p:cNvPr id="17" name="Picture 16">
              <a:extLst>
                <a:ext uri="{FF2B5EF4-FFF2-40B4-BE49-F238E27FC236}">
                  <a16:creationId xmlns:a16="http://schemas.microsoft.com/office/drawing/2014/main" id="{73F16EBF-BB7A-4CE8-9AC8-4EF7DD3E4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8" name="Picture 17" descr="Bandera de Chile">
              <a:extLst>
                <a:ext uri="{FF2B5EF4-FFF2-40B4-BE49-F238E27FC236}">
                  <a16:creationId xmlns:a16="http://schemas.microsoft.com/office/drawing/2014/main" id="{E1B46547-E955-4DC2-9280-7FFAE0499C0A}"/>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3" name="Rectangle 2">
            <a:extLst>
              <a:ext uri="{FF2B5EF4-FFF2-40B4-BE49-F238E27FC236}">
                <a16:creationId xmlns:a16="http://schemas.microsoft.com/office/drawing/2014/main" id="{382A649F-F3E0-492D-8C27-8AAF653A6A88}"/>
              </a:ext>
            </a:extLst>
          </p:cNvPr>
          <p:cNvSpPr/>
          <p:nvPr/>
        </p:nvSpPr>
        <p:spPr>
          <a:xfrm>
            <a:off x="851338" y="1886634"/>
            <a:ext cx="10623061" cy="3970318"/>
          </a:xfrm>
          <a:prstGeom prst="rect">
            <a:avLst/>
          </a:prstGeom>
        </p:spPr>
        <p:txBody>
          <a:bodyPr wrap="square">
            <a:spAutoFit/>
          </a:bodyPr>
          <a:lstStyle/>
          <a:p>
            <a:pPr>
              <a:buFont typeface="Arial" panose="020B0604020202020204" pitchFamily="34" charset="0"/>
              <a:buChar char="•"/>
            </a:pPr>
            <a:r>
              <a:rPr lang="es-AR" sz="3600" dirty="0"/>
              <a:t>La población chilena espera mejores servicios públicos.</a:t>
            </a:r>
          </a:p>
          <a:p>
            <a:endParaRPr lang="es-AR" sz="3600" dirty="0"/>
          </a:p>
          <a:p>
            <a:pPr>
              <a:buFont typeface="Arial" panose="020B0604020202020204" pitchFamily="34" charset="0"/>
              <a:buChar char="•"/>
            </a:pPr>
            <a:r>
              <a:rPr lang="es-AR" sz="3600" dirty="0"/>
              <a:t>Entre las principales demandas están: (i) mejorar la calidad de la educación; (ii) mejorar el funcionamiento del sector de salud; y (iii) impulsar reformas para garantizar mejores pensiones.</a:t>
            </a:r>
          </a:p>
          <a:p>
            <a:endParaRPr lang="es-AR" sz="3600" dirty="0"/>
          </a:p>
        </p:txBody>
      </p:sp>
    </p:spTree>
    <p:extLst>
      <p:ext uri="{BB962C8B-B14F-4D97-AF65-F5344CB8AC3E}">
        <p14:creationId xmlns:p14="http://schemas.microsoft.com/office/powerpoint/2010/main" val="832322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8" y="143768"/>
            <a:ext cx="9077165" cy="1227832"/>
          </a:xfrm>
        </p:spPr>
        <p:txBody>
          <a:bodyPr>
            <a:normAutofit fontScale="90000"/>
          </a:bodyPr>
          <a:lstStyle/>
          <a:p>
            <a:r>
              <a:rPr lang="en-US" dirty="0"/>
              <a:t>2 – </a:t>
            </a:r>
            <a:r>
              <a:rPr lang="es-ES" sz="5400" dirty="0"/>
              <a:t>Sostener el crecimiento con productividad y competitividad</a:t>
            </a:r>
            <a:endParaRPr lang="es-AR" dirty="0"/>
          </a:p>
        </p:txBody>
      </p:sp>
      <p:grpSp>
        <p:nvGrpSpPr>
          <p:cNvPr id="15" name="Group 14">
            <a:extLst>
              <a:ext uri="{FF2B5EF4-FFF2-40B4-BE49-F238E27FC236}">
                <a16:creationId xmlns:a16="http://schemas.microsoft.com/office/drawing/2014/main" id="{37DDB74B-9D97-42A9-ABF6-85715A7E0897}"/>
              </a:ext>
            </a:extLst>
          </p:cNvPr>
          <p:cNvGrpSpPr/>
          <p:nvPr/>
        </p:nvGrpSpPr>
        <p:grpSpPr>
          <a:xfrm>
            <a:off x="10528196" y="126123"/>
            <a:ext cx="1527381" cy="426261"/>
            <a:chOff x="10528196" y="126124"/>
            <a:chExt cx="1527381" cy="406400"/>
          </a:xfrm>
        </p:grpSpPr>
        <p:sp>
          <p:nvSpPr>
            <p:cNvPr id="16" name="TextBox 15">
              <a:extLst>
                <a:ext uri="{FF2B5EF4-FFF2-40B4-BE49-F238E27FC236}">
                  <a16:creationId xmlns:a16="http://schemas.microsoft.com/office/drawing/2014/main" id="{D88121A3-13AB-4F50-BABD-7090D32CD239}"/>
                </a:ext>
              </a:extLst>
            </p:cNvPr>
            <p:cNvSpPr txBox="1"/>
            <p:nvPr/>
          </p:nvSpPr>
          <p:spPr>
            <a:xfrm>
              <a:off x="10528196" y="126124"/>
              <a:ext cx="364301" cy="352123"/>
            </a:xfrm>
            <a:prstGeom prst="rect">
              <a:avLst/>
            </a:prstGeom>
            <a:noFill/>
          </p:spPr>
          <p:txBody>
            <a:bodyPr wrap="square" rtlCol="0">
              <a:spAutoFit/>
            </a:bodyPr>
            <a:lstStyle/>
            <a:p>
              <a:r>
                <a:rPr lang="en-US" dirty="0"/>
                <a:t>7</a:t>
              </a:r>
              <a:endParaRPr lang="es-AR" dirty="0"/>
            </a:p>
          </p:txBody>
        </p:sp>
        <p:pic>
          <p:nvPicPr>
            <p:cNvPr id="17" name="Picture 16">
              <a:extLst>
                <a:ext uri="{FF2B5EF4-FFF2-40B4-BE49-F238E27FC236}">
                  <a16:creationId xmlns:a16="http://schemas.microsoft.com/office/drawing/2014/main" id="{73F16EBF-BB7A-4CE8-9AC8-4EF7DD3E4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8" name="Picture 17" descr="Bandera de Chile">
              <a:extLst>
                <a:ext uri="{FF2B5EF4-FFF2-40B4-BE49-F238E27FC236}">
                  <a16:creationId xmlns:a16="http://schemas.microsoft.com/office/drawing/2014/main" id="{E1B46547-E955-4DC2-9280-7FFAE0499C0A}"/>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pic>
        <p:nvPicPr>
          <p:cNvPr id="3" name="Picture 2">
            <a:extLst>
              <a:ext uri="{FF2B5EF4-FFF2-40B4-BE49-F238E27FC236}">
                <a16:creationId xmlns:a16="http://schemas.microsoft.com/office/drawing/2014/main" id="{86F89096-7592-47EC-B8A0-98A9661DADFB}"/>
              </a:ext>
            </a:extLst>
          </p:cNvPr>
          <p:cNvPicPr>
            <a:picLocks noChangeAspect="1"/>
          </p:cNvPicPr>
          <p:nvPr/>
        </p:nvPicPr>
        <p:blipFill>
          <a:blip r:embed="rId5"/>
          <a:stretch>
            <a:fillRect/>
          </a:stretch>
        </p:blipFill>
        <p:spPr>
          <a:xfrm>
            <a:off x="664819" y="2736867"/>
            <a:ext cx="4641108" cy="3521470"/>
          </a:xfrm>
          <a:prstGeom prst="rect">
            <a:avLst/>
          </a:prstGeom>
        </p:spPr>
      </p:pic>
      <p:sp>
        <p:nvSpPr>
          <p:cNvPr id="11" name="TextBox 10">
            <a:extLst>
              <a:ext uri="{FF2B5EF4-FFF2-40B4-BE49-F238E27FC236}">
                <a16:creationId xmlns:a16="http://schemas.microsoft.com/office/drawing/2014/main" id="{78697E84-20F4-45BC-A014-D4470ACBA77B}"/>
              </a:ext>
            </a:extLst>
          </p:cNvPr>
          <p:cNvSpPr txBox="1"/>
          <p:nvPr/>
        </p:nvSpPr>
        <p:spPr>
          <a:xfrm>
            <a:off x="6450392" y="1887433"/>
            <a:ext cx="4807669" cy="646331"/>
          </a:xfrm>
          <a:prstGeom prst="rect">
            <a:avLst/>
          </a:prstGeom>
          <a:noFill/>
        </p:spPr>
        <p:txBody>
          <a:bodyPr wrap="square" rtlCol="0">
            <a:spAutoFit/>
          </a:bodyPr>
          <a:lstStyle/>
          <a:p>
            <a:pPr algn="ctr"/>
            <a:r>
              <a:rPr lang="es-AR" dirty="0"/>
              <a:t>Productividad laboral versus empleo empresarial, Chile y Estados Unidos</a:t>
            </a:r>
          </a:p>
        </p:txBody>
      </p:sp>
      <p:sp>
        <p:nvSpPr>
          <p:cNvPr id="12" name="TextBox 11">
            <a:extLst>
              <a:ext uri="{FF2B5EF4-FFF2-40B4-BE49-F238E27FC236}">
                <a16:creationId xmlns:a16="http://schemas.microsoft.com/office/drawing/2014/main" id="{376FC36A-FB8A-49A8-A985-CC84A49FAA28}"/>
              </a:ext>
            </a:extLst>
          </p:cNvPr>
          <p:cNvSpPr txBox="1"/>
          <p:nvPr/>
        </p:nvSpPr>
        <p:spPr>
          <a:xfrm>
            <a:off x="851338" y="1887433"/>
            <a:ext cx="4605390" cy="646331"/>
          </a:xfrm>
          <a:prstGeom prst="rect">
            <a:avLst/>
          </a:prstGeom>
          <a:noFill/>
        </p:spPr>
        <p:txBody>
          <a:bodyPr wrap="square" rtlCol="0">
            <a:spAutoFit/>
          </a:bodyPr>
          <a:lstStyle/>
          <a:p>
            <a:pPr algn="ctr"/>
            <a:r>
              <a:rPr lang="es-AR" dirty="0"/>
              <a:t>PIB real per cápita, % del valor de EE.UU., precios constantes del 2010</a:t>
            </a:r>
          </a:p>
        </p:txBody>
      </p:sp>
      <p:pic>
        <p:nvPicPr>
          <p:cNvPr id="13" name="Picture 12">
            <a:extLst>
              <a:ext uri="{FF2B5EF4-FFF2-40B4-BE49-F238E27FC236}">
                <a16:creationId xmlns:a16="http://schemas.microsoft.com/office/drawing/2014/main" id="{00A94171-D043-45DA-BEA1-A562EF8C1150}"/>
              </a:ext>
            </a:extLst>
          </p:cNvPr>
          <p:cNvPicPr/>
          <p:nvPr/>
        </p:nvPicPr>
        <p:blipFill>
          <a:blip r:embed="rId6">
            <a:extLst>
              <a:ext uri="{28A0092B-C50C-407E-A947-70E740481C1C}">
                <a14:useLocalDpi xmlns:a14="http://schemas.microsoft.com/office/drawing/2010/main"/>
              </a:ext>
            </a:extLst>
          </a:blip>
          <a:srcRect/>
          <a:stretch>
            <a:fillRect/>
          </a:stretch>
        </p:blipFill>
        <p:spPr bwMode="auto">
          <a:xfrm>
            <a:off x="5811259" y="2749481"/>
            <a:ext cx="6063916" cy="3723508"/>
          </a:xfrm>
          <a:prstGeom prst="rect">
            <a:avLst/>
          </a:prstGeom>
          <a:noFill/>
          <a:ln>
            <a:noFill/>
          </a:ln>
        </p:spPr>
      </p:pic>
    </p:spTree>
    <p:extLst>
      <p:ext uri="{BB962C8B-B14F-4D97-AF65-F5344CB8AC3E}">
        <p14:creationId xmlns:p14="http://schemas.microsoft.com/office/powerpoint/2010/main" val="2646249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8" y="143768"/>
            <a:ext cx="9077165" cy="1227832"/>
          </a:xfrm>
        </p:spPr>
        <p:txBody>
          <a:bodyPr>
            <a:normAutofit fontScale="90000"/>
          </a:bodyPr>
          <a:lstStyle/>
          <a:p>
            <a:r>
              <a:rPr lang="en-US" dirty="0"/>
              <a:t>2 – </a:t>
            </a:r>
            <a:r>
              <a:rPr lang="es-ES" sz="5400" dirty="0"/>
              <a:t>Sostener el crecimiento con productividad y competitividad</a:t>
            </a:r>
            <a:endParaRPr lang="es-AR" dirty="0"/>
          </a:p>
        </p:txBody>
      </p:sp>
      <p:sp>
        <p:nvSpPr>
          <p:cNvPr id="13" name="Content Placeholder 2">
            <a:extLst>
              <a:ext uri="{FF2B5EF4-FFF2-40B4-BE49-F238E27FC236}">
                <a16:creationId xmlns:a16="http://schemas.microsoft.com/office/drawing/2014/main" id="{7BBA0671-31D3-41FD-899F-B1F2A6429368}"/>
              </a:ext>
            </a:extLst>
          </p:cNvPr>
          <p:cNvSpPr txBox="1">
            <a:spLocks/>
          </p:cNvSpPr>
          <p:nvPr/>
        </p:nvSpPr>
        <p:spPr>
          <a:xfrm>
            <a:off x="617818" y="2081384"/>
            <a:ext cx="10829428" cy="3970318"/>
          </a:xfrm>
          <a:prstGeom prst="rect">
            <a:avLst/>
          </a:prstGeom>
        </p:spPr>
        <p:txBody>
          <a:bodyPr wrap="square">
            <a:spAutoFit/>
          </a:bodyPr>
          <a:lstStyle>
            <a:defPPr>
              <a:defRPr lang="en-US"/>
            </a:defPPr>
            <a:lvl1pPr>
              <a:buFont typeface="Arial" panose="020B0604020202020204" pitchFamily="34" charset="0"/>
              <a:buChar char="•"/>
              <a:defRPr sz="4000"/>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s-AR" sz="3600" dirty="0"/>
              <a:t> La inversión de capital continuará como un factor clave de crecimiento</a:t>
            </a:r>
          </a:p>
          <a:p>
            <a:r>
              <a:rPr lang="es-AR" sz="3600" dirty="0"/>
              <a:t>Aumentar la productividad a través de mas innovación, mayor diversificación y mejora de la productividad laboral.</a:t>
            </a:r>
          </a:p>
          <a:p>
            <a:r>
              <a:rPr lang="es-AR" sz="3600" dirty="0"/>
              <a:t>Fortalecer la competencia en transporte, logística y servicios profesionales. </a:t>
            </a:r>
          </a:p>
        </p:txBody>
      </p:sp>
      <p:grpSp>
        <p:nvGrpSpPr>
          <p:cNvPr id="15" name="Group 14">
            <a:extLst>
              <a:ext uri="{FF2B5EF4-FFF2-40B4-BE49-F238E27FC236}">
                <a16:creationId xmlns:a16="http://schemas.microsoft.com/office/drawing/2014/main" id="{37DDB74B-9D97-42A9-ABF6-85715A7E0897}"/>
              </a:ext>
            </a:extLst>
          </p:cNvPr>
          <p:cNvGrpSpPr/>
          <p:nvPr/>
        </p:nvGrpSpPr>
        <p:grpSpPr>
          <a:xfrm>
            <a:off x="10528196" y="126123"/>
            <a:ext cx="1527381" cy="426261"/>
            <a:chOff x="10528196" y="126124"/>
            <a:chExt cx="1527381" cy="406400"/>
          </a:xfrm>
        </p:grpSpPr>
        <p:sp>
          <p:nvSpPr>
            <p:cNvPr id="16" name="TextBox 15">
              <a:extLst>
                <a:ext uri="{FF2B5EF4-FFF2-40B4-BE49-F238E27FC236}">
                  <a16:creationId xmlns:a16="http://schemas.microsoft.com/office/drawing/2014/main" id="{D88121A3-13AB-4F50-BABD-7090D32CD239}"/>
                </a:ext>
              </a:extLst>
            </p:cNvPr>
            <p:cNvSpPr txBox="1"/>
            <p:nvPr/>
          </p:nvSpPr>
          <p:spPr>
            <a:xfrm>
              <a:off x="10528196" y="126124"/>
              <a:ext cx="364301" cy="352123"/>
            </a:xfrm>
            <a:prstGeom prst="rect">
              <a:avLst/>
            </a:prstGeom>
            <a:noFill/>
          </p:spPr>
          <p:txBody>
            <a:bodyPr wrap="square" rtlCol="0">
              <a:spAutoFit/>
            </a:bodyPr>
            <a:lstStyle/>
            <a:p>
              <a:r>
                <a:rPr lang="en-US" dirty="0"/>
                <a:t>8</a:t>
              </a:r>
              <a:endParaRPr lang="es-AR" dirty="0"/>
            </a:p>
          </p:txBody>
        </p:sp>
        <p:pic>
          <p:nvPicPr>
            <p:cNvPr id="17" name="Picture 16">
              <a:extLst>
                <a:ext uri="{FF2B5EF4-FFF2-40B4-BE49-F238E27FC236}">
                  <a16:creationId xmlns:a16="http://schemas.microsoft.com/office/drawing/2014/main" id="{73F16EBF-BB7A-4CE8-9AC8-4EF7DD3E4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8" name="Picture 17" descr="Bandera de Chile">
              <a:extLst>
                <a:ext uri="{FF2B5EF4-FFF2-40B4-BE49-F238E27FC236}">
                  <a16:creationId xmlns:a16="http://schemas.microsoft.com/office/drawing/2014/main" id="{E1B46547-E955-4DC2-9280-7FFAE0499C0A}"/>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sp>
        <p:nvSpPr>
          <p:cNvPr id="19" name="Content Placeholder 2">
            <a:extLst>
              <a:ext uri="{FF2B5EF4-FFF2-40B4-BE49-F238E27FC236}">
                <a16:creationId xmlns:a16="http://schemas.microsoft.com/office/drawing/2014/main" id="{2304298F-F366-4037-8E81-3E584C1143D5}"/>
              </a:ext>
            </a:extLst>
          </p:cNvPr>
          <p:cNvSpPr txBox="1">
            <a:spLocks/>
          </p:cNvSpPr>
          <p:nvPr/>
        </p:nvSpPr>
        <p:spPr>
          <a:xfrm>
            <a:off x="727573" y="6008142"/>
            <a:ext cx="10719673" cy="58703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endParaRPr lang="es-AR" sz="1800" dirty="0"/>
          </a:p>
        </p:txBody>
      </p:sp>
      <p:sp>
        <p:nvSpPr>
          <p:cNvPr id="20" name="Content Placeholder 2">
            <a:extLst>
              <a:ext uri="{FF2B5EF4-FFF2-40B4-BE49-F238E27FC236}">
                <a16:creationId xmlns:a16="http://schemas.microsoft.com/office/drawing/2014/main" id="{4BCB1960-A81F-4440-B759-4A603FEE0511}"/>
              </a:ext>
            </a:extLst>
          </p:cNvPr>
          <p:cNvSpPr txBox="1">
            <a:spLocks/>
          </p:cNvSpPr>
          <p:nvPr/>
        </p:nvSpPr>
        <p:spPr>
          <a:xfrm>
            <a:off x="727574" y="5346368"/>
            <a:ext cx="10719673" cy="715067"/>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a:buFont typeface="Arial" panose="020B0604020202020204" pitchFamily="34" charset="0"/>
              <a:buChar char="•"/>
            </a:pPr>
            <a:endParaRPr lang="es-AR" sz="1800" dirty="0"/>
          </a:p>
        </p:txBody>
      </p:sp>
    </p:spTree>
    <p:extLst>
      <p:ext uri="{BB962C8B-B14F-4D97-AF65-F5344CB8AC3E}">
        <p14:creationId xmlns:p14="http://schemas.microsoft.com/office/powerpoint/2010/main" val="416125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500"/>
                                  </p:stCondLst>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500"/>
                                  </p:stCondLst>
                                  <p:childTnLst>
                                    <p:set>
                                      <p:cBhvr>
                                        <p:cTn id="10"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500"/>
                                  </p:stCondLst>
                                  <p:childTnLst>
                                    <p:set>
                                      <p:cBhvr>
                                        <p:cTn id="14" dur="1" fill="hold">
                                          <p:stCondLst>
                                            <p:cond delay="0"/>
                                          </p:stCondLst>
                                        </p:cTn>
                                        <p:tgtEl>
                                          <p:spTgt spid="1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1338" y="143767"/>
            <a:ext cx="9602988" cy="1716563"/>
          </a:xfrm>
        </p:spPr>
        <p:txBody>
          <a:bodyPr>
            <a:normAutofit fontScale="90000"/>
          </a:bodyPr>
          <a:lstStyle/>
          <a:p>
            <a:r>
              <a:rPr lang="en-US" dirty="0"/>
              <a:t>3 – </a:t>
            </a:r>
            <a:r>
              <a:rPr lang="es-AR" sz="5400" dirty="0"/>
              <a:t>fortalecer la gestión de los recursos naturales y Desarrollar  resiliencia al cambio climático</a:t>
            </a:r>
            <a:endParaRPr lang="es-AR" dirty="0"/>
          </a:p>
        </p:txBody>
      </p:sp>
      <p:grpSp>
        <p:nvGrpSpPr>
          <p:cNvPr id="15" name="Group 14">
            <a:extLst>
              <a:ext uri="{FF2B5EF4-FFF2-40B4-BE49-F238E27FC236}">
                <a16:creationId xmlns:a16="http://schemas.microsoft.com/office/drawing/2014/main" id="{37DDB74B-9D97-42A9-ABF6-85715A7E0897}"/>
              </a:ext>
            </a:extLst>
          </p:cNvPr>
          <p:cNvGrpSpPr/>
          <p:nvPr/>
        </p:nvGrpSpPr>
        <p:grpSpPr>
          <a:xfrm>
            <a:off x="10528196" y="126123"/>
            <a:ext cx="1527381" cy="426261"/>
            <a:chOff x="10528196" y="126124"/>
            <a:chExt cx="1527381" cy="406400"/>
          </a:xfrm>
        </p:grpSpPr>
        <p:sp>
          <p:nvSpPr>
            <p:cNvPr id="16" name="TextBox 15">
              <a:extLst>
                <a:ext uri="{FF2B5EF4-FFF2-40B4-BE49-F238E27FC236}">
                  <a16:creationId xmlns:a16="http://schemas.microsoft.com/office/drawing/2014/main" id="{D88121A3-13AB-4F50-BABD-7090D32CD239}"/>
                </a:ext>
              </a:extLst>
            </p:cNvPr>
            <p:cNvSpPr txBox="1"/>
            <p:nvPr/>
          </p:nvSpPr>
          <p:spPr>
            <a:xfrm>
              <a:off x="10528196" y="126124"/>
              <a:ext cx="364301" cy="352123"/>
            </a:xfrm>
            <a:prstGeom prst="rect">
              <a:avLst/>
            </a:prstGeom>
            <a:noFill/>
          </p:spPr>
          <p:txBody>
            <a:bodyPr wrap="square" rtlCol="0">
              <a:spAutoFit/>
            </a:bodyPr>
            <a:lstStyle/>
            <a:p>
              <a:r>
                <a:rPr lang="en-US" dirty="0"/>
                <a:t>9</a:t>
              </a:r>
              <a:endParaRPr lang="es-AR" dirty="0"/>
            </a:p>
          </p:txBody>
        </p:sp>
        <p:pic>
          <p:nvPicPr>
            <p:cNvPr id="17" name="Picture 16">
              <a:extLst>
                <a:ext uri="{FF2B5EF4-FFF2-40B4-BE49-F238E27FC236}">
                  <a16:creationId xmlns:a16="http://schemas.microsoft.com/office/drawing/2014/main" id="{73F16EBF-BB7A-4CE8-9AC8-4EF7DD3E491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92497" y="126124"/>
              <a:ext cx="365564" cy="365564"/>
            </a:xfrm>
            <a:prstGeom prst="rect">
              <a:avLst/>
            </a:prstGeom>
          </p:spPr>
        </p:pic>
        <p:pic>
          <p:nvPicPr>
            <p:cNvPr id="18" name="Picture 17" descr="Bandera de Chile">
              <a:extLst>
                <a:ext uri="{FF2B5EF4-FFF2-40B4-BE49-F238E27FC236}">
                  <a16:creationId xmlns:a16="http://schemas.microsoft.com/office/drawing/2014/main" id="{E1B46547-E955-4DC2-9280-7FFAE0499C0A}"/>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11447247" y="126124"/>
              <a:ext cx="608330" cy="406400"/>
            </a:xfrm>
            <a:prstGeom prst="rect">
              <a:avLst/>
            </a:prstGeom>
            <a:noFill/>
            <a:ln>
              <a:noFill/>
            </a:ln>
          </p:spPr>
        </p:pic>
      </p:grpSp>
      <p:pic>
        <p:nvPicPr>
          <p:cNvPr id="4" name="Picture 3">
            <a:extLst>
              <a:ext uri="{FF2B5EF4-FFF2-40B4-BE49-F238E27FC236}">
                <a16:creationId xmlns:a16="http://schemas.microsoft.com/office/drawing/2014/main" id="{1E77566F-5DE9-4AD1-A8E7-87EF47F96F9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548" y="3389774"/>
            <a:ext cx="5247557" cy="2501488"/>
          </a:xfrm>
          <a:prstGeom prst="rect">
            <a:avLst/>
          </a:prstGeom>
        </p:spPr>
      </p:pic>
      <p:sp>
        <p:nvSpPr>
          <p:cNvPr id="5" name="TextBox 4">
            <a:extLst>
              <a:ext uri="{FF2B5EF4-FFF2-40B4-BE49-F238E27FC236}">
                <a16:creationId xmlns:a16="http://schemas.microsoft.com/office/drawing/2014/main" id="{E19A5F30-4625-4CD4-A64D-3C05A257705A}"/>
              </a:ext>
            </a:extLst>
          </p:cNvPr>
          <p:cNvSpPr txBox="1"/>
          <p:nvPr/>
        </p:nvSpPr>
        <p:spPr>
          <a:xfrm>
            <a:off x="437726" y="2513216"/>
            <a:ext cx="4083269" cy="646331"/>
          </a:xfrm>
          <a:prstGeom prst="rect">
            <a:avLst/>
          </a:prstGeom>
          <a:noFill/>
        </p:spPr>
        <p:txBody>
          <a:bodyPr wrap="square" rtlCol="0">
            <a:spAutoFit/>
          </a:bodyPr>
          <a:lstStyle/>
          <a:p>
            <a:pPr algn="ctr"/>
            <a:r>
              <a:rPr lang="en-US" dirty="0" err="1"/>
              <a:t>Perdidas</a:t>
            </a:r>
            <a:r>
              <a:rPr lang="en-US" dirty="0"/>
              <a:t> </a:t>
            </a:r>
            <a:r>
              <a:rPr lang="en-US" dirty="0" err="1"/>
              <a:t>por</a:t>
            </a:r>
            <a:r>
              <a:rPr lang="en-US" dirty="0"/>
              <a:t> </a:t>
            </a:r>
            <a:r>
              <a:rPr lang="en-US" dirty="0" err="1"/>
              <a:t>desastres</a:t>
            </a:r>
            <a:r>
              <a:rPr lang="en-US" dirty="0"/>
              <a:t>, </a:t>
            </a:r>
          </a:p>
          <a:p>
            <a:pPr algn="ctr"/>
            <a:r>
              <a:rPr lang="en-US" dirty="0" err="1"/>
              <a:t>como</a:t>
            </a:r>
            <a:r>
              <a:rPr lang="en-US" dirty="0"/>
              <a:t> % del PIB, 1995-2014</a:t>
            </a:r>
            <a:endParaRPr lang="es-AR" dirty="0"/>
          </a:p>
        </p:txBody>
      </p:sp>
      <p:pic>
        <p:nvPicPr>
          <p:cNvPr id="8" name="Picture 7">
            <a:extLst>
              <a:ext uri="{FF2B5EF4-FFF2-40B4-BE49-F238E27FC236}">
                <a16:creationId xmlns:a16="http://schemas.microsoft.com/office/drawing/2014/main" id="{20154ABA-D079-4AFD-8C5F-AE474F2E04F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245895" y="3389774"/>
            <a:ext cx="6877186" cy="2894070"/>
          </a:xfrm>
          <a:prstGeom prst="rect">
            <a:avLst/>
          </a:prstGeom>
        </p:spPr>
      </p:pic>
      <p:sp>
        <p:nvSpPr>
          <p:cNvPr id="19" name="TextBox 18">
            <a:extLst>
              <a:ext uri="{FF2B5EF4-FFF2-40B4-BE49-F238E27FC236}">
                <a16:creationId xmlns:a16="http://schemas.microsoft.com/office/drawing/2014/main" id="{F34D7DAB-F82A-4CD9-95FE-D951D6439558}"/>
              </a:ext>
            </a:extLst>
          </p:cNvPr>
          <p:cNvSpPr txBox="1"/>
          <p:nvPr/>
        </p:nvSpPr>
        <p:spPr>
          <a:xfrm>
            <a:off x="6724147" y="2513216"/>
            <a:ext cx="4083269" cy="646331"/>
          </a:xfrm>
          <a:prstGeom prst="rect">
            <a:avLst/>
          </a:prstGeom>
          <a:noFill/>
        </p:spPr>
        <p:txBody>
          <a:bodyPr wrap="square" rtlCol="0">
            <a:spAutoFit/>
          </a:bodyPr>
          <a:lstStyle/>
          <a:p>
            <a:pPr algn="ctr"/>
            <a:r>
              <a:rPr lang="es-AR" dirty="0"/>
              <a:t>Pronósticos de consume de agua en minería, por fuente</a:t>
            </a:r>
          </a:p>
        </p:txBody>
      </p:sp>
    </p:spTree>
    <p:extLst>
      <p:ext uri="{BB962C8B-B14F-4D97-AF65-F5344CB8AC3E}">
        <p14:creationId xmlns:p14="http://schemas.microsoft.com/office/powerpoint/2010/main" val="27019044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4797</TotalTime>
  <Words>1623</Words>
  <Application>Microsoft Office PowerPoint</Application>
  <PresentationFormat>Widescreen</PresentationFormat>
  <Paragraphs>131</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Tw Cen MT</vt:lpstr>
      <vt:lpstr>Tw Cen MT Condensed</vt:lpstr>
      <vt:lpstr>Wingdings 3</vt:lpstr>
      <vt:lpstr>Integral</vt:lpstr>
      <vt:lpstr>BANCO MUNDIAL:  MARCO DE ALIANZA 2019-2024</vt:lpstr>
      <vt:lpstr>PowerPoint Presentation</vt:lpstr>
      <vt:lpstr>Proceso de Elaboracion del MARCO de ALIANZA </vt:lpstr>
      <vt:lpstr>Principales desafios de desarrollo</vt:lpstr>
      <vt:lpstr>1 – PROTEGER A LOS VULNERABLES y CONSOLIDAR  LA CLASE MEDIA</vt:lpstr>
      <vt:lpstr>1 – PROTEGER A LOS VULNERABLES y CONSOLIDAR  LA CLASE MEDIA</vt:lpstr>
      <vt:lpstr>2 – Sostener el crecimiento con productividad y competitividad</vt:lpstr>
      <vt:lpstr>2 – Sostener el crecimiento con productividad y competitividad</vt:lpstr>
      <vt:lpstr>3 – fortalecer la gestión de los recursos naturales y Desarrollar  resiliencia al cambio climático</vt:lpstr>
      <vt:lpstr>3 – fortalecer la gestión de los recursos naturales y Desarrollar  resiliencia al cambio climático</vt:lpstr>
      <vt:lpstr>GRUPO BANCO MUNDIAL en CHILE - BIRF</vt:lpstr>
      <vt:lpstr>GRUPO BANCO MUNDIAL en CHILE - IFC</vt:lpstr>
      <vt:lpstr>EL APORTE FINANCIERO DEL GRUPO BANCO  MUNDIAL en CHILE ES MUY LIMITADO</vt:lpstr>
      <vt:lpstr>CARACTERISTICAS DISTINTIVAS De LA REGION DE METROPOLITANA de SANTIAGO</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BANCO MUNDIAL:  Estrategia de trabajo 2015-2020</dc:title>
  <dc:creator>Valeria Bolla</dc:creator>
  <cp:lastModifiedBy>Jeffrey Michael Frost</cp:lastModifiedBy>
  <cp:revision>482</cp:revision>
  <cp:lastPrinted>2018-05-31T19:19:43Z</cp:lastPrinted>
  <dcterms:created xsi:type="dcterms:W3CDTF">2015-05-12T13:42:59Z</dcterms:created>
  <dcterms:modified xsi:type="dcterms:W3CDTF">2018-06-19T21:38:16Z</dcterms:modified>
</cp:coreProperties>
</file>