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759" r:id="rId1"/>
  </p:sldMasterIdLst>
  <p:sldIdLst>
    <p:sldId id="256" r:id="rId2"/>
    <p:sldId id="257" r:id="rId3"/>
    <p:sldId id="258" r:id="rId4"/>
    <p:sldId id="270" r:id="rId5"/>
    <p:sldId id="259" r:id="rId6"/>
    <p:sldId id="260" r:id="rId7"/>
    <p:sldId id="261" r:id="rId8"/>
    <p:sldId id="262" r:id="rId9"/>
    <p:sldId id="263" r:id="rId10"/>
    <p:sldId id="264" r:id="rId11"/>
    <p:sldId id="265" r:id="rId12"/>
    <p:sldId id="268" r:id="rId13"/>
    <p:sldId id="266" r:id="rId14"/>
    <p:sldId id="269" r:id="rId1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96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15" y="6161454"/>
            <a:ext cx="779585" cy="649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8E44A7-7B97-4DD7-80DE-1ACF011D3B4A}"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39684-07FD-48FD-8C30-71A8F51BF3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8E44A7-7B97-4DD7-80DE-1ACF011D3B4A}"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39684-07FD-48FD-8C30-71A8F51BF3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8E44A7-7B97-4DD7-80DE-1ACF011D3B4A}"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39684-07FD-48FD-8C30-71A8F51BF3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8E44A7-7B97-4DD7-80DE-1ACF011D3B4A}"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39684-07FD-48FD-8C30-71A8F51BF3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8E44A7-7B97-4DD7-80DE-1ACF011D3B4A}" type="datetimeFigureOut">
              <a:rPr lang="en-US" smtClean="0"/>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39684-07FD-48FD-8C30-71A8F51BF3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8E44A7-7B97-4DD7-80DE-1ACF011D3B4A}" type="datetimeFigureOut">
              <a:rPr lang="en-US" smtClean="0"/>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39684-07FD-48FD-8C30-71A8F51BF3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8E44A7-7B97-4DD7-80DE-1ACF011D3B4A}" type="datetimeFigureOut">
              <a:rPr lang="en-US" smtClean="0"/>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39684-07FD-48FD-8C30-71A8F51BF3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8E44A7-7B97-4DD7-80DE-1ACF011D3B4A}"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98E44A7-7B97-4DD7-80DE-1ACF011D3B4A}" type="datetimeFigureOut">
              <a:rPr lang="en-US" smtClean="0"/>
              <a:t>12/2/2014</a:t>
            </a:fld>
            <a:endParaRPr lang="en-US"/>
          </a:p>
        </p:txBody>
      </p:sp>
      <p:sp>
        <p:nvSpPr>
          <p:cNvPr id="9" name="Slide Number Placeholder 8"/>
          <p:cNvSpPr>
            <a:spLocks noGrp="1"/>
          </p:cNvSpPr>
          <p:nvPr>
            <p:ph type="sldNum" sz="quarter" idx="11"/>
          </p:nvPr>
        </p:nvSpPr>
        <p:spPr/>
        <p:txBody>
          <a:bodyPr/>
          <a:lstStyle/>
          <a:p>
            <a:fld id="{58A39684-07FD-48FD-8C30-71A8F51BF3C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8A39684-07FD-48FD-8C30-71A8F51BF3C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98E44A7-7B97-4DD7-80DE-1ACF011D3B4A}" type="datetimeFigureOut">
              <a:rPr lang="en-US" smtClean="0"/>
              <a:t>12/2/2014</a:t>
            </a:fld>
            <a:endParaRPr lang="en-US"/>
          </a:p>
        </p:txBody>
      </p:sp>
      <p:sp>
        <p:nvSpPr>
          <p:cNvPr id="9" name="TextBox 8"/>
          <p:cNvSpPr txBox="1"/>
          <p:nvPr/>
        </p:nvSpPr>
        <p:spPr>
          <a:xfrm>
            <a:off x="838200" y="6535579"/>
            <a:ext cx="8077200" cy="246221"/>
          </a:xfrm>
          <a:prstGeom prst="rect">
            <a:avLst/>
          </a:prstGeom>
          <a:noFill/>
        </p:spPr>
        <p:txBody>
          <a:bodyPr wrap="square" rtlCol="0">
            <a:spAutoFit/>
          </a:bodyPr>
          <a:lstStyle/>
          <a:p>
            <a:r>
              <a:rPr lang="fr-FR" sz="1000" dirty="0" smtClean="0"/>
              <a:t>Document </a:t>
            </a:r>
            <a:r>
              <a:rPr lang="en-US" sz="1000" dirty="0" smtClean="0"/>
              <a:t>à</a:t>
            </a:r>
            <a:r>
              <a:rPr lang="fr-FR" sz="1000" dirty="0" smtClean="0"/>
              <a:t> caractère consultatif ne représentant pas nécessairement les vues du Groupe Banque Mondiale et des ses Directeurs Exécutifs</a:t>
            </a:r>
            <a:endParaRPr lang="fr-FR" sz="1000" dirty="0"/>
          </a:p>
        </p:txBody>
      </p:sp>
      <p:pic>
        <p:nvPicPr>
          <p:cNvPr id="10"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8615" y="6161454"/>
            <a:ext cx="779585" cy="649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3950"/>
            <a:ext cx="7342188" cy="933450"/>
          </a:xfrm>
        </p:spPr>
        <p:txBody>
          <a:bodyPr/>
          <a:lstStyle/>
          <a:p>
            <a:pPr algn="ctr"/>
            <a:r>
              <a:rPr lang="fr-FR" sz="4600" dirty="0" smtClean="0">
                <a:latin typeface="Calibri"/>
                <a:cs typeface="Calibri"/>
              </a:rPr>
              <a:t>Diagnostic-Pays Systématique</a:t>
            </a:r>
            <a:br>
              <a:rPr lang="fr-FR" sz="4600" dirty="0" smtClean="0">
                <a:latin typeface="Calibri"/>
                <a:cs typeface="Calibri"/>
              </a:rPr>
            </a:br>
            <a:r>
              <a:rPr lang="fr-FR" sz="4000" dirty="0" smtClean="0">
                <a:latin typeface="Calibri"/>
                <a:cs typeface="Calibri"/>
              </a:rPr>
              <a:t>Cadre Analytique</a:t>
            </a:r>
            <a:endParaRPr lang="fr-FR" sz="4000" dirty="0">
              <a:latin typeface="Calibri"/>
              <a:cs typeface="Calibri"/>
            </a:endParaRPr>
          </a:p>
        </p:txBody>
      </p:sp>
      <p:sp>
        <p:nvSpPr>
          <p:cNvPr id="3" name="Subtitle 2"/>
          <p:cNvSpPr>
            <a:spLocks noGrp="1"/>
          </p:cNvSpPr>
          <p:nvPr>
            <p:ph type="subTitle" idx="1"/>
          </p:nvPr>
        </p:nvSpPr>
        <p:spPr>
          <a:xfrm>
            <a:off x="762000" y="2895600"/>
            <a:ext cx="3276600" cy="3581400"/>
          </a:xfrm>
        </p:spPr>
        <p:txBody>
          <a:bodyPr>
            <a:normAutofit/>
          </a:bodyPr>
          <a:lstStyle/>
          <a:p>
            <a:endParaRPr lang="fr-FR" sz="2600" dirty="0" smtClean="0">
              <a:latin typeface="Calibri"/>
              <a:cs typeface="Calibri"/>
            </a:endParaRPr>
          </a:p>
          <a:p>
            <a:endParaRPr lang="fr-FR" sz="2600" dirty="0">
              <a:latin typeface="Calibri"/>
              <a:cs typeface="Calibri"/>
            </a:endParaRPr>
          </a:p>
          <a:p>
            <a:r>
              <a:rPr lang="fr-FR" sz="2600" dirty="0" smtClean="0">
                <a:latin typeface="Calibri"/>
                <a:cs typeface="Calibri"/>
              </a:rPr>
              <a:t>Consultations, </a:t>
            </a:r>
            <a:r>
              <a:rPr lang="fr-FR" sz="2600" b="1" dirty="0" smtClean="0">
                <a:latin typeface="Calibri"/>
                <a:cs typeface="Calibri"/>
              </a:rPr>
              <a:t>Tchad</a:t>
            </a:r>
          </a:p>
          <a:p>
            <a:r>
              <a:rPr lang="fr-FR" sz="2600" dirty="0" smtClean="0">
                <a:latin typeface="Calibri"/>
                <a:cs typeface="Calibri"/>
              </a:rPr>
              <a:t>décembre 2014</a:t>
            </a:r>
          </a:p>
          <a:p>
            <a:r>
              <a:rPr lang="fr-FR" sz="2600" dirty="0" smtClean="0">
                <a:latin typeface="Calibri"/>
                <a:cs typeface="Calibri"/>
              </a:rPr>
              <a:t>Banque Mondiale</a:t>
            </a:r>
            <a:endParaRPr lang="fr-FR" sz="2600" dirty="0">
              <a:latin typeface="Calibri"/>
              <a:cs typeface="Calibri"/>
            </a:endParaRPr>
          </a:p>
        </p:txBody>
      </p:sp>
      <p:pic>
        <p:nvPicPr>
          <p:cNvPr id="5" name="Picture 4" descr="2222778482_8f7e8d5945_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6200" y="2514600"/>
            <a:ext cx="4572000" cy="3912686"/>
          </a:xfrm>
          <a:prstGeom prst="rect">
            <a:avLst/>
          </a:prstGeom>
        </p:spPr>
      </p:pic>
    </p:spTree>
    <p:extLst>
      <p:ext uri="{BB962C8B-B14F-4D97-AF65-F5344CB8AC3E}">
        <p14:creationId xmlns:p14="http://schemas.microsoft.com/office/powerpoint/2010/main" val="2299847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543800" cy="5867400"/>
          </a:xfrm>
        </p:spPr>
        <p:txBody>
          <a:bodyPr>
            <a:normAutofit lnSpcReduction="10000"/>
          </a:bodyPr>
          <a:lstStyle/>
          <a:p>
            <a:r>
              <a:rPr lang="fr-FR" sz="1800" b="1" dirty="0" smtClean="0">
                <a:solidFill>
                  <a:schemeClr val="tx1"/>
                </a:solidFill>
                <a:latin typeface="Calibri"/>
                <a:cs typeface="Calibri"/>
              </a:rPr>
              <a:t>1. LE CAPITAL DISPONIBLE</a:t>
            </a:r>
            <a:r>
              <a:rPr lang="fr-FR" sz="2200" b="1" dirty="0" smtClean="0">
                <a:solidFill>
                  <a:schemeClr val="tx1"/>
                </a:solidFill>
                <a:latin typeface="Calibri"/>
                <a:cs typeface="Calibri"/>
              </a:rPr>
              <a:t>: </a:t>
            </a:r>
            <a:r>
              <a:rPr lang="fr-FR" sz="1800" dirty="0" smtClean="0">
                <a:solidFill>
                  <a:schemeClr val="tx1"/>
                </a:solidFill>
                <a:latin typeface="Calibri"/>
                <a:cs typeface="Calibri"/>
              </a:rPr>
              <a:t>Le </a:t>
            </a:r>
            <a:r>
              <a:rPr lang="fr-FR" sz="1800" dirty="0">
                <a:solidFill>
                  <a:schemeClr val="tx1"/>
                </a:solidFill>
                <a:latin typeface="Calibri"/>
                <a:cs typeface="Calibri"/>
              </a:rPr>
              <a:t>ménage dispose-t-il des </a:t>
            </a:r>
            <a:r>
              <a:rPr lang="fr-FR" sz="1800" dirty="0" smtClean="0">
                <a:solidFill>
                  <a:schemeClr val="tx1"/>
                </a:solidFill>
                <a:latin typeface="Calibri"/>
                <a:cs typeface="Calibri"/>
              </a:rPr>
              <a:t>financements, </a:t>
            </a:r>
            <a:r>
              <a:rPr lang="fr-FR" sz="1800" dirty="0">
                <a:solidFill>
                  <a:schemeClr val="tx1"/>
                </a:solidFill>
                <a:latin typeface="Calibri"/>
                <a:cs typeface="Calibri"/>
              </a:rPr>
              <a:t>du capital humain et du temps nécessaire pour entreprendre son projet?</a:t>
            </a:r>
          </a:p>
          <a:p>
            <a:endParaRPr lang="fr-FR" sz="1700" dirty="0" smtClean="0">
              <a:solidFill>
                <a:schemeClr val="tx1"/>
              </a:solidFill>
              <a:latin typeface="Calibri"/>
              <a:cs typeface="Calibri"/>
            </a:endParaRPr>
          </a:p>
          <a:p>
            <a:pPr algn="just"/>
            <a:r>
              <a:rPr lang="fr-FR" sz="1700" dirty="0" smtClean="0">
                <a:solidFill>
                  <a:schemeClr val="tx1"/>
                </a:solidFill>
                <a:latin typeface="Calibri"/>
                <a:cs typeface="Calibri"/>
              </a:rPr>
              <a:t>L’épargne </a:t>
            </a:r>
            <a:r>
              <a:rPr lang="fr-FR" sz="1700" dirty="0">
                <a:solidFill>
                  <a:schemeClr val="tx1"/>
                </a:solidFill>
                <a:latin typeface="Calibri"/>
                <a:cs typeface="Calibri"/>
              </a:rPr>
              <a:t>nationale disponible est </a:t>
            </a:r>
            <a:r>
              <a:rPr lang="fr-FR" sz="1700" dirty="0" smtClean="0">
                <a:solidFill>
                  <a:schemeClr val="tx1"/>
                </a:solidFill>
                <a:latin typeface="Calibri"/>
                <a:cs typeface="Calibri"/>
              </a:rPr>
              <a:t>large</a:t>
            </a:r>
            <a:r>
              <a:rPr lang="fr-FR" sz="1700" dirty="0">
                <a:solidFill>
                  <a:schemeClr val="tx1"/>
                </a:solidFill>
                <a:latin typeface="Calibri"/>
                <a:cs typeface="Calibri"/>
              </a:rPr>
              <a:t> </a:t>
            </a:r>
            <a:r>
              <a:rPr lang="fr-FR" sz="1700" dirty="0" smtClean="0">
                <a:solidFill>
                  <a:schemeClr val="tx1"/>
                </a:solidFill>
                <a:latin typeface="Calibri"/>
                <a:cs typeface="Calibri"/>
              </a:rPr>
              <a:t>et a jusqu’à </a:t>
            </a:r>
            <a:r>
              <a:rPr lang="fr-FR" sz="1700" dirty="0">
                <a:solidFill>
                  <a:schemeClr val="tx1"/>
                </a:solidFill>
                <a:latin typeface="Calibri"/>
                <a:cs typeface="Calibri"/>
              </a:rPr>
              <a:t>présent financé </a:t>
            </a:r>
            <a:r>
              <a:rPr lang="fr-FR" sz="1700" dirty="0" smtClean="0">
                <a:solidFill>
                  <a:schemeClr val="tx1"/>
                </a:solidFill>
                <a:latin typeface="Calibri"/>
                <a:cs typeface="Calibri"/>
              </a:rPr>
              <a:t>de nombreux investissements. Mais le ménage pauvre a très peu accès au financement formel et il dispose de très peu de capital humain. Au sein des ménages, les femmes sont particulièrement défavorisées en termes d’ éducation et de temps libre à consacrer à l’activité économique (tâches ménagères, sant</a:t>
            </a:r>
            <a:r>
              <a:rPr lang="fr-FR" sz="1700" dirty="0">
                <a:solidFill>
                  <a:schemeClr val="tx1"/>
                </a:solidFill>
                <a:latin typeface="Calibri"/>
                <a:cs typeface="Calibri"/>
              </a:rPr>
              <a:t>é</a:t>
            </a:r>
            <a:r>
              <a:rPr lang="fr-FR" sz="1700" dirty="0" smtClean="0">
                <a:solidFill>
                  <a:schemeClr val="tx1"/>
                </a:solidFill>
                <a:latin typeface="Calibri"/>
                <a:cs typeface="Calibri"/>
              </a:rPr>
              <a:t> maternelle). </a:t>
            </a:r>
          </a:p>
          <a:p>
            <a:pPr algn="just"/>
            <a:endParaRPr lang="fr-FR" sz="1700" dirty="0">
              <a:solidFill>
                <a:schemeClr val="tx1"/>
              </a:solidFill>
              <a:latin typeface="Calibri"/>
              <a:cs typeface="Calibri"/>
            </a:endParaRPr>
          </a:p>
          <a:p>
            <a:pPr marL="285750" indent="-285750" algn="just">
              <a:buFont typeface="Arial"/>
              <a:buChar char="•"/>
            </a:pPr>
            <a:r>
              <a:rPr lang="fr-FR" sz="1700" i="1" dirty="0" smtClean="0">
                <a:solidFill>
                  <a:schemeClr val="bg1">
                    <a:lumMod val="50000"/>
                  </a:schemeClr>
                </a:solidFill>
                <a:latin typeface="Calibri"/>
                <a:cs typeface="Calibri"/>
              </a:rPr>
              <a:t>En raison des risques encourus par le préteur,  est-il envisageable et souhaitable de favoriser l’accès au secteur financier formel ? Si oui, sous quelles formes ? Pourquoi la microfinance ne se développe-t-elle pas plus rapidement ?</a:t>
            </a:r>
          </a:p>
          <a:p>
            <a:pPr marL="285750" indent="-285750" algn="just">
              <a:buFont typeface="Arial"/>
              <a:buChar char="•"/>
            </a:pPr>
            <a:r>
              <a:rPr lang="fr-FR" sz="1700" i="1" dirty="0" smtClean="0">
                <a:solidFill>
                  <a:schemeClr val="bg1">
                    <a:lumMod val="50000"/>
                  </a:schemeClr>
                </a:solidFill>
                <a:latin typeface="Calibri"/>
                <a:cs typeface="Calibri"/>
              </a:rPr>
              <a:t>Au regard de la faible qualité du système éducatif, en milieu rural en particulier, est-il </a:t>
            </a:r>
            <a:r>
              <a:rPr lang="fr-FR" sz="1700" i="1" dirty="0" smtClean="0">
                <a:solidFill>
                  <a:schemeClr val="bg1">
                    <a:lumMod val="50000"/>
                  </a:schemeClr>
                </a:solidFill>
                <a:cs typeface="Calibri"/>
              </a:rPr>
              <a:t>souhaitable d’étendre son accès ? Quelles en seraient les retombées avant 2030 ? Existe t-il des moyens de développer plus rapidement des compétences dans des secteurs clefs et quelles seraient ces compétences? </a:t>
            </a:r>
          </a:p>
          <a:p>
            <a:pPr marL="285750" indent="-285750" algn="just">
              <a:buFont typeface="Arial"/>
              <a:buChar char="•"/>
            </a:pPr>
            <a:r>
              <a:rPr lang="fr-FR" sz="1700" i="1" dirty="0">
                <a:solidFill>
                  <a:schemeClr val="bg1">
                    <a:lumMod val="50000"/>
                  </a:schemeClr>
                </a:solidFill>
              </a:rPr>
              <a:t>Comment améliorer la santé des populations rurales? Quelles sont les contraintes d’ accès et de qualité principales? </a:t>
            </a:r>
          </a:p>
          <a:p>
            <a:pPr marL="285750" indent="-285750" algn="just">
              <a:buFont typeface="Arial"/>
              <a:buChar char="•"/>
            </a:pPr>
            <a:r>
              <a:rPr lang="fr-FR" sz="1700" i="1" dirty="0" smtClean="0">
                <a:solidFill>
                  <a:schemeClr val="bg1">
                    <a:lumMod val="50000"/>
                  </a:schemeClr>
                </a:solidFill>
                <a:latin typeface="Calibri"/>
                <a:cs typeface="Calibri"/>
              </a:rPr>
              <a:t>Comment dégager du temps productif pour les femmes ? Comment améliorer leur santé, sachant que la fertilité est en grande partie liée a des considérations culturelles ? </a:t>
            </a:r>
          </a:p>
          <a:p>
            <a:pPr algn="l"/>
            <a:endParaRPr lang="fr-FR" sz="1800" dirty="0">
              <a:solidFill>
                <a:schemeClr val="tx1"/>
              </a:solidFill>
            </a:endParaRPr>
          </a:p>
          <a:p>
            <a:pPr marL="457200" indent="-457200" algn="l">
              <a:buFontTx/>
              <a:buChar char="-"/>
            </a:pPr>
            <a:endParaRPr lang="fr-FR" sz="1600" dirty="0" smtClean="0">
              <a:solidFill>
                <a:schemeClr val="tx1"/>
              </a:solidFill>
            </a:endParaRPr>
          </a:p>
          <a:p>
            <a:pPr marL="457200" indent="-457200" algn="l">
              <a:buFontTx/>
              <a:buChar char="-"/>
            </a:pPr>
            <a:endParaRPr lang="fr-FR" sz="1600" dirty="0" smtClean="0">
              <a:solidFill>
                <a:schemeClr val="tx1"/>
              </a:solidFill>
            </a:endParaRPr>
          </a:p>
          <a:p>
            <a:pPr marL="457200" indent="-457200" algn="l">
              <a:buFontTx/>
              <a:buChar char="-"/>
            </a:pPr>
            <a:endParaRPr lang="fr-FR" sz="1600" dirty="0" smtClean="0">
              <a:solidFill>
                <a:schemeClr val="tx1"/>
              </a:solidFill>
            </a:endParaRPr>
          </a:p>
          <a:p>
            <a:pPr algn="l"/>
            <a:endParaRPr lang="fr-FR" dirty="0" smtClean="0"/>
          </a:p>
          <a:p>
            <a:pPr marL="457200" indent="-457200" algn="l">
              <a:buFontTx/>
              <a:buChar char="-"/>
            </a:pPr>
            <a:endParaRPr lang="fr-FR" dirty="0" smtClean="0"/>
          </a:p>
          <a:p>
            <a:pPr marL="457200" indent="-457200" algn="l">
              <a:buFontTx/>
              <a:buChar char="-"/>
            </a:pPr>
            <a:endParaRPr lang="fr-FR" dirty="0" smtClean="0"/>
          </a:p>
          <a:p>
            <a:pPr algn="l"/>
            <a:endParaRPr lang="fr-FR" dirty="0" smtClean="0"/>
          </a:p>
          <a:p>
            <a:pPr algn="l"/>
            <a:endParaRPr lang="fr-FR" dirty="0" smtClean="0"/>
          </a:p>
        </p:txBody>
      </p:sp>
    </p:spTree>
    <p:extLst>
      <p:ext uri="{BB962C8B-B14F-4D97-AF65-F5344CB8AC3E}">
        <p14:creationId xmlns:p14="http://schemas.microsoft.com/office/powerpoint/2010/main" val="3792761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7696200" cy="5943600"/>
          </a:xfrm>
        </p:spPr>
        <p:txBody>
          <a:bodyPr>
            <a:normAutofit/>
          </a:bodyPr>
          <a:lstStyle/>
          <a:p>
            <a:r>
              <a:rPr lang="fr-FR" sz="1800" b="1" dirty="0" smtClean="0">
                <a:solidFill>
                  <a:schemeClr val="tx1"/>
                </a:solidFill>
                <a:latin typeface="Calibri"/>
                <a:cs typeface="Calibri"/>
              </a:rPr>
              <a:t>2. LA QUALITE DU PROJET : </a:t>
            </a:r>
            <a:r>
              <a:rPr lang="fr-FR" sz="1800" dirty="0" smtClean="0">
                <a:solidFill>
                  <a:schemeClr val="tx1"/>
                </a:solidFill>
                <a:latin typeface="Calibri"/>
                <a:cs typeface="Calibri"/>
              </a:rPr>
              <a:t>Existe</a:t>
            </a:r>
            <a:r>
              <a:rPr lang="fr-FR" sz="1800" dirty="0">
                <a:solidFill>
                  <a:schemeClr val="tx1"/>
                </a:solidFill>
                <a:latin typeface="Calibri"/>
                <a:cs typeface="Calibri"/>
              </a:rPr>
              <a:t>-t-il des opportunités d’investissement rentables? Les conditions initiales </a:t>
            </a:r>
            <a:r>
              <a:rPr lang="fr-FR" sz="1800" dirty="0" smtClean="0">
                <a:solidFill>
                  <a:schemeClr val="tx1"/>
                </a:solidFill>
                <a:latin typeface="Calibri"/>
                <a:cs typeface="Calibri"/>
              </a:rPr>
              <a:t>sont </a:t>
            </a:r>
            <a:r>
              <a:rPr lang="fr-FR" sz="1800" dirty="0">
                <a:solidFill>
                  <a:schemeClr val="tx1"/>
                </a:solidFill>
                <a:latin typeface="Calibri"/>
                <a:cs typeface="Calibri"/>
              </a:rPr>
              <a:t>elles réunies?</a:t>
            </a:r>
          </a:p>
          <a:p>
            <a:endParaRPr lang="fr-FR" sz="2200" dirty="0" smtClean="0">
              <a:solidFill>
                <a:schemeClr val="tx1"/>
              </a:solidFill>
              <a:latin typeface="Calibri"/>
              <a:cs typeface="Calibri"/>
            </a:endParaRPr>
          </a:p>
          <a:p>
            <a:pPr algn="just"/>
            <a:r>
              <a:rPr lang="fr-FR" sz="1700" dirty="0" smtClean="0">
                <a:solidFill>
                  <a:schemeClr val="tx1"/>
                </a:solidFill>
                <a:latin typeface="Calibri"/>
                <a:cs typeface="Calibri"/>
              </a:rPr>
              <a:t>Les secteurs présentant des avantages comparatifs se trouvent dans l’élevage et l’agriculture. La plupart des pauvres résident en zone soudanaise à forte potentialité agro-écologique. Dans les villes, la construction et les services de soutien et de transformation à l’agriculture représentent également des opportunités d’emploi pour les travailleurs pauvres.  </a:t>
            </a:r>
          </a:p>
          <a:p>
            <a:pPr algn="just"/>
            <a:endParaRPr lang="fr-FR" sz="1700" dirty="0" smtClean="0">
              <a:solidFill>
                <a:schemeClr val="tx1"/>
              </a:solidFill>
              <a:latin typeface="Calibri"/>
              <a:cs typeface="Calibri"/>
            </a:endParaRPr>
          </a:p>
          <a:p>
            <a:pPr marL="285750" indent="-285750" algn="just">
              <a:buFont typeface="Arial"/>
              <a:buChar char="•"/>
            </a:pPr>
            <a:r>
              <a:rPr lang="fr-FR" sz="1700" i="1" dirty="0" smtClean="0">
                <a:solidFill>
                  <a:srgbClr val="7F7F7F"/>
                </a:solidFill>
                <a:latin typeface="Calibri"/>
                <a:cs typeface="Calibri"/>
              </a:rPr>
              <a:t>Quels sont les infrastructures (hydraulique, conservation, mécanisation, transports, services sanitaires et vulgarisation) et filières (intrants, commercialisation) critiques au développement de l’agriculture intensive et bénéficiant au plus grand nombre ? </a:t>
            </a:r>
          </a:p>
          <a:p>
            <a:pPr marL="285750" indent="-285750" algn="just">
              <a:buFont typeface="Arial"/>
              <a:buChar char="•"/>
            </a:pPr>
            <a:r>
              <a:rPr lang="fr-FR" sz="1700" i="1" dirty="0" smtClean="0">
                <a:solidFill>
                  <a:srgbClr val="7F7F7F"/>
                </a:solidFill>
                <a:latin typeface="Calibri"/>
                <a:cs typeface="Calibri"/>
              </a:rPr>
              <a:t>Comment encourager, au travers de la provision de services publics, l’usage de techniques agro-pastorales pour le plus grand nombre et protégeant les ressources naturelles ?</a:t>
            </a:r>
          </a:p>
          <a:p>
            <a:pPr marL="285750" indent="-285750" algn="just">
              <a:buFont typeface="Arial"/>
              <a:buChar char="•"/>
            </a:pPr>
            <a:r>
              <a:rPr lang="fr-FR" sz="1700" i="1" dirty="0" smtClean="0">
                <a:solidFill>
                  <a:srgbClr val="7F7F7F"/>
                </a:solidFill>
                <a:latin typeface="Calibri"/>
                <a:cs typeface="Calibri"/>
              </a:rPr>
              <a:t>Quelles leçons tirer de la chute du secteur coton ?  </a:t>
            </a:r>
          </a:p>
          <a:p>
            <a:pPr marL="285750" indent="-285750" algn="just">
              <a:buFont typeface="Arial"/>
              <a:buChar char="•"/>
            </a:pPr>
            <a:r>
              <a:rPr lang="fr-FR" sz="1700" i="1" dirty="0" smtClean="0">
                <a:solidFill>
                  <a:srgbClr val="7F7F7F"/>
                </a:solidFill>
                <a:latin typeface="Calibri"/>
                <a:cs typeface="Calibri"/>
              </a:rPr>
              <a:t>Quelles sont les infrastructures critiques au développement du secteur informel urbain ? Vers le développement de quelles compétences l’apprentissage doit-il s’orienter ?</a:t>
            </a:r>
            <a:endParaRPr lang="fr-FR" sz="1700" dirty="0" smtClean="0">
              <a:solidFill>
                <a:srgbClr val="7F7F7F"/>
              </a:solidFill>
              <a:latin typeface="Calibri"/>
              <a:cs typeface="Calibri"/>
            </a:endParaRPr>
          </a:p>
        </p:txBody>
      </p:sp>
    </p:spTree>
    <p:extLst>
      <p:ext uri="{BB962C8B-B14F-4D97-AF65-F5344CB8AC3E}">
        <p14:creationId xmlns:p14="http://schemas.microsoft.com/office/powerpoint/2010/main" val="2953448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7696200" cy="5943600"/>
          </a:xfrm>
        </p:spPr>
        <p:txBody>
          <a:bodyPr>
            <a:normAutofit lnSpcReduction="10000"/>
          </a:bodyPr>
          <a:lstStyle/>
          <a:p>
            <a:r>
              <a:rPr lang="fr-FR" sz="1800" b="1" dirty="0">
                <a:solidFill>
                  <a:schemeClr val="tx1"/>
                </a:solidFill>
                <a:latin typeface="Calibri"/>
                <a:cs typeface="Calibri"/>
              </a:rPr>
              <a:t>3</a:t>
            </a:r>
            <a:r>
              <a:rPr lang="fr-FR" sz="1800" b="1" dirty="0" smtClean="0">
                <a:solidFill>
                  <a:schemeClr val="tx1"/>
                </a:solidFill>
                <a:latin typeface="Calibri"/>
                <a:cs typeface="Calibri"/>
              </a:rPr>
              <a:t>. APPROPRIATION DES FRUITS DE L’EFFORT D’INVESTISSEMENT : </a:t>
            </a:r>
            <a:r>
              <a:rPr lang="fr-FR" sz="1800" dirty="0" smtClean="0">
                <a:solidFill>
                  <a:schemeClr val="tx1"/>
                </a:solidFill>
                <a:latin typeface="Calibri"/>
                <a:cs typeface="Calibri"/>
              </a:rPr>
              <a:t>Quels </a:t>
            </a:r>
            <a:r>
              <a:rPr lang="fr-FR" sz="1800" dirty="0">
                <a:solidFill>
                  <a:schemeClr val="tx1"/>
                </a:solidFill>
                <a:latin typeface="Calibri"/>
                <a:cs typeface="Calibri"/>
              </a:rPr>
              <a:t>sont les risques de voir le fruit de ses efforts « volés » par autrui, ou dissipés en raison de catastrophes naturelles ou crises macroéconomiques?</a:t>
            </a:r>
          </a:p>
          <a:p>
            <a:endParaRPr lang="fr-FR" sz="1800" dirty="0">
              <a:solidFill>
                <a:schemeClr val="tx1"/>
              </a:solidFill>
              <a:latin typeface="Calibri"/>
              <a:cs typeface="Calibri"/>
            </a:endParaRPr>
          </a:p>
          <a:p>
            <a:pPr algn="just"/>
            <a:r>
              <a:rPr lang="fr-FR" sz="1800" dirty="0" smtClean="0">
                <a:solidFill>
                  <a:schemeClr val="tx1"/>
                </a:solidFill>
                <a:latin typeface="Calibri"/>
                <a:cs typeface="Calibri"/>
              </a:rPr>
              <a:t>Sous </a:t>
            </a:r>
            <a:r>
              <a:rPr lang="fr-FR" sz="1800" dirty="0">
                <a:solidFill>
                  <a:schemeClr val="tx1"/>
                </a:solidFill>
                <a:latin typeface="Calibri"/>
                <a:cs typeface="Calibri"/>
              </a:rPr>
              <a:t>la CEMAC, les risques macro-économiques sont faibles. Les risques de catastrophes naturelles sont en revanche élevés (variations climatiques), tout comme les risques d’expropriation microéconomiques (conflits, corruption, discrimination en matière d’ accès aux ressources et marches publics). </a:t>
            </a:r>
            <a:r>
              <a:rPr lang="fr-FR" sz="1800" dirty="0" smtClean="0">
                <a:solidFill>
                  <a:schemeClr val="tx1"/>
                </a:solidFill>
                <a:latin typeface="Calibri"/>
                <a:cs typeface="Calibri"/>
              </a:rPr>
              <a:t> Face a ces risques, les mécanismes d’assurance collectives et de protection sociale sont </a:t>
            </a:r>
            <a:r>
              <a:rPr lang="fr-FR" sz="1800" dirty="0">
                <a:solidFill>
                  <a:schemeClr val="tx1"/>
                </a:solidFill>
                <a:cs typeface="Calibri"/>
              </a:rPr>
              <a:t>très limités</a:t>
            </a:r>
            <a:r>
              <a:rPr lang="fr-FR" sz="1800" dirty="0" smtClean="0">
                <a:solidFill>
                  <a:schemeClr val="tx1"/>
                </a:solidFill>
                <a:latin typeface="Calibri"/>
                <a:cs typeface="Calibri"/>
              </a:rPr>
              <a:t>.</a:t>
            </a:r>
            <a:endParaRPr lang="fr-FR" sz="1800" dirty="0">
              <a:solidFill>
                <a:schemeClr val="tx1"/>
              </a:solidFill>
              <a:latin typeface="Calibri"/>
              <a:cs typeface="Calibri"/>
            </a:endParaRPr>
          </a:p>
          <a:p>
            <a:pPr algn="just"/>
            <a:endParaRPr lang="fr-FR" sz="1700" dirty="0" smtClean="0">
              <a:solidFill>
                <a:schemeClr val="tx1"/>
              </a:solidFill>
              <a:latin typeface="Calibri"/>
              <a:cs typeface="Calibri"/>
            </a:endParaRPr>
          </a:p>
          <a:p>
            <a:pPr marL="285750" indent="-285750" algn="just">
              <a:buFont typeface="Arial"/>
              <a:buChar char="•"/>
            </a:pPr>
            <a:r>
              <a:rPr lang="fr-FR" sz="1800" i="1" dirty="0" smtClean="0">
                <a:solidFill>
                  <a:srgbClr val="7F7F7F"/>
                </a:solidFill>
                <a:latin typeface="Calibri"/>
                <a:cs typeface="Calibri"/>
              </a:rPr>
              <a:t>Quels </a:t>
            </a:r>
            <a:r>
              <a:rPr lang="fr-FR" sz="1800" i="1" dirty="0">
                <a:solidFill>
                  <a:srgbClr val="7F7F7F"/>
                </a:solidFill>
                <a:latin typeface="Calibri"/>
                <a:cs typeface="Calibri"/>
              </a:rPr>
              <a:t>sont les mécanismes d’assurances collectives </a:t>
            </a:r>
            <a:r>
              <a:rPr lang="fr-FR" sz="1800" i="1" dirty="0" smtClean="0">
                <a:solidFill>
                  <a:srgbClr val="7F7F7F"/>
                </a:solidFill>
                <a:latin typeface="Calibri"/>
                <a:cs typeface="Calibri"/>
              </a:rPr>
              <a:t>possibles pour </a:t>
            </a:r>
            <a:r>
              <a:rPr lang="fr-FR" sz="1800" i="1" dirty="0">
                <a:solidFill>
                  <a:srgbClr val="7F7F7F"/>
                </a:solidFill>
                <a:latin typeface="Calibri"/>
                <a:cs typeface="Calibri"/>
              </a:rPr>
              <a:t>se prémunir contre les risques naturels les plus dommageables </a:t>
            </a:r>
            <a:r>
              <a:rPr lang="fr-FR" sz="1800" i="1" dirty="0" smtClean="0">
                <a:solidFill>
                  <a:srgbClr val="7F7F7F"/>
                </a:solidFill>
                <a:latin typeface="Calibri"/>
                <a:cs typeface="Calibri"/>
              </a:rPr>
              <a:t>pour </a:t>
            </a:r>
            <a:r>
              <a:rPr lang="fr-FR" sz="1800" i="1" dirty="0">
                <a:solidFill>
                  <a:srgbClr val="7F7F7F"/>
                </a:solidFill>
                <a:latin typeface="Calibri"/>
                <a:cs typeface="Calibri"/>
              </a:rPr>
              <a:t>la </a:t>
            </a:r>
            <a:r>
              <a:rPr lang="fr-FR" sz="1800" i="1" dirty="0" smtClean="0">
                <a:solidFill>
                  <a:srgbClr val="7F7F7F"/>
                </a:solidFill>
                <a:latin typeface="Calibri"/>
                <a:cs typeface="Calibri"/>
              </a:rPr>
              <a:t>pauvreté ?</a:t>
            </a:r>
            <a:endParaRPr lang="fr-FR" sz="1800" i="1" dirty="0">
              <a:solidFill>
                <a:srgbClr val="7F7F7F"/>
              </a:solidFill>
              <a:latin typeface="Calibri"/>
              <a:cs typeface="Calibri"/>
            </a:endParaRPr>
          </a:p>
          <a:p>
            <a:pPr marL="285750" indent="-285750" algn="just">
              <a:buFont typeface="Arial"/>
              <a:buChar char="•"/>
            </a:pPr>
            <a:r>
              <a:rPr lang="fr-FR" sz="1800" i="1" dirty="0">
                <a:solidFill>
                  <a:srgbClr val="7F7F7F"/>
                </a:solidFill>
                <a:latin typeface="Calibri"/>
                <a:cs typeface="Calibri"/>
              </a:rPr>
              <a:t>Comment prévenir la corruption et la taxation </a:t>
            </a:r>
            <a:r>
              <a:rPr lang="fr-FR" sz="1800" i="1" dirty="0" smtClean="0">
                <a:solidFill>
                  <a:srgbClr val="7F7F7F"/>
                </a:solidFill>
                <a:latin typeface="Calibri"/>
                <a:cs typeface="Calibri"/>
              </a:rPr>
              <a:t>abusive ? </a:t>
            </a:r>
            <a:endParaRPr lang="fr-FR" sz="1800" i="1" dirty="0">
              <a:solidFill>
                <a:srgbClr val="7F7F7F"/>
              </a:solidFill>
              <a:latin typeface="Calibri"/>
              <a:cs typeface="Calibri"/>
            </a:endParaRPr>
          </a:p>
          <a:p>
            <a:pPr marL="285750" indent="-285750" algn="just">
              <a:buFont typeface="Arial"/>
              <a:buChar char="•"/>
            </a:pPr>
            <a:r>
              <a:rPr lang="fr-FR" sz="1800" i="1" dirty="0" smtClean="0">
                <a:solidFill>
                  <a:srgbClr val="7F7F7F"/>
                </a:solidFill>
                <a:latin typeface="Calibri"/>
                <a:cs typeface="Calibri"/>
              </a:rPr>
              <a:t>Comment </a:t>
            </a:r>
            <a:r>
              <a:rPr lang="fr-FR" sz="1800" i="1" dirty="0">
                <a:solidFill>
                  <a:srgbClr val="7F7F7F"/>
                </a:solidFill>
                <a:latin typeface="Calibri"/>
                <a:cs typeface="Calibri"/>
              </a:rPr>
              <a:t>réduire la fréquence des conflits </a:t>
            </a:r>
            <a:r>
              <a:rPr lang="fr-FR" sz="1800" i="1" dirty="0" smtClean="0">
                <a:solidFill>
                  <a:srgbClr val="7F7F7F"/>
                </a:solidFill>
                <a:latin typeface="Calibri"/>
                <a:cs typeface="Calibri"/>
              </a:rPr>
              <a:t>à </a:t>
            </a:r>
            <a:r>
              <a:rPr lang="fr-FR" sz="1800" i="1" dirty="0">
                <a:solidFill>
                  <a:srgbClr val="7F7F7F"/>
                </a:solidFill>
                <a:latin typeface="Calibri"/>
                <a:cs typeface="Calibri"/>
              </a:rPr>
              <a:t>caractère économique (ex: agriculteurs vs éleveurs transhumants</a:t>
            </a:r>
            <a:r>
              <a:rPr lang="fr-FR" sz="1800" i="1" dirty="0" smtClean="0">
                <a:solidFill>
                  <a:srgbClr val="7F7F7F"/>
                </a:solidFill>
                <a:latin typeface="Calibri"/>
                <a:cs typeface="Calibri"/>
              </a:rPr>
              <a:t>) ?</a:t>
            </a:r>
            <a:endParaRPr lang="fr-FR" sz="1800" i="1" dirty="0">
              <a:solidFill>
                <a:srgbClr val="7F7F7F"/>
              </a:solidFill>
              <a:latin typeface="Calibri"/>
              <a:cs typeface="Calibri"/>
            </a:endParaRPr>
          </a:p>
          <a:p>
            <a:pPr marL="285750" indent="-285750" algn="just">
              <a:buFont typeface="Arial"/>
              <a:buChar char="•"/>
            </a:pPr>
            <a:r>
              <a:rPr lang="fr-FR" sz="1800" i="1" dirty="0">
                <a:solidFill>
                  <a:srgbClr val="7F7F7F"/>
                </a:solidFill>
                <a:latin typeface="Calibri"/>
                <a:cs typeface="Calibri"/>
              </a:rPr>
              <a:t>Au travers de quels mécanismes de protection sociale </a:t>
            </a:r>
            <a:r>
              <a:rPr lang="fr-FR" sz="1800" i="1" dirty="0" smtClean="0">
                <a:solidFill>
                  <a:srgbClr val="7F7F7F"/>
                </a:solidFill>
                <a:latin typeface="Calibri"/>
                <a:cs typeface="Calibri"/>
              </a:rPr>
              <a:t>est-il </a:t>
            </a:r>
            <a:r>
              <a:rPr lang="fr-FR" sz="1800" i="1" dirty="0">
                <a:solidFill>
                  <a:srgbClr val="7F7F7F"/>
                </a:solidFill>
                <a:latin typeface="Calibri"/>
                <a:cs typeface="Calibri"/>
              </a:rPr>
              <a:t>possible de réduire l’impact des chocs micro et macroéconomiques sur la </a:t>
            </a:r>
            <a:r>
              <a:rPr lang="fr-FR" sz="1800" i="1" dirty="0" smtClean="0">
                <a:solidFill>
                  <a:srgbClr val="7F7F7F"/>
                </a:solidFill>
                <a:latin typeface="Calibri"/>
                <a:cs typeface="Calibri"/>
              </a:rPr>
              <a:t>pauvreté ? </a:t>
            </a:r>
            <a:endParaRPr lang="fr-FR" sz="1800" i="1" dirty="0">
              <a:solidFill>
                <a:srgbClr val="7F7F7F"/>
              </a:solidFill>
              <a:latin typeface="Calibri"/>
              <a:cs typeface="Calibri"/>
            </a:endParaRPr>
          </a:p>
          <a:p>
            <a:pPr marL="285750" indent="-285750" algn="just">
              <a:buFont typeface="Arial"/>
              <a:buChar char="•"/>
            </a:pPr>
            <a:r>
              <a:rPr lang="fr-FR" sz="1800" i="1" dirty="0">
                <a:solidFill>
                  <a:srgbClr val="7F7F7F"/>
                </a:solidFill>
                <a:latin typeface="Calibri"/>
                <a:cs typeface="Calibri"/>
              </a:rPr>
              <a:t>Comment faire en sorte que ces mécanismes de protection sociale soient eux-mêmes source d’entrepreneuriat et de dynamisme </a:t>
            </a:r>
            <a:r>
              <a:rPr lang="fr-FR" sz="1800" i="1" dirty="0" smtClean="0">
                <a:solidFill>
                  <a:srgbClr val="7F7F7F"/>
                </a:solidFill>
                <a:latin typeface="Calibri"/>
                <a:cs typeface="Calibri"/>
              </a:rPr>
              <a:t>économique ? </a:t>
            </a:r>
            <a:r>
              <a:rPr lang="fr-FR" sz="1800" i="1" dirty="0">
                <a:solidFill>
                  <a:srgbClr val="7F7F7F"/>
                </a:solidFill>
                <a:latin typeface="Calibri"/>
                <a:cs typeface="Calibri"/>
              </a:rPr>
              <a:t>Comment en faire bénéficier les groupes les plus </a:t>
            </a:r>
            <a:r>
              <a:rPr lang="fr-FR" sz="1800" i="1" dirty="0" smtClean="0">
                <a:solidFill>
                  <a:srgbClr val="7F7F7F"/>
                </a:solidFill>
                <a:latin typeface="Calibri"/>
                <a:cs typeface="Calibri"/>
              </a:rPr>
              <a:t>vulnérables ?</a:t>
            </a:r>
            <a:endParaRPr lang="fr-FR" sz="1800" i="1" dirty="0">
              <a:solidFill>
                <a:srgbClr val="7F7F7F"/>
              </a:solidFill>
              <a:latin typeface="Calibri"/>
              <a:cs typeface="Calibri"/>
            </a:endParaRPr>
          </a:p>
          <a:p>
            <a:pPr marL="285750" indent="-285750" algn="just">
              <a:buFont typeface="Arial"/>
              <a:buChar char="•"/>
            </a:pPr>
            <a:endParaRPr lang="fr-FR" sz="1700" dirty="0" smtClean="0">
              <a:solidFill>
                <a:srgbClr val="7F7F7F"/>
              </a:solidFill>
              <a:latin typeface="Calibri"/>
              <a:cs typeface="Calibri"/>
            </a:endParaRPr>
          </a:p>
        </p:txBody>
      </p:sp>
    </p:spTree>
    <p:extLst>
      <p:ext uri="{BB962C8B-B14F-4D97-AF65-F5344CB8AC3E}">
        <p14:creationId xmlns:p14="http://schemas.microsoft.com/office/powerpoint/2010/main" val="2522213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533400"/>
            <a:ext cx="7620000" cy="5791200"/>
          </a:xfrm>
        </p:spPr>
        <p:txBody>
          <a:bodyPr>
            <a:normAutofit fontScale="92500" lnSpcReduction="10000"/>
          </a:bodyPr>
          <a:lstStyle/>
          <a:p>
            <a:r>
              <a:rPr lang="fr-FR" sz="1800" b="1" dirty="0" smtClean="0">
                <a:solidFill>
                  <a:schemeClr val="tx1"/>
                </a:solidFill>
                <a:latin typeface="Calibri"/>
                <a:cs typeface="Calibri"/>
              </a:rPr>
              <a:t>QUELLES SONT LES CAPACITES ET LES INCITATIONS DES INSTITUTIONS ET LES CAPACITES A METTRE EN ŒUVRE DES ACTIONS DE REDUCTION DE LA PAUVRETE ?</a:t>
            </a:r>
            <a:endParaRPr lang="fr-FR" sz="1800" b="1" dirty="0">
              <a:solidFill>
                <a:schemeClr val="tx1"/>
              </a:solidFill>
              <a:latin typeface="Calibri"/>
              <a:cs typeface="Calibri"/>
            </a:endParaRPr>
          </a:p>
          <a:p>
            <a:pPr marL="457200" indent="-457200" algn="l">
              <a:buFontTx/>
              <a:buChar char="-"/>
            </a:pPr>
            <a:endParaRPr lang="fr-FR" sz="1600" dirty="0" smtClean="0">
              <a:solidFill>
                <a:schemeClr val="tx1"/>
              </a:solidFill>
              <a:latin typeface="Calibri"/>
              <a:cs typeface="Calibri"/>
            </a:endParaRPr>
          </a:p>
          <a:p>
            <a:pPr algn="just"/>
            <a:r>
              <a:rPr lang="fr-FR" sz="1700" dirty="0" smtClean="0">
                <a:solidFill>
                  <a:schemeClr val="tx1"/>
                </a:solidFill>
                <a:latin typeface="Calibri"/>
                <a:cs typeface="Calibri"/>
              </a:rPr>
              <a:t>Le PND 2013-15 retient comme objectif fondamental la réduction de la pauvreté. Mais la capacité des institutions publiques à délivrer des résultats dans les domaines économique, social et environnemental </a:t>
            </a:r>
            <a:r>
              <a:rPr lang="fr-FR" sz="1700" dirty="0">
                <a:solidFill>
                  <a:schemeClr val="tx1"/>
                </a:solidFill>
                <a:latin typeface="Calibri"/>
                <a:cs typeface="Calibri"/>
              </a:rPr>
              <a:t>reste extrêmement </a:t>
            </a:r>
            <a:r>
              <a:rPr lang="fr-FR" sz="1700" dirty="0" smtClean="0">
                <a:solidFill>
                  <a:schemeClr val="tx1"/>
                </a:solidFill>
                <a:latin typeface="Calibri"/>
                <a:cs typeface="Calibri"/>
              </a:rPr>
              <a:t>faible. La perception de corruption et d’accaparement des ressources publiques par un petit nombre est très élevée. Des progrès récents en matière de gestion des finances publiques et de transparence ont toutefois été remarqués. La fragilité du pays expose celui-ci à des risques de changement fréquents dans la conduite des politiques publiques.</a:t>
            </a:r>
          </a:p>
          <a:p>
            <a:pPr algn="just"/>
            <a:endParaRPr lang="fr-FR" sz="1700" dirty="0" smtClean="0">
              <a:solidFill>
                <a:schemeClr val="tx1"/>
              </a:solidFill>
              <a:latin typeface="Calibri"/>
              <a:cs typeface="Calibri"/>
            </a:endParaRPr>
          </a:p>
          <a:p>
            <a:pPr marL="285750" indent="-285750" algn="just">
              <a:buFont typeface="Arial"/>
              <a:buChar char="•"/>
            </a:pPr>
            <a:r>
              <a:rPr lang="fr-FR" sz="1800" i="1" dirty="0" smtClean="0">
                <a:solidFill>
                  <a:srgbClr val="7F7F7F"/>
                </a:solidFill>
                <a:cs typeface="Times New Roman" panose="02020603050405020304" pitchFamily="18" charset="0"/>
              </a:rPr>
              <a:t>Quels </a:t>
            </a:r>
            <a:r>
              <a:rPr lang="fr-FR" sz="1800" i="1" dirty="0">
                <a:solidFill>
                  <a:srgbClr val="7F7F7F"/>
                </a:solidFill>
                <a:cs typeface="Times New Roman" panose="02020603050405020304" pitchFamily="18" charset="0"/>
              </a:rPr>
              <a:t>mécanismes à mettre en place pour assurer une meilleure </a:t>
            </a:r>
            <a:r>
              <a:rPr lang="fr-FR" sz="1800" i="1" dirty="0" smtClean="0">
                <a:solidFill>
                  <a:srgbClr val="7F7F7F"/>
                </a:solidFill>
                <a:cs typeface="Times New Roman" panose="02020603050405020304" pitchFamily="18" charset="0"/>
              </a:rPr>
              <a:t>allocation et </a:t>
            </a:r>
            <a:r>
              <a:rPr lang="fr-FR" sz="1800" i="1" dirty="0">
                <a:solidFill>
                  <a:srgbClr val="7F7F7F"/>
                </a:solidFill>
                <a:cs typeface="Times New Roman" panose="02020603050405020304" pitchFamily="18" charset="0"/>
              </a:rPr>
              <a:t>exécution </a:t>
            </a:r>
            <a:r>
              <a:rPr lang="fr-FR" sz="1800" i="1" dirty="0" smtClean="0">
                <a:solidFill>
                  <a:srgbClr val="7F7F7F"/>
                </a:solidFill>
                <a:cs typeface="Times New Roman" panose="02020603050405020304" pitchFamily="18" charset="0"/>
              </a:rPr>
              <a:t>budgétaire ? </a:t>
            </a:r>
            <a:r>
              <a:rPr lang="fr-FR" sz="1800" i="1" dirty="0">
                <a:solidFill>
                  <a:srgbClr val="7F7F7F"/>
                </a:solidFill>
                <a:cs typeface="Times New Roman" panose="02020603050405020304" pitchFamily="18" charset="0"/>
              </a:rPr>
              <a:t>Que faire pour rendre les marchés publics plus efficaces et transparents ?</a:t>
            </a:r>
          </a:p>
          <a:p>
            <a:pPr marL="285750" indent="-285750" algn="just">
              <a:buFont typeface="Arial"/>
              <a:buChar char="•"/>
            </a:pPr>
            <a:r>
              <a:rPr lang="fr-FR" sz="1800" i="1" dirty="0" smtClean="0">
                <a:solidFill>
                  <a:srgbClr val="7F7F7F"/>
                </a:solidFill>
                <a:cs typeface="Times New Roman" panose="02020603050405020304" pitchFamily="18" charset="0"/>
              </a:rPr>
              <a:t>Est-il envisageable et </a:t>
            </a:r>
            <a:r>
              <a:rPr lang="fr-FR" sz="1800" i="1" dirty="0">
                <a:solidFill>
                  <a:srgbClr val="7F7F7F"/>
                </a:solidFill>
                <a:cs typeface="Times New Roman" panose="02020603050405020304" pitchFamily="18" charset="0"/>
              </a:rPr>
              <a:t>souhaitable de cibler l’appui au développement des capacités à quelques institutions </a:t>
            </a:r>
            <a:r>
              <a:rPr lang="fr-FR" sz="1800" i="1" dirty="0" smtClean="0">
                <a:solidFill>
                  <a:srgbClr val="7F7F7F"/>
                </a:solidFill>
                <a:cs typeface="Times New Roman" panose="02020603050405020304" pitchFamily="18" charset="0"/>
              </a:rPr>
              <a:t>clefs ? </a:t>
            </a:r>
            <a:r>
              <a:rPr lang="fr-FR" sz="1800" i="1" dirty="0">
                <a:solidFill>
                  <a:srgbClr val="7F7F7F"/>
                </a:solidFill>
                <a:cs typeface="Times New Roman" panose="02020603050405020304" pitchFamily="18" charset="0"/>
              </a:rPr>
              <a:t>Si oui, lesquelles et sous quelle </a:t>
            </a:r>
            <a:r>
              <a:rPr lang="fr-FR" sz="1800" i="1" dirty="0" smtClean="0">
                <a:solidFill>
                  <a:srgbClr val="7F7F7F"/>
                </a:solidFill>
                <a:cs typeface="Times New Roman" panose="02020603050405020304" pitchFamily="18" charset="0"/>
              </a:rPr>
              <a:t>forme ?</a:t>
            </a:r>
            <a:endParaRPr lang="fr-FR" sz="1800" i="1" dirty="0">
              <a:solidFill>
                <a:srgbClr val="7F7F7F"/>
              </a:solidFill>
              <a:cs typeface="Times New Roman" panose="02020603050405020304" pitchFamily="18" charset="0"/>
            </a:endParaRPr>
          </a:p>
          <a:p>
            <a:pPr marL="285750" indent="-285750" algn="just">
              <a:buFont typeface="Arial"/>
              <a:buChar char="•"/>
            </a:pPr>
            <a:r>
              <a:rPr lang="fr-FR" sz="1800" i="1" dirty="0" smtClean="0">
                <a:solidFill>
                  <a:srgbClr val="7F7F7F"/>
                </a:solidFill>
                <a:cs typeface="Times New Roman" panose="02020603050405020304" pitchFamily="18" charset="0"/>
              </a:rPr>
              <a:t>Est-il envisageable et </a:t>
            </a:r>
            <a:r>
              <a:rPr lang="fr-FR" sz="1800" i="1" dirty="0">
                <a:solidFill>
                  <a:srgbClr val="7F7F7F"/>
                </a:solidFill>
                <a:cs typeface="Times New Roman" panose="02020603050405020304" pitchFamily="18" charset="0"/>
              </a:rPr>
              <a:t>souhaitable </a:t>
            </a:r>
            <a:r>
              <a:rPr lang="fr-FR" sz="1800" i="1" dirty="0" smtClean="0">
                <a:solidFill>
                  <a:srgbClr val="7F7F7F"/>
                </a:solidFill>
                <a:cs typeface="Times New Roman" panose="02020603050405020304" pitchFamily="18" charset="0"/>
              </a:rPr>
              <a:t>de favoriser la mise en œuvre d’actions décentralisées, pour limiter le risque d’accaparement et accroitre la redevabilité au niveau local ?</a:t>
            </a:r>
            <a:r>
              <a:rPr lang="fr-FR" sz="1800" b="1" i="1" dirty="0">
                <a:solidFill>
                  <a:schemeClr val="accent1">
                    <a:lumMod val="75000"/>
                  </a:schemeClr>
                </a:solidFill>
                <a:cs typeface="Times New Roman" panose="02020603050405020304" pitchFamily="18" charset="0"/>
              </a:rPr>
              <a:t> </a:t>
            </a:r>
            <a:r>
              <a:rPr lang="fr-FR" sz="1800" i="1" dirty="0">
                <a:solidFill>
                  <a:srgbClr val="7F7F7F"/>
                </a:solidFill>
                <a:cs typeface="Times New Roman" panose="02020603050405020304" pitchFamily="18" charset="0"/>
              </a:rPr>
              <a:t>Comment </a:t>
            </a:r>
            <a:r>
              <a:rPr lang="fr-FR" sz="1800" i="1" dirty="0" smtClean="0">
                <a:solidFill>
                  <a:srgbClr val="7F7F7F"/>
                </a:solidFill>
                <a:cs typeface="Times New Roman" panose="02020603050405020304" pitchFamily="18" charset="0"/>
              </a:rPr>
              <a:t>est-il possible d’améliorer le rendu des comptes?</a:t>
            </a:r>
          </a:p>
          <a:p>
            <a:pPr marL="285750" indent="-285750" algn="just">
              <a:buFont typeface="Arial"/>
              <a:buChar char="•"/>
            </a:pPr>
            <a:r>
              <a:rPr lang="fr-FR" sz="1800" i="1" dirty="0" smtClean="0">
                <a:solidFill>
                  <a:srgbClr val="7F7F7F"/>
                </a:solidFill>
                <a:cs typeface="Times New Roman" panose="02020603050405020304" pitchFamily="18" charset="0"/>
              </a:rPr>
              <a:t>Est-il envisageable </a:t>
            </a:r>
            <a:r>
              <a:rPr lang="fr-FR" sz="1800" i="1" dirty="0">
                <a:solidFill>
                  <a:srgbClr val="7F7F7F"/>
                </a:solidFill>
                <a:cs typeface="Times New Roman" panose="02020603050405020304" pitchFamily="18" charset="0"/>
              </a:rPr>
              <a:t>et souhaitable de favoriser la mise en œuvre d’actions à</a:t>
            </a:r>
            <a:r>
              <a:rPr lang="fr-FR" sz="1800" i="1" dirty="0" smtClean="0">
                <a:solidFill>
                  <a:srgbClr val="7F7F7F"/>
                </a:solidFill>
                <a:cs typeface="Times New Roman" panose="02020603050405020304" pitchFamily="18" charset="0"/>
              </a:rPr>
              <a:t> résultats rapides, pour limiter l’impact des changements fréquents dans la conduite des politiques publiques ?</a:t>
            </a:r>
            <a:endParaRPr lang="fr-FR" sz="1800" i="1" dirty="0" smtClean="0">
              <a:solidFill>
                <a:schemeClr val="accent1">
                  <a:lumMod val="75000"/>
                </a:schemeClr>
              </a:solidFill>
              <a:cs typeface="Times New Roman" panose="02020603050405020304" pitchFamily="18" charset="0"/>
            </a:endParaRPr>
          </a:p>
          <a:p>
            <a:pPr marL="457200" indent="-457200" algn="l">
              <a:buFontTx/>
              <a:buChar char="-"/>
            </a:pPr>
            <a:endParaRPr lang="fr-FR" sz="1600" dirty="0" smtClean="0">
              <a:solidFill>
                <a:schemeClr val="tx1"/>
              </a:solidFill>
            </a:endParaRPr>
          </a:p>
          <a:p>
            <a:pPr marL="457200" indent="-457200" algn="l">
              <a:buFontTx/>
              <a:buChar char="-"/>
            </a:pPr>
            <a:endParaRPr lang="fr-FR" sz="1800" dirty="0">
              <a:solidFill>
                <a:schemeClr val="tx1"/>
              </a:solidFill>
            </a:endParaRPr>
          </a:p>
          <a:p>
            <a:pPr marL="457200" indent="-457200" algn="l">
              <a:buFontTx/>
              <a:buChar char="-"/>
            </a:pPr>
            <a:endParaRPr lang="fr-FR" sz="1600" dirty="0" smtClean="0">
              <a:solidFill>
                <a:schemeClr val="tx1"/>
              </a:solidFill>
            </a:endParaRPr>
          </a:p>
          <a:p>
            <a:pPr marL="457200" indent="-457200" algn="l">
              <a:buFontTx/>
              <a:buChar char="-"/>
            </a:pPr>
            <a:endParaRPr lang="fr-FR" sz="1600" dirty="0" smtClean="0">
              <a:solidFill>
                <a:schemeClr val="tx1"/>
              </a:solidFill>
            </a:endParaRPr>
          </a:p>
          <a:p>
            <a:pPr marL="457200" indent="-457200" algn="l">
              <a:buFontTx/>
              <a:buChar char="-"/>
            </a:pPr>
            <a:endParaRPr lang="fr-FR" sz="1600" dirty="0" smtClean="0">
              <a:solidFill>
                <a:schemeClr val="tx1"/>
              </a:solidFill>
            </a:endParaRPr>
          </a:p>
          <a:p>
            <a:pPr algn="l"/>
            <a:endParaRPr lang="fr-FR" dirty="0" smtClean="0"/>
          </a:p>
          <a:p>
            <a:pPr marL="457200" indent="-457200" algn="l">
              <a:buFontTx/>
              <a:buChar char="-"/>
            </a:pPr>
            <a:endParaRPr lang="fr-FR" dirty="0" smtClean="0"/>
          </a:p>
          <a:p>
            <a:pPr marL="457200" indent="-457200" algn="l">
              <a:buFontTx/>
              <a:buChar char="-"/>
            </a:pPr>
            <a:endParaRPr lang="fr-FR" dirty="0" smtClean="0"/>
          </a:p>
          <a:p>
            <a:pPr algn="l"/>
            <a:endParaRPr lang="fr-FR" dirty="0" smtClean="0"/>
          </a:p>
          <a:p>
            <a:pPr algn="l"/>
            <a:endParaRPr lang="fr-FR" dirty="0" smtClean="0"/>
          </a:p>
        </p:txBody>
      </p:sp>
    </p:spTree>
    <p:extLst>
      <p:ext uri="{BB962C8B-B14F-4D97-AF65-F5344CB8AC3E}">
        <p14:creationId xmlns:p14="http://schemas.microsoft.com/office/powerpoint/2010/main" val="1595044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685800"/>
            <a:ext cx="7620000" cy="5638800"/>
          </a:xfrm>
        </p:spPr>
        <p:txBody>
          <a:bodyPr>
            <a:normAutofit/>
          </a:bodyPr>
          <a:lstStyle/>
          <a:p>
            <a:r>
              <a:rPr lang="fr-FR" sz="1800" b="1" dirty="0" smtClean="0">
                <a:solidFill>
                  <a:schemeClr val="tx1"/>
                </a:solidFill>
                <a:latin typeface="Calibri"/>
                <a:cs typeface="Calibri"/>
              </a:rPr>
              <a:t>QUELS SONT LES BESOINS D’INFORMATION A COUVRIR POUR MIEUX COMPRENDRE LES CAUSES DE LA PAUVRETE ET SUIVRE SON EVOLUTION ?</a:t>
            </a:r>
            <a:endParaRPr lang="fr-FR" sz="1800" b="1" dirty="0">
              <a:solidFill>
                <a:schemeClr val="tx1"/>
              </a:solidFill>
              <a:latin typeface="Calibri"/>
              <a:cs typeface="Calibri"/>
            </a:endParaRPr>
          </a:p>
          <a:p>
            <a:pPr marL="457200" indent="-457200" algn="l">
              <a:buFontTx/>
              <a:buChar char="-"/>
            </a:pPr>
            <a:endParaRPr lang="fr-FR" sz="1600" dirty="0" smtClean="0">
              <a:solidFill>
                <a:schemeClr val="tx1"/>
              </a:solidFill>
              <a:latin typeface="Calibri"/>
              <a:cs typeface="Calibri"/>
            </a:endParaRPr>
          </a:p>
          <a:p>
            <a:pPr algn="just"/>
            <a:r>
              <a:rPr lang="fr-FR" sz="1700" dirty="0" smtClean="0">
                <a:solidFill>
                  <a:schemeClr val="tx1"/>
                </a:solidFill>
                <a:latin typeface="Calibri"/>
                <a:cs typeface="Calibri"/>
              </a:rPr>
              <a:t>L’analyse </a:t>
            </a:r>
            <a:r>
              <a:rPr lang="fr-FR" sz="1700" dirty="0">
                <a:solidFill>
                  <a:schemeClr val="tx1"/>
                </a:solidFill>
                <a:latin typeface="Calibri"/>
                <a:cs typeface="Calibri"/>
              </a:rPr>
              <a:t>et le suivi de la pauvreté repose principalement sur les deux enquêtes comparables de consommation ECOSIT2 (2003) et ECOSIT3 (2011</a:t>
            </a:r>
            <a:r>
              <a:rPr lang="fr-FR" sz="1700" dirty="0" smtClean="0">
                <a:solidFill>
                  <a:schemeClr val="tx1"/>
                </a:solidFill>
                <a:latin typeface="Calibri"/>
                <a:cs typeface="Calibri"/>
              </a:rPr>
              <a:t>) </a:t>
            </a:r>
            <a:r>
              <a:rPr lang="fr-FR" sz="1700" dirty="0">
                <a:solidFill>
                  <a:schemeClr val="tx1"/>
                </a:solidFill>
                <a:latin typeface="Calibri"/>
                <a:cs typeface="Calibri"/>
              </a:rPr>
              <a:t>et sur les rapports de l’INSEED (2013) sur la pauvreté, l’emploi et le secteur informel. </a:t>
            </a:r>
            <a:r>
              <a:rPr lang="fr-FR" sz="1700" dirty="0" smtClean="0">
                <a:solidFill>
                  <a:schemeClr val="tx1"/>
                </a:solidFill>
                <a:latin typeface="Calibri"/>
                <a:cs typeface="Calibri"/>
              </a:rPr>
              <a:t>L’enquête </a:t>
            </a:r>
            <a:r>
              <a:rPr lang="fr-FR" sz="1700" dirty="0">
                <a:solidFill>
                  <a:schemeClr val="tx1"/>
                </a:solidFill>
                <a:latin typeface="Calibri"/>
                <a:cs typeface="Calibri"/>
              </a:rPr>
              <a:t>de démographie et de </a:t>
            </a:r>
            <a:r>
              <a:rPr lang="fr-FR" sz="1700" dirty="0" smtClean="0">
                <a:solidFill>
                  <a:schemeClr val="tx1"/>
                </a:solidFill>
                <a:latin typeface="Calibri"/>
                <a:cs typeface="Calibri"/>
              </a:rPr>
              <a:t>santé </a:t>
            </a:r>
            <a:r>
              <a:rPr lang="fr-FR" sz="1700" dirty="0">
                <a:solidFill>
                  <a:schemeClr val="tx1"/>
                </a:solidFill>
                <a:latin typeface="Calibri"/>
                <a:cs typeface="Calibri"/>
              </a:rPr>
              <a:t>(EDS) en cours devrait permettre l’identification de tendances depuis 2004. </a:t>
            </a:r>
          </a:p>
          <a:p>
            <a:pPr algn="just"/>
            <a:endParaRPr lang="fr-FR" sz="1700" dirty="0" smtClean="0">
              <a:solidFill>
                <a:schemeClr val="tx1"/>
              </a:solidFill>
              <a:latin typeface="Calibri"/>
              <a:cs typeface="Calibri"/>
            </a:endParaRPr>
          </a:p>
          <a:p>
            <a:pPr marL="285750" indent="-285750" algn="just">
              <a:buFont typeface="Arial"/>
              <a:buChar char="•"/>
            </a:pPr>
            <a:r>
              <a:rPr lang="fr-FR" sz="1700" i="1" dirty="0" smtClean="0">
                <a:solidFill>
                  <a:srgbClr val="7F7F7F"/>
                </a:solidFill>
                <a:latin typeface="Calibri"/>
                <a:cs typeface="Calibri"/>
              </a:rPr>
              <a:t>Quels </a:t>
            </a:r>
            <a:r>
              <a:rPr lang="fr-FR" sz="1700" i="1" dirty="0">
                <a:solidFill>
                  <a:srgbClr val="7F7F7F"/>
                </a:solidFill>
                <a:latin typeface="Calibri"/>
                <a:cs typeface="Calibri"/>
              </a:rPr>
              <a:t>sont les besoins </a:t>
            </a:r>
            <a:r>
              <a:rPr lang="fr-FR" sz="1700" i="1" dirty="0" smtClean="0">
                <a:solidFill>
                  <a:srgbClr val="7F7F7F"/>
                </a:solidFill>
                <a:latin typeface="Calibri"/>
                <a:cs typeface="Calibri"/>
              </a:rPr>
              <a:t>d’enquête </a:t>
            </a:r>
            <a:r>
              <a:rPr lang="fr-FR" sz="1700" i="1" dirty="0">
                <a:solidFill>
                  <a:srgbClr val="7F7F7F"/>
                </a:solidFill>
                <a:latin typeface="Calibri"/>
                <a:cs typeface="Calibri"/>
              </a:rPr>
              <a:t>nécessaires et prioritaires </a:t>
            </a:r>
            <a:r>
              <a:rPr lang="fr-FR" sz="1700" i="1" dirty="0" smtClean="0">
                <a:solidFill>
                  <a:srgbClr val="7F7F7F"/>
                </a:solidFill>
                <a:latin typeface="Calibri"/>
                <a:cs typeface="Calibri"/>
              </a:rPr>
              <a:t>à </a:t>
            </a:r>
            <a:r>
              <a:rPr lang="fr-FR" sz="1700" i="1" dirty="0">
                <a:solidFill>
                  <a:srgbClr val="7F7F7F"/>
                </a:solidFill>
                <a:latin typeface="Calibri"/>
                <a:cs typeface="Calibri"/>
              </a:rPr>
              <a:t>une meilleure compréhension et suivi de la </a:t>
            </a:r>
            <a:r>
              <a:rPr lang="fr-FR" sz="1700" i="1" dirty="0" smtClean="0">
                <a:solidFill>
                  <a:srgbClr val="7F7F7F"/>
                </a:solidFill>
                <a:latin typeface="Calibri"/>
                <a:cs typeface="Calibri"/>
              </a:rPr>
              <a:t>pauvreté ? </a:t>
            </a:r>
            <a:r>
              <a:rPr lang="fr-FR" sz="1700" i="1" dirty="0">
                <a:solidFill>
                  <a:srgbClr val="7F7F7F"/>
                </a:solidFill>
                <a:latin typeface="Calibri"/>
                <a:cs typeface="Calibri"/>
              </a:rPr>
              <a:t>(couverture, fréquence, qualitative vs. quantitative, </a:t>
            </a:r>
            <a:r>
              <a:rPr lang="fr-FR" sz="1700" i="1" dirty="0" smtClean="0">
                <a:solidFill>
                  <a:srgbClr val="7F7F7F"/>
                </a:solidFill>
                <a:latin typeface="Calibri"/>
                <a:cs typeface="Calibri"/>
              </a:rPr>
              <a:t>panels ?)</a:t>
            </a:r>
            <a:endParaRPr lang="fr-FR" sz="1700" i="1" dirty="0">
              <a:solidFill>
                <a:srgbClr val="7F7F7F"/>
              </a:solidFill>
              <a:latin typeface="Calibri"/>
              <a:cs typeface="Calibri"/>
            </a:endParaRPr>
          </a:p>
          <a:p>
            <a:pPr marL="285750" indent="-285750" algn="just">
              <a:buFont typeface="Arial"/>
              <a:buChar char="•"/>
            </a:pPr>
            <a:r>
              <a:rPr lang="fr-FR" sz="1700" i="1" dirty="0">
                <a:solidFill>
                  <a:srgbClr val="7F7F7F"/>
                </a:solidFill>
                <a:latin typeface="Calibri"/>
                <a:cs typeface="Calibri"/>
              </a:rPr>
              <a:t>Quels sont les besoins principaux en matière de suivi et évaluation des interventions visant </a:t>
            </a:r>
            <a:r>
              <a:rPr lang="fr-FR" sz="1700" i="1" dirty="0" smtClean="0">
                <a:solidFill>
                  <a:srgbClr val="7F7F7F"/>
                </a:solidFill>
                <a:latin typeface="Calibri"/>
                <a:cs typeface="Calibri"/>
              </a:rPr>
              <a:t>à </a:t>
            </a:r>
            <a:r>
              <a:rPr lang="fr-FR" sz="1700" i="1" dirty="0">
                <a:solidFill>
                  <a:srgbClr val="7F7F7F"/>
                </a:solidFill>
                <a:latin typeface="Calibri"/>
                <a:cs typeface="Calibri"/>
              </a:rPr>
              <a:t>réduire </a:t>
            </a:r>
            <a:r>
              <a:rPr lang="fr-FR" sz="1700" i="1" dirty="0" smtClean="0">
                <a:solidFill>
                  <a:srgbClr val="7F7F7F"/>
                </a:solidFill>
                <a:latin typeface="Calibri"/>
                <a:cs typeface="Calibri"/>
              </a:rPr>
              <a:t>la pauvreté ?</a:t>
            </a:r>
            <a:endParaRPr lang="fr-FR" sz="1700" i="1" dirty="0">
              <a:solidFill>
                <a:srgbClr val="7F7F7F"/>
              </a:solidFill>
              <a:latin typeface="Calibri"/>
              <a:cs typeface="Calibri"/>
            </a:endParaRPr>
          </a:p>
          <a:p>
            <a:pPr marL="285750" indent="-285750" algn="just">
              <a:buFont typeface="Arial"/>
              <a:buChar char="•"/>
            </a:pPr>
            <a:r>
              <a:rPr lang="fr-FR" sz="1700" i="1" dirty="0">
                <a:solidFill>
                  <a:srgbClr val="7F7F7F"/>
                </a:solidFill>
                <a:latin typeface="Calibri"/>
                <a:cs typeface="Calibri"/>
              </a:rPr>
              <a:t>Comment faciliter l’accès rapide et </a:t>
            </a:r>
            <a:endParaRPr lang="fr-FR" sz="1700" i="1" dirty="0" smtClean="0">
              <a:solidFill>
                <a:srgbClr val="7F7F7F"/>
              </a:solidFill>
              <a:latin typeface="Calibri"/>
              <a:cs typeface="Calibri"/>
            </a:endParaRPr>
          </a:p>
          <a:p>
            <a:pPr algn="just"/>
            <a:r>
              <a:rPr lang="fr-FR" sz="1700" i="1" dirty="0" smtClean="0">
                <a:solidFill>
                  <a:srgbClr val="7F7F7F"/>
                </a:solidFill>
                <a:latin typeface="Calibri"/>
                <a:cs typeface="Calibri"/>
              </a:rPr>
              <a:t>      complet </a:t>
            </a:r>
            <a:r>
              <a:rPr lang="fr-FR" sz="1700" i="1" dirty="0">
                <a:solidFill>
                  <a:srgbClr val="7F7F7F"/>
                </a:solidFill>
                <a:latin typeface="Calibri"/>
                <a:cs typeface="Calibri"/>
              </a:rPr>
              <a:t>aux données brutes </a:t>
            </a:r>
            <a:endParaRPr lang="fr-FR" sz="1700" i="1" dirty="0" smtClean="0">
              <a:solidFill>
                <a:srgbClr val="7F7F7F"/>
              </a:solidFill>
              <a:latin typeface="Calibri"/>
              <a:cs typeface="Calibri"/>
            </a:endParaRPr>
          </a:p>
          <a:p>
            <a:pPr algn="just"/>
            <a:r>
              <a:rPr lang="fr-FR" sz="1700" i="1" dirty="0" smtClean="0">
                <a:solidFill>
                  <a:srgbClr val="7F7F7F"/>
                </a:solidFill>
                <a:latin typeface="Calibri"/>
                <a:cs typeface="Calibri"/>
              </a:rPr>
              <a:t>      d’enquête </a:t>
            </a:r>
            <a:r>
              <a:rPr lang="fr-FR" sz="1700" i="1" dirty="0">
                <a:solidFill>
                  <a:srgbClr val="7F7F7F"/>
                </a:solidFill>
                <a:latin typeface="Calibri"/>
                <a:cs typeface="Calibri"/>
              </a:rPr>
              <a:t>pour les institutions et </a:t>
            </a:r>
            <a:endParaRPr lang="fr-FR" sz="1700" i="1" dirty="0" smtClean="0">
              <a:solidFill>
                <a:srgbClr val="7F7F7F"/>
              </a:solidFill>
              <a:latin typeface="Calibri"/>
              <a:cs typeface="Calibri"/>
            </a:endParaRPr>
          </a:p>
          <a:p>
            <a:pPr algn="just"/>
            <a:r>
              <a:rPr lang="fr-FR" sz="1700" i="1" dirty="0" smtClean="0">
                <a:solidFill>
                  <a:srgbClr val="7F7F7F"/>
                </a:solidFill>
                <a:latin typeface="Calibri"/>
                <a:cs typeface="Calibri"/>
              </a:rPr>
              <a:t>      individus </a:t>
            </a:r>
            <a:r>
              <a:rPr lang="fr-FR" sz="1700" i="1" dirty="0">
                <a:solidFill>
                  <a:srgbClr val="7F7F7F"/>
                </a:solidFill>
                <a:latin typeface="Calibri"/>
                <a:cs typeface="Calibri"/>
              </a:rPr>
              <a:t>intéressés par les questions </a:t>
            </a:r>
          </a:p>
          <a:p>
            <a:pPr algn="just"/>
            <a:r>
              <a:rPr lang="fr-FR" sz="1700" i="1" dirty="0" smtClean="0">
                <a:solidFill>
                  <a:srgbClr val="7F7F7F"/>
                </a:solidFill>
                <a:latin typeface="Calibri"/>
                <a:cs typeface="Calibri"/>
              </a:rPr>
              <a:t>      de pauvreté ?</a:t>
            </a:r>
            <a:endParaRPr lang="fr-FR" sz="1700" i="1" dirty="0">
              <a:solidFill>
                <a:srgbClr val="7F7F7F"/>
              </a:solidFill>
              <a:latin typeface="Calibri"/>
              <a:cs typeface="Calibri"/>
            </a:endParaRPr>
          </a:p>
          <a:p>
            <a:pPr marL="285750" indent="-285750" algn="just">
              <a:buFont typeface="Arial"/>
              <a:buChar char="•"/>
            </a:pPr>
            <a:endParaRPr lang="fr-FR" sz="1600" i="1" dirty="0" smtClean="0">
              <a:solidFill>
                <a:schemeClr val="accent1">
                  <a:lumMod val="75000"/>
                </a:schemeClr>
              </a:solidFill>
            </a:endParaRPr>
          </a:p>
          <a:p>
            <a:pPr marL="457200" indent="-457200" algn="l">
              <a:buFontTx/>
              <a:buChar char="-"/>
            </a:pPr>
            <a:endParaRPr lang="fr-FR" sz="1600" dirty="0" smtClean="0">
              <a:solidFill>
                <a:schemeClr val="tx1"/>
              </a:solidFill>
            </a:endParaRPr>
          </a:p>
          <a:p>
            <a:pPr marL="457200" indent="-457200" algn="l">
              <a:buFontTx/>
              <a:buChar char="-"/>
            </a:pPr>
            <a:endParaRPr lang="fr-FR" sz="1800" dirty="0">
              <a:solidFill>
                <a:schemeClr val="tx1"/>
              </a:solidFill>
            </a:endParaRPr>
          </a:p>
          <a:p>
            <a:pPr marL="457200" indent="-457200" algn="l">
              <a:buFontTx/>
              <a:buChar char="-"/>
            </a:pPr>
            <a:endParaRPr lang="fr-FR" sz="1600" dirty="0" smtClean="0">
              <a:solidFill>
                <a:schemeClr val="tx1"/>
              </a:solidFill>
            </a:endParaRPr>
          </a:p>
          <a:p>
            <a:pPr marL="457200" indent="-457200" algn="l">
              <a:buFontTx/>
              <a:buChar char="-"/>
            </a:pPr>
            <a:endParaRPr lang="fr-FR" sz="1600" dirty="0" smtClean="0">
              <a:solidFill>
                <a:schemeClr val="tx1"/>
              </a:solidFill>
            </a:endParaRPr>
          </a:p>
          <a:p>
            <a:pPr marL="457200" indent="-457200" algn="l">
              <a:buFontTx/>
              <a:buChar char="-"/>
            </a:pPr>
            <a:endParaRPr lang="fr-FR" sz="1600" dirty="0" smtClean="0">
              <a:solidFill>
                <a:schemeClr val="tx1"/>
              </a:solidFill>
            </a:endParaRPr>
          </a:p>
          <a:p>
            <a:pPr algn="l"/>
            <a:endParaRPr lang="fr-FR" dirty="0" smtClean="0"/>
          </a:p>
          <a:p>
            <a:pPr marL="457200" indent="-457200" algn="l">
              <a:buFontTx/>
              <a:buChar char="-"/>
            </a:pPr>
            <a:endParaRPr lang="fr-FR" dirty="0" smtClean="0"/>
          </a:p>
          <a:p>
            <a:pPr marL="457200" indent="-457200" algn="l">
              <a:buFontTx/>
              <a:buChar char="-"/>
            </a:pPr>
            <a:endParaRPr lang="fr-FR" dirty="0" smtClean="0"/>
          </a:p>
          <a:p>
            <a:pPr algn="l"/>
            <a:endParaRPr lang="fr-FR" dirty="0" smtClean="0"/>
          </a:p>
          <a:p>
            <a:pPr algn="l"/>
            <a:endParaRPr lang="fr-FR" dirty="0" smtClean="0"/>
          </a:p>
        </p:txBody>
      </p:sp>
      <p:pic>
        <p:nvPicPr>
          <p:cNvPr id="2" name="Picture 1" descr="Photo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5800" y="4800600"/>
            <a:ext cx="3962400" cy="1981200"/>
          </a:xfrm>
          <a:prstGeom prst="rect">
            <a:avLst/>
          </a:prstGeom>
        </p:spPr>
      </p:pic>
    </p:spTree>
    <p:extLst>
      <p:ext uri="{BB962C8B-B14F-4D97-AF65-F5344CB8AC3E}">
        <p14:creationId xmlns:p14="http://schemas.microsoft.com/office/powerpoint/2010/main" val="1122159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7772400" cy="5791200"/>
          </a:xfrm>
        </p:spPr>
        <p:txBody>
          <a:bodyPr>
            <a:normAutofit fontScale="92500" lnSpcReduction="10000"/>
          </a:bodyPr>
          <a:lstStyle/>
          <a:p>
            <a:r>
              <a:rPr lang="fr-FR" b="1" dirty="0" smtClean="0">
                <a:solidFill>
                  <a:schemeClr val="tx1"/>
                </a:solidFill>
                <a:latin typeface="Calibri"/>
                <a:cs typeface="Calibri"/>
              </a:rPr>
              <a:t>POURQUOI UN NOUVEAU DIAGNOSTIC ? </a:t>
            </a:r>
          </a:p>
          <a:p>
            <a:endParaRPr lang="fr-FR" sz="2800" dirty="0" smtClean="0">
              <a:solidFill>
                <a:schemeClr val="tx1"/>
              </a:solidFill>
              <a:latin typeface="Calibri"/>
              <a:cs typeface="Calibri"/>
            </a:endParaRPr>
          </a:p>
          <a:p>
            <a:pPr marL="285750" indent="-285750" algn="just">
              <a:buFont typeface="Arial"/>
              <a:buChar char="•"/>
            </a:pPr>
            <a:r>
              <a:rPr lang="fr-FR" sz="1700" dirty="0" smtClean="0">
                <a:solidFill>
                  <a:schemeClr val="tx1"/>
                </a:solidFill>
                <a:latin typeface="Calibri"/>
                <a:cs typeface="Calibri"/>
              </a:rPr>
              <a:t>Le </a:t>
            </a:r>
            <a:r>
              <a:rPr lang="fr-FR" sz="1700" b="1" dirty="0" smtClean="0">
                <a:solidFill>
                  <a:schemeClr val="tx1"/>
                </a:solidFill>
                <a:latin typeface="Calibri"/>
                <a:cs typeface="Calibri"/>
              </a:rPr>
              <a:t>Plan National de Développement (PND) 2013-2015 </a:t>
            </a:r>
            <a:r>
              <a:rPr lang="fr-FR" sz="1700" dirty="0" smtClean="0">
                <a:solidFill>
                  <a:schemeClr val="tx1"/>
                </a:solidFill>
                <a:latin typeface="Calibri"/>
                <a:cs typeface="Calibri"/>
              </a:rPr>
              <a:t>est un document de programmation de </a:t>
            </a:r>
            <a:r>
              <a:rPr lang="fr-FR" sz="1700" b="1" dirty="0" smtClean="0">
                <a:solidFill>
                  <a:schemeClr val="tx1"/>
                </a:solidFill>
                <a:latin typeface="Calibri"/>
                <a:cs typeface="Calibri"/>
              </a:rPr>
              <a:t>court terme</a:t>
            </a:r>
            <a:r>
              <a:rPr lang="fr-FR" sz="1700" dirty="0" smtClean="0">
                <a:solidFill>
                  <a:schemeClr val="tx1"/>
                </a:solidFill>
                <a:latin typeface="Calibri"/>
                <a:cs typeface="Calibri"/>
              </a:rPr>
              <a:t>, poursuivant plusieurs objectifs (ex: croissance, sécurité alimentaire, capital humain, développement des infrastructures).</a:t>
            </a:r>
          </a:p>
          <a:p>
            <a:pPr algn="just"/>
            <a:endParaRPr lang="fr-FR" sz="1700" dirty="0" smtClean="0">
              <a:solidFill>
                <a:schemeClr val="tx1"/>
              </a:solidFill>
              <a:latin typeface="Calibri"/>
              <a:cs typeface="Calibri"/>
            </a:endParaRPr>
          </a:p>
          <a:p>
            <a:pPr marL="285750" indent="-285750" algn="just">
              <a:buFont typeface="Arial"/>
              <a:buChar char="•"/>
            </a:pPr>
            <a:r>
              <a:rPr lang="fr-FR" sz="1700" dirty="0" smtClean="0">
                <a:solidFill>
                  <a:schemeClr val="tx1"/>
                </a:solidFill>
                <a:latin typeface="Calibri"/>
                <a:cs typeface="Calibri"/>
              </a:rPr>
              <a:t>De manière complémentaire, le </a:t>
            </a:r>
            <a:r>
              <a:rPr lang="fr-FR" sz="1700" b="1" dirty="0" smtClean="0">
                <a:solidFill>
                  <a:schemeClr val="tx1"/>
                </a:solidFill>
                <a:latin typeface="Calibri"/>
                <a:cs typeface="Calibri"/>
              </a:rPr>
              <a:t>Diagnostic-Pays Systématique (DPS) </a:t>
            </a:r>
            <a:r>
              <a:rPr lang="fr-FR" sz="1700" dirty="0" smtClean="0">
                <a:solidFill>
                  <a:schemeClr val="tx1"/>
                </a:solidFill>
                <a:latin typeface="Calibri"/>
                <a:cs typeface="Calibri"/>
              </a:rPr>
              <a:t>cherche a identifier de manière prospective et sélective les domaines et modes d’intervention prioritaires dans chaque pays pour éliminer de manière durable la pauvreté </a:t>
            </a:r>
            <a:r>
              <a:rPr lang="fr-FR" sz="1700" dirty="0">
                <a:solidFill>
                  <a:schemeClr val="tx1"/>
                </a:solidFill>
                <a:latin typeface="Calibri"/>
                <a:cs typeface="Calibri"/>
              </a:rPr>
              <a:t>à</a:t>
            </a:r>
            <a:r>
              <a:rPr lang="fr-FR" sz="1700" dirty="0" smtClean="0">
                <a:solidFill>
                  <a:schemeClr val="tx1"/>
                </a:solidFill>
                <a:latin typeface="Calibri"/>
                <a:cs typeface="Calibri"/>
              </a:rPr>
              <a:t> l’</a:t>
            </a:r>
            <a:r>
              <a:rPr lang="fr-FR" sz="1700" b="1" dirty="0" smtClean="0">
                <a:solidFill>
                  <a:schemeClr val="tx1"/>
                </a:solidFill>
                <a:latin typeface="Calibri"/>
                <a:cs typeface="Calibri"/>
              </a:rPr>
              <a:t>horizon 2030 </a:t>
            </a:r>
            <a:r>
              <a:rPr lang="fr-FR" sz="1700" dirty="0" smtClean="0">
                <a:solidFill>
                  <a:schemeClr val="tx1"/>
                </a:solidFill>
                <a:latin typeface="Calibri"/>
                <a:cs typeface="Calibri"/>
              </a:rPr>
              <a:t>(objectif principal de la Banque Mondiale, BM). Ce n’est pas un document de programmation de projets. </a:t>
            </a:r>
          </a:p>
          <a:p>
            <a:pPr algn="just"/>
            <a:endParaRPr lang="fr-FR" sz="1700" dirty="0" smtClean="0">
              <a:solidFill>
                <a:schemeClr val="tx1"/>
              </a:solidFill>
              <a:latin typeface="Calibri"/>
              <a:cs typeface="Calibri"/>
            </a:endParaRPr>
          </a:p>
          <a:p>
            <a:pPr marL="285750" indent="-285750" algn="just">
              <a:buFont typeface="Arial"/>
              <a:buChar char="•"/>
            </a:pPr>
            <a:r>
              <a:rPr lang="fr-FR" sz="1700" b="1" dirty="0" smtClean="0">
                <a:solidFill>
                  <a:schemeClr val="tx1"/>
                </a:solidFill>
                <a:latin typeface="Calibri"/>
                <a:cs typeface="Calibri"/>
              </a:rPr>
              <a:t>Le DPS espère informer le dessein de future stratégies de réduction de la pauvreté, telles </a:t>
            </a:r>
            <a:r>
              <a:rPr lang="fr-FR" sz="1700" b="1" dirty="0">
                <a:solidFill>
                  <a:schemeClr val="tx1"/>
                </a:solidFill>
                <a:latin typeface="Calibri"/>
                <a:cs typeface="Calibri"/>
              </a:rPr>
              <a:t>que la vision 2030 du </a:t>
            </a:r>
            <a:r>
              <a:rPr lang="fr-FR" sz="1700" b="1" dirty="0" smtClean="0">
                <a:solidFill>
                  <a:schemeClr val="tx1"/>
                </a:solidFill>
                <a:latin typeface="Calibri"/>
                <a:cs typeface="Calibri"/>
              </a:rPr>
              <a:t>Tchad, plan quinquennal 2016-2020, et le Cadre Partenariat Pays de la BM (2016-2020).</a:t>
            </a:r>
          </a:p>
          <a:p>
            <a:pPr algn="just"/>
            <a:endParaRPr lang="fr-FR" sz="1700" dirty="0" smtClean="0">
              <a:solidFill>
                <a:schemeClr val="tx1"/>
              </a:solidFill>
              <a:latin typeface="Calibri"/>
              <a:cs typeface="Calibri"/>
            </a:endParaRPr>
          </a:p>
          <a:p>
            <a:pPr marL="285750" indent="-285750" algn="just">
              <a:buFont typeface="Arial"/>
              <a:buChar char="•"/>
            </a:pPr>
            <a:r>
              <a:rPr lang="fr-FR" sz="1700" dirty="0">
                <a:solidFill>
                  <a:schemeClr val="tx1"/>
                </a:solidFill>
                <a:latin typeface="Calibri"/>
                <a:cs typeface="Calibri"/>
              </a:rPr>
              <a:t>Le DPS est un document de la BM, </a:t>
            </a:r>
          </a:p>
          <a:p>
            <a:pPr algn="just"/>
            <a:r>
              <a:rPr lang="fr-FR" sz="1700" dirty="0">
                <a:solidFill>
                  <a:schemeClr val="tx1"/>
                </a:solidFill>
                <a:latin typeface="Calibri"/>
                <a:cs typeface="Calibri"/>
              </a:rPr>
              <a:t>      non négocié, afin de permettre la prise en</a:t>
            </a:r>
          </a:p>
          <a:p>
            <a:pPr algn="just"/>
            <a:r>
              <a:rPr lang="fr-FR" sz="1700" dirty="0">
                <a:solidFill>
                  <a:schemeClr val="tx1"/>
                </a:solidFill>
                <a:latin typeface="Calibri"/>
                <a:cs typeface="Calibri"/>
              </a:rPr>
              <a:t>      compte de points de vue divers et variés. </a:t>
            </a:r>
          </a:p>
          <a:p>
            <a:pPr algn="just"/>
            <a:r>
              <a:rPr lang="fr-FR" sz="1700" dirty="0">
                <a:solidFill>
                  <a:schemeClr val="tx1"/>
                </a:solidFill>
                <a:latin typeface="Calibri"/>
                <a:cs typeface="Calibri"/>
              </a:rPr>
              <a:t>      Les consultations, thématiques, et/ou </a:t>
            </a:r>
          </a:p>
          <a:p>
            <a:pPr algn="just"/>
            <a:r>
              <a:rPr lang="fr-FR" sz="1700" dirty="0">
                <a:solidFill>
                  <a:schemeClr val="tx1"/>
                </a:solidFill>
                <a:latin typeface="Calibri"/>
                <a:cs typeface="Calibri"/>
              </a:rPr>
              <a:t>      auprès de différents groupes représentatifs,</a:t>
            </a:r>
          </a:p>
          <a:p>
            <a:pPr algn="just"/>
            <a:r>
              <a:rPr lang="fr-FR" sz="1700" dirty="0">
                <a:solidFill>
                  <a:schemeClr val="tx1"/>
                </a:solidFill>
                <a:latin typeface="Calibri"/>
                <a:cs typeface="Calibri"/>
              </a:rPr>
              <a:t>      participent a cet effort.</a:t>
            </a:r>
          </a:p>
          <a:p>
            <a:pPr marL="457200" indent="-457200" algn="l">
              <a:buFontTx/>
              <a:buChar char="-"/>
            </a:pPr>
            <a:endParaRPr lang="fr-FR" dirty="0" smtClean="0"/>
          </a:p>
          <a:p>
            <a:pPr marL="457200" indent="-457200" algn="l">
              <a:buFontTx/>
              <a:buChar char="-"/>
            </a:pPr>
            <a:endParaRPr lang="fr-FR" dirty="0" smtClean="0"/>
          </a:p>
          <a:p>
            <a:pPr marL="457200" indent="-457200" algn="l">
              <a:buFontTx/>
              <a:buChar char="-"/>
            </a:pPr>
            <a:endParaRPr lang="fr-FR" dirty="0" smtClean="0"/>
          </a:p>
          <a:p>
            <a:pPr algn="l"/>
            <a:endParaRPr lang="fr-FR" dirty="0" smtClean="0"/>
          </a:p>
          <a:p>
            <a:pPr algn="l"/>
            <a:endParaRPr lang="fr-FR" dirty="0" smtClean="0"/>
          </a:p>
        </p:txBody>
      </p:sp>
      <p:pic>
        <p:nvPicPr>
          <p:cNvPr id="2" name="Picture 1" descr="Photo-enfan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5800" y="4202289"/>
            <a:ext cx="3962400" cy="2274711"/>
          </a:xfrm>
          <a:prstGeom prst="rect">
            <a:avLst/>
          </a:prstGeom>
        </p:spPr>
      </p:pic>
    </p:spTree>
    <p:extLst>
      <p:ext uri="{BB962C8B-B14F-4D97-AF65-F5344CB8AC3E}">
        <p14:creationId xmlns:p14="http://schemas.microsoft.com/office/powerpoint/2010/main" val="2071715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7620000" cy="5867400"/>
          </a:xfrm>
        </p:spPr>
        <p:txBody>
          <a:bodyPr>
            <a:normAutofit/>
          </a:bodyPr>
          <a:lstStyle/>
          <a:p>
            <a:r>
              <a:rPr lang="fr-FR" b="1" dirty="0" smtClean="0">
                <a:solidFill>
                  <a:schemeClr val="tx1"/>
                </a:solidFill>
                <a:latin typeface="Calibri"/>
                <a:cs typeface="Calibri"/>
              </a:rPr>
              <a:t>QUE SAIT-ON DE LA PAUVRETE AU TCHAD ? (1/2)</a:t>
            </a:r>
          </a:p>
          <a:p>
            <a:endParaRPr lang="fr-FR" sz="2400" dirty="0" smtClean="0">
              <a:solidFill>
                <a:schemeClr val="tx1"/>
              </a:solidFill>
              <a:latin typeface="Calibri"/>
              <a:cs typeface="Calibri"/>
            </a:endParaRPr>
          </a:p>
          <a:p>
            <a:pPr marL="342900" indent="-342900" algn="just">
              <a:buFont typeface="Arial"/>
              <a:buChar char="•"/>
            </a:pPr>
            <a:r>
              <a:rPr lang="fr-FR" sz="1700" b="1" dirty="0" smtClean="0">
                <a:solidFill>
                  <a:schemeClr val="tx1"/>
                </a:solidFill>
                <a:latin typeface="Calibri"/>
                <a:cs typeface="Calibri"/>
              </a:rPr>
              <a:t>47</a:t>
            </a:r>
            <a:r>
              <a:rPr lang="fr-FR" sz="1700" b="1" dirty="0">
                <a:solidFill>
                  <a:schemeClr val="tx1"/>
                </a:solidFill>
                <a:latin typeface="Calibri"/>
                <a:cs typeface="Calibri"/>
              </a:rPr>
              <a:t>% de la population vivait en 2011 sous le seuil de </a:t>
            </a:r>
            <a:r>
              <a:rPr lang="fr-FR" sz="1700" b="1" dirty="0" smtClean="0">
                <a:solidFill>
                  <a:schemeClr val="tx1"/>
                </a:solidFill>
                <a:latin typeface="Calibri"/>
                <a:cs typeface="Calibri"/>
              </a:rPr>
              <a:t>pauvreté </a:t>
            </a:r>
            <a:r>
              <a:rPr lang="fr-FR" sz="1700" b="1" dirty="0">
                <a:solidFill>
                  <a:schemeClr val="tx1"/>
                </a:solidFill>
                <a:latin typeface="Calibri"/>
                <a:cs typeface="Calibri"/>
              </a:rPr>
              <a:t>national, FCFA 652 par </a:t>
            </a:r>
            <a:r>
              <a:rPr lang="fr-FR" sz="1700" b="1" dirty="0" smtClean="0">
                <a:solidFill>
                  <a:schemeClr val="tx1"/>
                </a:solidFill>
                <a:latin typeface="Calibri"/>
                <a:cs typeface="Calibri"/>
              </a:rPr>
              <a:t>jour </a:t>
            </a:r>
            <a:r>
              <a:rPr lang="fr-FR" sz="1700" dirty="0" smtClean="0">
                <a:solidFill>
                  <a:schemeClr val="tx1"/>
                </a:solidFill>
                <a:latin typeface="Calibri"/>
                <a:cs typeface="Calibri"/>
              </a:rPr>
              <a:t>(</a:t>
            </a:r>
            <a:r>
              <a:rPr lang="fr-FR" sz="1700" dirty="0">
                <a:solidFill>
                  <a:schemeClr val="tx1"/>
                </a:solidFill>
                <a:latin typeface="Calibri"/>
                <a:cs typeface="Calibri"/>
              </a:rPr>
              <a:t>INSEED). La pauvreté monétaire s’accompagne de </a:t>
            </a:r>
            <a:r>
              <a:rPr lang="fr-FR" sz="1700" b="1" dirty="0">
                <a:solidFill>
                  <a:schemeClr val="tx1"/>
                </a:solidFill>
                <a:latin typeface="Calibri"/>
                <a:cs typeface="Calibri"/>
              </a:rPr>
              <a:t>faibles indicateurs de développement humain</a:t>
            </a:r>
            <a:r>
              <a:rPr lang="fr-FR" sz="1700" dirty="0">
                <a:solidFill>
                  <a:schemeClr val="tx1"/>
                </a:solidFill>
                <a:latin typeface="Calibri"/>
                <a:cs typeface="Calibri"/>
              </a:rPr>
              <a:t> (éducation, santé) et est considérée comme le </a:t>
            </a:r>
            <a:r>
              <a:rPr lang="fr-FR" sz="1700" b="1" dirty="0">
                <a:solidFill>
                  <a:schemeClr val="tx1"/>
                </a:solidFill>
                <a:latin typeface="Calibri"/>
                <a:cs typeface="Calibri"/>
              </a:rPr>
              <a:t>facteur principal d’insécurité alimentaire </a:t>
            </a:r>
            <a:r>
              <a:rPr lang="fr-FR" sz="1700" dirty="0">
                <a:solidFill>
                  <a:schemeClr val="tx1"/>
                </a:solidFill>
                <a:latin typeface="Calibri"/>
                <a:cs typeface="Calibri"/>
              </a:rPr>
              <a:t>(PAM)</a:t>
            </a:r>
            <a:r>
              <a:rPr lang="fr-FR" sz="1700" dirty="0" smtClean="0">
                <a:solidFill>
                  <a:schemeClr val="tx1"/>
                </a:solidFill>
                <a:latin typeface="Calibri"/>
                <a:cs typeface="Calibri"/>
              </a:rPr>
              <a:t>.</a:t>
            </a:r>
          </a:p>
          <a:p>
            <a:pPr algn="just"/>
            <a:endParaRPr lang="fr-FR" sz="1700" dirty="0">
              <a:solidFill>
                <a:schemeClr val="tx1"/>
              </a:solidFill>
              <a:latin typeface="Calibri"/>
              <a:cs typeface="Calibri"/>
            </a:endParaRPr>
          </a:p>
          <a:p>
            <a:pPr marL="342900" indent="-342900" algn="just">
              <a:buFont typeface="Arial"/>
              <a:buChar char="•"/>
            </a:pPr>
            <a:r>
              <a:rPr lang="fr-FR" sz="1700" b="1" dirty="0">
                <a:solidFill>
                  <a:schemeClr val="tx1"/>
                </a:solidFill>
                <a:latin typeface="Calibri"/>
                <a:cs typeface="Calibri"/>
              </a:rPr>
              <a:t>La pauvreté est un phénomène rural. </a:t>
            </a:r>
            <a:r>
              <a:rPr lang="fr-FR" sz="1700" dirty="0" smtClean="0">
                <a:solidFill>
                  <a:schemeClr val="tx1"/>
                </a:solidFill>
                <a:latin typeface="Calibri"/>
                <a:cs typeface="Calibri"/>
              </a:rPr>
              <a:t>92% </a:t>
            </a:r>
            <a:r>
              <a:rPr lang="fr-FR" sz="1700" dirty="0">
                <a:solidFill>
                  <a:schemeClr val="tx1"/>
                </a:solidFill>
                <a:latin typeface="Calibri"/>
                <a:cs typeface="Calibri"/>
              </a:rPr>
              <a:t>des pauvres vivent en milieu rural. Les pauvres ruraux sont plus pauvres que les pauvres urbains. 73% des chefs de familles pauvres travaillent, dont 79% dans l’agriculture (élevage </a:t>
            </a:r>
            <a:r>
              <a:rPr lang="fr-FR" sz="1700" dirty="0" smtClean="0">
                <a:solidFill>
                  <a:schemeClr val="tx1"/>
                </a:solidFill>
                <a:latin typeface="Calibri"/>
                <a:cs typeface="Calibri"/>
              </a:rPr>
              <a:t>inclus: environ la moitié des ménages gardent du bétail, même si très peu sont nomades). </a:t>
            </a:r>
            <a:r>
              <a:rPr lang="fr-FR" sz="1700" dirty="0">
                <a:solidFill>
                  <a:schemeClr val="tx1"/>
                </a:solidFill>
                <a:latin typeface="Calibri"/>
                <a:cs typeface="Calibri"/>
              </a:rPr>
              <a:t>80% des ménages ruraux ont des activités secondaires hors de la </a:t>
            </a:r>
            <a:r>
              <a:rPr lang="fr-FR" sz="1700" dirty="0" smtClean="0">
                <a:solidFill>
                  <a:schemeClr val="tx1"/>
                </a:solidFill>
                <a:latin typeface="Calibri"/>
                <a:cs typeface="Calibri"/>
              </a:rPr>
              <a:t>ferme. </a:t>
            </a:r>
          </a:p>
          <a:p>
            <a:pPr algn="just"/>
            <a:endParaRPr lang="fr-FR" sz="1700" dirty="0" smtClean="0">
              <a:solidFill>
                <a:schemeClr val="tx1"/>
              </a:solidFill>
              <a:latin typeface="Calibri"/>
              <a:cs typeface="Calibri"/>
            </a:endParaRPr>
          </a:p>
          <a:p>
            <a:pPr marL="342900" indent="-342900" algn="just">
              <a:buFont typeface="Arial"/>
              <a:buChar char="•"/>
            </a:pPr>
            <a:r>
              <a:rPr lang="fr-FR" sz="1700" b="1" dirty="0" smtClean="0">
                <a:solidFill>
                  <a:schemeClr val="tx1"/>
                </a:solidFill>
                <a:latin typeface="Calibri"/>
                <a:cs typeface="Calibri"/>
              </a:rPr>
              <a:t>Les </a:t>
            </a:r>
            <a:r>
              <a:rPr lang="fr-FR" sz="1700" b="1" dirty="0">
                <a:solidFill>
                  <a:schemeClr val="tx1"/>
                </a:solidFill>
                <a:latin typeface="Calibri"/>
                <a:cs typeface="Calibri"/>
              </a:rPr>
              <a:t>ménages pauvres</a:t>
            </a:r>
            <a:r>
              <a:rPr lang="fr-FR" sz="1700" dirty="0">
                <a:solidFill>
                  <a:schemeClr val="tx1"/>
                </a:solidFill>
                <a:latin typeface="Calibri"/>
                <a:cs typeface="Calibri"/>
              </a:rPr>
              <a:t>, ou proches du seuil de pauvreté, </a:t>
            </a:r>
            <a:r>
              <a:rPr lang="fr-FR" sz="1700" b="1" dirty="0">
                <a:solidFill>
                  <a:schemeClr val="tx1"/>
                </a:solidFill>
                <a:latin typeface="Calibri"/>
                <a:cs typeface="Calibri"/>
              </a:rPr>
              <a:t>sont très vulnérables a divers chocs</a:t>
            </a:r>
            <a:r>
              <a:rPr lang="fr-FR" sz="1700" dirty="0">
                <a:solidFill>
                  <a:schemeClr val="tx1"/>
                </a:solidFill>
                <a:latin typeface="Calibri"/>
                <a:cs typeface="Calibri"/>
              </a:rPr>
              <a:t> (climat, sante, sécurité, prix), et disposent de peu de moyen de protection</a:t>
            </a:r>
            <a:r>
              <a:rPr lang="fr-FR" sz="1700" dirty="0" smtClean="0">
                <a:solidFill>
                  <a:schemeClr val="tx1"/>
                </a:solidFill>
                <a:latin typeface="Calibri"/>
                <a:cs typeface="Calibri"/>
              </a:rPr>
              <a:t>. </a:t>
            </a:r>
          </a:p>
          <a:p>
            <a:pPr marL="342900" indent="-342900" algn="just">
              <a:buFont typeface="Arial"/>
              <a:buChar char="•"/>
            </a:pPr>
            <a:endParaRPr lang="fr-FR" sz="1700" dirty="0" smtClean="0">
              <a:solidFill>
                <a:schemeClr val="tx1"/>
              </a:solidFill>
              <a:latin typeface="Calibri"/>
              <a:cs typeface="Calibri"/>
            </a:endParaRPr>
          </a:p>
          <a:p>
            <a:pPr marL="342900" indent="-342900" algn="just">
              <a:buFont typeface="Arial"/>
              <a:buChar char="•"/>
            </a:pPr>
            <a:r>
              <a:rPr lang="fr-FR" sz="1700" b="1" dirty="0" smtClean="0">
                <a:solidFill>
                  <a:schemeClr val="tx1"/>
                </a:solidFill>
                <a:latin typeface="Calibri"/>
                <a:cs typeface="Calibri"/>
              </a:rPr>
              <a:t>Les </a:t>
            </a:r>
            <a:r>
              <a:rPr lang="fr-FR" sz="1700" b="1" dirty="0">
                <a:solidFill>
                  <a:schemeClr val="tx1"/>
                </a:solidFill>
                <a:latin typeface="Calibri"/>
                <a:cs typeface="Calibri"/>
              </a:rPr>
              <a:t>disparités régionales en matière de pauvreté sont </a:t>
            </a:r>
            <a:r>
              <a:rPr lang="fr-FR" sz="1700" b="1" dirty="0" smtClean="0">
                <a:solidFill>
                  <a:schemeClr val="tx1"/>
                </a:solidFill>
                <a:latin typeface="Calibri"/>
                <a:cs typeface="Calibri"/>
              </a:rPr>
              <a:t>fortes </a:t>
            </a:r>
            <a:r>
              <a:rPr lang="fr-FR" sz="1700" b="1" dirty="0">
                <a:solidFill>
                  <a:schemeClr val="tx1"/>
                </a:solidFill>
                <a:latin typeface="Calibri"/>
                <a:cs typeface="Calibri"/>
              </a:rPr>
              <a:t>et s’amplifient</a:t>
            </a:r>
            <a:r>
              <a:rPr lang="fr-FR" sz="1700" dirty="0">
                <a:solidFill>
                  <a:schemeClr val="tx1"/>
                </a:solidFill>
                <a:latin typeface="Calibri"/>
                <a:cs typeface="Calibri"/>
              </a:rPr>
              <a:t>, au détriment </a:t>
            </a:r>
            <a:r>
              <a:rPr lang="fr-FR" sz="1700" dirty="0" smtClean="0">
                <a:solidFill>
                  <a:schemeClr val="tx1"/>
                </a:solidFill>
                <a:latin typeface="Calibri"/>
                <a:cs typeface="Calibri"/>
              </a:rPr>
              <a:t>des régions du centre et sud de la zone soudanaise.</a:t>
            </a:r>
          </a:p>
          <a:p>
            <a:pPr marL="457200" indent="-457200" algn="l">
              <a:buFontTx/>
              <a:buChar char="-"/>
            </a:pPr>
            <a:endParaRPr lang="fr-FR" sz="2400" dirty="0" smtClean="0">
              <a:solidFill>
                <a:schemeClr val="tx1"/>
              </a:solidFill>
            </a:endParaRPr>
          </a:p>
          <a:p>
            <a:pPr marL="457200" indent="-457200" algn="l">
              <a:buFontTx/>
              <a:buChar char="-"/>
            </a:pPr>
            <a:endParaRPr lang="fr-FR" dirty="0" smtClean="0"/>
          </a:p>
          <a:p>
            <a:pPr marL="457200" indent="-457200" algn="l">
              <a:buFontTx/>
              <a:buChar char="-"/>
            </a:pPr>
            <a:endParaRPr lang="fr-FR" dirty="0" smtClean="0"/>
          </a:p>
          <a:p>
            <a:pPr marL="457200" indent="-457200" algn="l">
              <a:buFontTx/>
              <a:buChar char="-"/>
            </a:pPr>
            <a:endParaRPr lang="fr-FR" dirty="0" smtClean="0"/>
          </a:p>
          <a:p>
            <a:pPr algn="l"/>
            <a:endParaRPr lang="fr-FR" dirty="0" smtClean="0"/>
          </a:p>
          <a:p>
            <a:pPr algn="l"/>
            <a:endParaRPr lang="fr-FR" dirty="0" smtClean="0"/>
          </a:p>
        </p:txBody>
      </p:sp>
    </p:spTree>
    <p:extLst>
      <p:ext uri="{BB962C8B-B14F-4D97-AF65-F5344CB8AC3E}">
        <p14:creationId xmlns:p14="http://schemas.microsoft.com/office/powerpoint/2010/main" val="1513737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7924800" cy="5867400"/>
          </a:xfrm>
        </p:spPr>
        <p:txBody>
          <a:bodyPr>
            <a:normAutofit/>
          </a:bodyPr>
          <a:lstStyle/>
          <a:p>
            <a:pPr algn="l"/>
            <a:r>
              <a:rPr lang="fr-FR" sz="1500" b="1" dirty="0" smtClean="0">
                <a:solidFill>
                  <a:schemeClr val="tx1"/>
                </a:solidFill>
                <a:latin typeface="Calibri"/>
                <a:cs typeface="Calibri"/>
              </a:rPr>
              <a:t>  Nombre de pauvres (estimation monétaire)          </a:t>
            </a:r>
            <a:r>
              <a:rPr lang="fr-FR" sz="1500" b="1" dirty="0">
                <a:solidFill>
                  <a:schemeClr val="tx1"/>
                </a:solidFill>
                <a:latin typeface="Calibri"/>
                <a:cs typeface="Calibri"/>
              </a:rPr>
              <a:t>Densité de la pauvreté (estimation monétaire</a:t>
            </a:r>
            <a:r>
              <a:rPr lang="fr-FR" sz="1500" b="1" dirty="0" smtClean="0">
                <a:solidFill>
                  <a:schemeClr val="tx1"/>
                </a:solidFill>
                <a:latin typeface="Calibri"/>
                <a:cs typeface="Calibri"/>
              </a:rPr>
              <a:t>)</a:t>
            </a:r>
          </a:p>
          <a:p>
            <a:pPr algn="l"/>
            <a:r>
              <a:rPr lang="fr-FR" sz="1600" dirty="0" smtClean="0">
                <a:solidFill>
                  <a:schemeClr val="tx1"/>
                </a:solidFill>
                <a:latin typeface="Calibri"/>
                <a:cs typeface="Calibri"/>
              </a:rPr>
              <a:t>           </a:t>
            </a:r>
            <a:r>
              <a:rPr lang="fr-FR" sz="1300" dirty="0" smtClean="0">
                <a:solidFill>
                  <a:schemeClr val="tx1"/>
                </a:solidFill>
                <a:latin typeface="Calibri"/>
                <a:cs typeface="Calibri"/>
              </a:rPr>
              <a:t>nombre de pauvres par département                                             nombre de pauvres par km2</a:t>
            </a:r>
            <a:endParaRPr lang="fr-FR" sz="1300" dirty="0" smtClean="0">
              <a:solidFill>
                <a:schemeClr val="tx1"/>
              </a:solidFill>
            </a:endParaRPr>
          </a:p>
          <a:p>
            <a:pPr marL="457200" indent="-457200" algn="l">
              <a:buFontTx/>
              <a:buChar char="-"/>
            </a:pPr>
            <a:endParaRPr lang="fr-FR" dirty="0" smtClean="0"/>
          </a:p>
          <a:p>
            <a:pPr marL="457200" indent="-457200" algn="l">
              <a:buFontTx/>
              <a:buChar char="-"/>
            </a:pPr>
            <a:endParaRPr lang="fr-FR" dirty="0" smtClean="0"/>
          </a:p>
          <a:p>
            <a:pPr marL="457200" indent="-457200" algn="l">
              <a:buFontTx/>
              <a:buChar char="-"/>
            </a:pPr>
            <a:endParaRPr lang="fr-FR" dirty="0" smtClean="0"/>
          </a:p>
          <a:p>
            <a:pPr algn="l"/>
            <a:endParaRPr lang="fr-FR" dirty="0" smtClean="0"/>
          </a:p>
          <a:p>
            <a:pPr algn="l"/>
            <a:endParaRPr lang="fr-FR" dirty="0" smtClean="0"/>
          </a:p>
        </p:txBody>
      </p:sp>
      <p:pic>
        <p:nvPicPr>
          <p:cNvPr id="7" name="Picture 6" descr="Chad-Poor-number-monetar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752599"/>
            <a:ext cx="4038600" cy="4343402"/>
          </a:xfrm>
          <a:prstGeom prst="rect">
            <a:avLst/>
          </a:prstGeom>
        </p:spPr>
      </p:pic>
      <p:pic>
        <p:nvPicPr>
          <p:cNvPr id="8" name="Picture 7" descr="Chad-Poverty-density.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5799" y="1752600"/>
            <a:ext cx="3810001" cy="4343401"/>
          </a:xfrm>
          <a:prstGeom prst="rect">
            <a:avLst/>
          </a:prstGeom>
        </p:spPr>
      </p:pic>
    </p:spTree>
    <p:extLst>
      <p:ext uri="{BB962C8B-B14F-4D97-AF65-F5344CB8AC3E}">
        <p14:creationId xmlns:p14="http://schemas.microsoft.com/office/powerpoint/2010/main" val="1108720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533400"/>
            <a:ext cx="7543800" cy="5943600"/>
          </a:xfrm>
        </p:spPr>
        <p:txBody>
          <a:bodyPr>
            <a:normAutofit lnSpcReduction="10000"/>
          </a:bodyPr>
          <a:lstStyle/>
          <a:p>
            <a:r>
              <a:rPr lang="fr-FR" b="1" dirty="0" smtClean="0">
                <a:solidFill>
                  <a:schemeClr val="tx1"/>
                </a:solidFill>
                <a:latin typeface="Calibri"/>
                <a:cs typeface="Calibri"/>
              </a:rPr>
              <a:t>QUE SAIT-ON DE LA PAUVRETE AU TCHAD ? (2/2)</a:t>
            </a:r>
          </a:p>
          <a:p>
            <a:endParaRPr lang="fr-FR" sz="2200" dirty="0" smtClean="0">
              <a:solidFill>
                <a:schemeClr val="tx1"/>
              </a:solidFill>
              <a:latin typeface="Calibri"/>
              <a:cs typeface="Calibri"/>
            </a:endParaRPr>
          </a:p>
          <a:p>
            <a:pPr marL="285750" indent="-285750" algn="just">
              <a:buFont typeface="Arial"/>
              <a:buChar char="•"/>
            </a:pPr>
            <a:r>
              <a:rPr lang="fr-FR" sz="1700" b="1" dirty="0" smtClean="0">
                <a:solidFill>
                  <a:schemeClr val="tx1"/>
                </a:solidFill>
                <a:latin typeface="Calibri"/>
                <a:cs typeface="Calibri"/>
              </a:rPr>
              <a:t>La proportion </a:t>
            </a:r>
            <a:r>
              <a:rPr lang="fr-FR" sz="1700" b="1" dirty="0">
                <a:solidFill>
                  <a:schemeClr val="tx1"/>
                </a:solidFill>
                <a:latin typeface="Calibri"/>
                <a:cs typeface="Calibri"/>
              </a:rPr>
              <a:t>de pauvres dans la population a </a:t>
            </a:r>
            <a:r>
              <a:rPr lang="fr-FR" sz="1700" b="1" dirty="0" smtClean="0">
                <a:solidFill>
                  <a:schemeClr val="tx1"/>
                </a:solidFill>
                <a:latin typeface="Calibri"/>
                <a:cs typeface="Calibri"/>
              </a:rPr>
              <a:t>baissé </a:t>
            </a:r>
            <a:r>
              <a:rPr lang="fr-FR" sz="1700" b="1" dirty="0">
                <a:solidFill>
                  <a:schemeClr val="tx1"/>
                </a:solidFill>
                <a:latin typeface="Calibri"/>
                <a:cs typeface="Calibri"/>
              </a:rPr>
              <a:t>depuis 2003, de 55% a 47%</a:t>
            </a:r>
            <a:r>
              <a:rPr lang="fr-FR" sz="1700" dirty="0">
                <a:solidFill>
                  <a:schemeClr val="tx1"/>
                </a:solidFill>
                <a:latin typeface="Calibri"/>
                <a:cs typeface="Calibri"/>
              </a:rPr>
              <a:t>. Cette baisse est comparable a celle observée en moyenne en Afrique Sub-Saharienne, mais a été insuffisante pour contenir l’augmentation du nombre de Tchadiens pauvres (+15</a:t>
            </a:r>
            <a:r>
              <a:rPr lang="fr-FR" sz="1700" dirty="0" smtClean="0">
                <a:solidFill>
                  <a:schemeClr val="tx1"/>
                </a:solidFill>
                <a:latin typeface="Calibri"/>
                <a:cs typeface="Calibri"/>
              </a:rPr>
              <a:t>%).</a:t>
            </a:r>
          </a:p>
          <a:p>
            <a:pPr marL="285750" indent="-285750" algn="just">
              <a:buFont typeface="Arial"/>
              <a:buChar char="•"/>
            </a:pPr>
            <a:endParaRPr lang="fr-FR" sz="1700" b="1" dirty="0">
              <a:solidFill>
                <a:schemeClr val="tx1"/>
              </a:solidFill>
              <a:latin typeface="Calibri"/>
              <a:cs typeface="Calibri"/>
            </a:endParaRPr>
          </a:p>
          <a:p>
            <a:pPr marL="285750" indent="-285750" algn="just">
              <a:buFont typeface="Arial"/>
              <a:buChar char="•"/>
            </a:pPr>
            <a:r>
              <a:rPr lang="fr-FR" sz="1700" b="1" dirty="0" smtClean="0">
                <a:solidFill>
                  <a:schemeClr val="tx1"/>
                </a:solidFill>
                <a:latin typeface="Calibri"/>
                <a:cs typeface="Calibri"/>
              </a:rPr>
              <a:t>La </a:t>
            </a:r>
            <a:r>
              <a:rPr lang="fr-FR" sz="1700" b="1" dirty="0">
                <a:solidFill>
                  <a:schemeClr val="tx1"/>
                </a:solidFill>
                <a:latin typeface="Calibri"/>
                <a:cs typeface="Calibri"/>
              </a:rPr>
              <a:t>profondeur de la pauvreté a aussi baissé, mais les inégalités se sont </a:t>
            </a:r>
            <a:r>
              <a:rPr lang="fr-FR" sz="1700" b="1" dirty="0" smtClean="0">
                <a:solidFill>
                  <a:schemeClr val="tx1"/>
                </a:solidFill>
                <a:latin typeface="Calibri"/>
                <a:cs typeface="Calibri"/>
              </a:rPr>
              <a:t>accrues </a:t>
            </a:r>
            <a:r>
              <a:rPr lang="fr-FR" sz="1700" b="1" dirty="0">
                <a:solidFill>
                  <a:schemeClr val="tx1"/>
                </a:solidFill>
                <a:latin typeface="Calibri"/>
                <a:cs typeface="Calibri"/>
              </a:rPr>
              <a:t>entre 2003 et 2011</a:t>
            </a:r>
            <a:r>
              <a:rPr lang="fr-FR" sz="1700" dirty="0">
                <a:solidFill>
                  <a:schemeClr val="tx1"/>
                </a:solidFill>
                <a:latin typeface="Calibri"/>
                <a:cs typeface="Calibri"/>
              </a:rPr>
              <a:t>, pour atteindre un degré d’inégalités (Gini) proche de la moyenne d’ Afrique Sub-Saharienne</a:t>
            </a:r>
            <a:r>
              <a:rPr lang="fr-FR" sz="1700" dirty="0" smtClean="0">
                <a:solidFill>
                  <a:schemeClr val="tx1"/>
                </a:solidFill>
                <a:latin typeface="Calibri"/>
                <a:cs typeface="Calibri"/>
              </a:rPr>
              <a:t>.</a:t>
            </a:r>
          </a:p>
          <a:p>
            <a:pPr marL="285750" indent="-285750" algn="just">
              <a:buFont typeface="Arial"/>
              <a:buChar char="•"/>
            </a:pPr>
            <a:endParaRPr lang="fr-FR" sz="1700" dirty="0" smtClean="0">
              <a:solidFill>
                <a:schemeClr val="tx1"/>
              </a:solidFill>
              <a:latin typeface="Calibri"/>
              <a:cs typeface="Calibri"/>
            </a:endParaRPr>
          </a:p>
          <a:p>
            <a:pPr marL="285750" indent="-285750" algn="just">
              <a:buFont typeface="Arial"/>
              <a:buChar char="•"/>
            </a:pPr>
            <a:r>
              <a:rPr lang="fr-FR" sz="1700" dirty="0" smtClean="0">
                <a:solidFill>
                  <a:schemeClr val="tx1"/>
                </a:solidFill>
                <a:latin typeface="Calibri"/>
                <a:cs typeface="Calibri"/>
              </a:rPr>
              <a:t>L’accroissement </a:t>
            </a:r>
            <a:r>
              <a:rPr lang="fr-FR" sz="1700" dirty="0">
                <a:solidFill>
                  <a:schemeClr val="tx1"/>
                </a:solidFill>
                <a:latin typeface="Calibri"/>
                <a:cs typeface="Calibri"/>
              </a:rPr>
              <a:t>des inégalités provient principalement du fait que </a:t>
            </a:r>
            <a:r>
              <a:rPr lang="fr-FR" sz="1700" b="1" dirty="0">
                <a:solidFill>
                  <a:schemeClr val="tx1"/>
                </a:solidFill>
                <a:latin typeface="Calibri"/>
                <a:cs typeface="Calibri"/>
              </a:rPr>
              <a:t>les ménages ruraux les plus pauvres ont vu leur niveau de consommation baisser entre 2003 et 2011</a:t>
            </a:r>
            <a:r>
              <a:rPr lang="fr-FR" sz="1700" dirty="0">
                <a:solidFill>
                  <a:schemeClr val="tx1"/>
                </a:solidFill>
                <a:latin typeface="Calibri"/>
                <a:cs typeface="Calibri"/>
              </a:rPr>
              <a:t>, au contraire des autres catégories (ménages urbains, ménages ruraux non pauvres en 2003) qui ont vu leur niveau de consommation croitre entre 2003 et 2011</a:t>
            </a:r>
            <a:r>
              <a:rPr lang="fr-FR" sz="1700" dirty="0" smtClean="0">
                <a:solidFill>
                  <a:schemeClr val="tx1"/>
                </a:solidFill>
                <a:latin typeface="Calibri"/>
                <a:cs typeface="Calibri"/>
              </a:rPr>
              <a:t>.</a:t>
            </a:r>
          </a:p>
          <a:p>
            <a:pPr marL="285750" indent="-285750" algn="just">
              <a:buFont typeface="Arial"/>
              <a:buChar char="•"/>
            </a:pPr>
            <a:endParaRPr lang="fr-FR" sz="1700" dirty="0" smtClean="0">
              <a:solidFill>
                <a:schemeClr val="tx1"/>
              </a:solidFill>
              <a:latin typeface="Calibri"/>
              <a:cs typeface="Calibri"/>
            </a:endParaRPr>
          </a:p>
          <a:p>
            <a:pPr marL="285750" indent="-285750" algn="just">
              <a:buFont typeface="Arial"/>
              <a:buChar char="•"/>
            </a:pPr>
            <a:r>
              <a:rPr lang="fr-FR" sz="1700" dirty="0" smtClean="0">
                <a:solidFill>
                  <a:schemeClr val="tx1"/>
                </a:solidFill>
                <a:latin typeface="Calibri"/>
                <a:cs typeface="Calibri"/>
              </a:rPr>
              <a:t>L’</a:t>
            </a:r>
            <a:r>
              <a:rPr lang="fr-FR" sz="1700" b="1" dirty="0" smtClean="0">
                <a:solidFill>
                  <a:schemeClr val="tx1"/>
                </a:solidFill>
                <a:latin typeface="Calibri"/>
                <a:cs typeface="Calibri"/>
              </a:rPr>
              <a:t>accès aux services publics d’éducation primaire </a:t>
            </a:r>
            <a:r>
              <a:rPr lang="fr-FR" sz="1700" dirty="0" smtClean="0">
                <a:solidFill>
                  <a:schemeClr val="tx1"/>
                </a:solidFill>
                <a:latin typeface="Calibri"/>
                <a:cs typeface="Calibri"/>
              </a:rPr>
              <a:t>est quasi-comparable pour les ménages pauvres et non pauvres. L’accès au services publics de sant</a:t>
            </a:r>
            <a:r>
              <a:rPr lang="fr-FR" sz="1700" dirty="0">
                <a:solidFill>
                  <a:schemeClr val="tx1"/>
                </a:solidFill>
                <a:cs typeface="Calibri"/>
              </a:rPr>
              <a:t>é</a:t>
            </a:r>
            <a:r>
              <a:rPr lang="fr-FR" sz="1700" dirty="0" smtClean="0">
                <a:solidFill>
                  <a:schemeClr val="tx1"/>
                </a:solidFill>
                <a:latin typeface="Calibri"/>
                <a:cs typeface="Calibri"/>
              </a:rPr>
              <a:t> diffère</a:t>
            </a:r>
            <a:r>
              <a:rPr lang="fr-FR" sz="1700" dirty="0" smtClean="0">
                <a:solidFill>
                  <a:schemeClr val="tx1"/>
                </a:solidFill>
                <a:cs typeface="Calibri"/>
              </a:rPr>
              <a:t> </a:t>
            </a:r>
            <a:r>
              <a:rPr lang="fr-FR" sz="1700" dirty="0">
                <a:solidFill>
                  <a:schemeClr val="tx1"/>
                </a:solidFill>
                <a:cs typeface="Calibri"/>
              </a:rPr>
              <a:t>entre ménages pauvres et non </a:t>
            </a:r>
            <a:r>
              <a:rPr lang="fr-FR" sz="1700" dirty="0" smtClean="0">
                <a:solidFill>
                  <a:schemeClr val="tx1"/>
                </a:solidFill>
                <a:cs typeface="Calibri"/>
              </a:rPr>
              <a:t>pauvres. La </a:t>
            </a:r>
            <a:r>
              <a:rPr lang="fr-FR" sz="1700" b="1" dirty="0">
                <a:solidFill>
                  <a:schemeClr val="tx1"/>
                </a:solidFill>
                <a:cs typeface="Calibri"/>
              </a:rPr>
              <a:t>qualité des services </a:t>
            </a:r>
            <a:r>
              <a:rPr lang="fr-FR" sz="1700" dirty="0">
                <a:solidFill>
                  <a:schemeClr val="tx1"/>
                </a:solidFill>
                <a:cs typeface="Calibri"/>
              </a:rPr>
              <a:t>est très </a:t>
            </a:r>
            <a:r>
              <a:rPr lang="fr-FR" sz="1700" dirty="0" smtClean="0">
                <a:solidFill>
                  <a:schemeClr val="tx1"/>
                </a:solidFill>
                <a:cs typeface="Calibri"/>
              </a:rPr>
              <a:t>insuffisante dans les deux cas.</a:t>
            </a:r>
            <a:endParaRPr lang="fr-FR" dirty="0" smtClean="0"/>
          </a:p>
        </p:txBody>
      </p:sp>
    </p:spTree>
    <p:extLst>
      <p:ext uri="{BB962C8B-B14F-4D97-AF65-F5344CB8AC3E}">
        <p14:creationId xmlns:p14="http://schemas.microsoft.com/office/powerpoint/2010/main" val="790687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533400"/>
            <a:ext cx="7620000" cy="5867400"/>
          </a:xfrm>
        </p:spPr>
        <p:txBody>
          <a:bodyPr>
            <a:normAutofit lnSpcReduction="10000"/>
          </a:bodyPr>
          <a:lstStyle/>
          <a:p>
            <a:r>
              <a:rPr lang="fr-FR" b="1" dirty="0" smtClean="0">
                <a:solidFill>
                  <a:schemeClr val="tx1"/>
                </a:solidFill>
                <a:latin typeface="Calibri"/>
                <a:cs typeface="Calibri"/>
              </a:rPr>
              <a:t>QUE SAIT-ON DE LA CROISSANCE ECONOMIQUE AU TCHAD ?</a:t>
            </a:r>
          </a:p>
          <a:p>
            <a:endParaRPr lang="fr-FR" sz="2200" dirty="0" smtClean="0">
              <a:solidFill>
                <a:schemeClr val="tx1"/>
              </a:solidFill>
              <a:latin typeface="Calibri"/>
              <a:cs typeface="Calibri"/>
            </a:endParaRPr>
          </a:p>
          <a:p>
            <a:pPr marL="285750" indent="-285750" algn="just">
              <a:buFont typeface="Arial"/>
              <a:buChar char="•"/>
            </a:pPr>
            <a:r>
              <a:rPr lang="fr-FR" sz="1700" b="1" dirty="0" smtClean="0">
                <a:solidFill>
                  <a:schemeClr val="tx1"/>
                </a:solidFill>
                <a:latin typeface="Calibri"/>
                <a:cs typeface="Calibri"/>
              </a:rPr>
              <a:t>La croissance économique (PIB) semble assez élevée au Tchad </a:t>
            </a:r>
            <a:r>
              <a:rPr lang="fr-FR" sz="1700" dirty="0" smtClean="0">
                <a:solidFill>
                  <a:schemeClr val="tx1"/>
                </a:solidFill>
                <a:latin typeface="Calibri"/>
                <a:cs typeface="Calibri"/>
              </a:rPr>
              <a:t>(3-4% par an par habitant), </a:t>
            </a:r>
            <a:r>
              <a:rPr lang="fr-FR" sz="1700" dirty="0">
                <a:solidFill>
                  <a:schemeClr val="tx1"/>
                </a:solidFill>
                <a:latin typeface="Calibri"/>
                <a:cs typeface="Calibri"/>
              </a:rPr>
              <a:t>mais sa mesure statistique n’est pas très robuste, en particulier la mesure des prix et du secteur informel.</a:t>
            </a:r>
          </a:p>
          <a:p>
            <a:pPr marL="457200" indent="-457200" algn="just">
              <a:buFontTx/>
              <a:buChar char="-"/>
            </a:pPr>
            <a:endParaRPr lang="fr-FR" sz="1700" dirty="0">
              <a:solidFill>
                <a:schemeClr val="tx1"/>
              </a:solidFill>
              <a:latin typeface="Calibri"/>
              <a:cs typeface="Calibri"/>
            </a:endParaRPr>
          </a:p>
          <a:p>
            <a:pPr marL="285750" indent="-285750" algn="just">
              <a:buFont typeface="Arial"/>
              <a:buChar char="•"/>
            </a:pPr>
            <a:r>
              <a:rPr lang="fr-FR" sz="1700" b="1" dirty="0" smtClean="0">
                <a:solidFill>
                  <a:schemeClr val="tx1"/>
                </a:solidFill>
                <a:latin typeface="Calibri"/>
                <a:cs typeface="Calibri"/>
              </a:rPr>
              <a:t>Depuis l’avènement du pétrole (2003), la croissance est principalement tirée par la demande publique</a:t>
            </a:r>
            <a:r>
              <a:rPr lang="fr-FR" sz="1700" dirty="0" smtClean="0">
                <a:solidFill>
                  <a:schemeClr val="tx1"/>
                </a:solidFill>
                <a:latin typeface="Calibri"/>
                <a:cs typeface="Calibri"/>
              </a:rPr>
              <a:t>, qui s’est portée vers les secteurs de la construction et de l’administration. Le </a:t>
            </a:r>
            <a:r>
              <a:rPr lang="fr-FR" sz="1700" b="1" dirty="0" smtClean="0">
                <a:solidFill>
                  <a:schemeClr val="tx1"/>
                </a:solidFill>
                <a:latin typeface="Calibri"/>
                <a:cs typeface="Calibri"/>
              </a:rPr>
              <a:t>commerce</a:t>
            </a:r>
            <a:r>
              <a:rPr lang="fr-FR" sz="1700" dirty="0" smtClean="0">
                <a:solidFill>
                  <a:schemeClr val="tx1"/>
                </a:solidFill>
                <a:latin typeface="Calibri"/>
                <a:cs typeface="Calibri"/>
              </a:rPr>
              <a:t> a profité du boom des importations financées par les recettes pétrolières. Les </a:t>
            </a:r>
            <a:r>
              <a:rPr lang="fr-FR" sz="1700" b="1" dirty="0" smtClean="0">
                <a:solidFill>
                  <a:schemeClr val="tx1"/>
                </a:solidFill>
                <a:latin typeface="Calibri"/>
                <a:cs typeface="Calibri"/>
              </a:rPr>
              <a:t>transports</a:t>
            </a:r>
            <a:r>
              <a:rPr lang="fr-FR" sz="1700" dirty="0" smtClean="0">
                <a:solidFill>
                  <a:schemeClr val="tx1"/>
                </a:solidFill>
                <a:latin typeface="Calibri"/>
                <a:cs typeface="Calibri"/>
              </a:rPr>
              <a:t> ont aussi bénéficié du développement du réseau routier. L’</a:t>
            </a:r>
            <a:r>
              <a:rPr lang="fr-FR" sz="1700" b="1" dirty="0" smtClean="0">
                <a:solidFill>
                  <a:schemeClr val="tx1"/>
                </a:solidFill>
                <a:latin typeface="Calibri"/>
                <a:cs typeface="Calibri"/>
              </a:rPr>
              <a:t>agriculture</a:t>
            </a:r>
            <a:r>
              <a:rPr lang="fr-FR" sz="1700" dirty="0" smtClean="0">
                <a:solidFill>
                  <a:schemeClr val="tx1"/>
                </a:solidFill>
                <a:latin typeface="Calibri"/>
                <a:cs typeface="Calibri"/>
              </a:rPr>
              <a:t> (élevage inclus) a en revanche très peu cru, et présente un degré de volatilité très élevé.</a:t>
            </a:r>
          </a:p>
          <a:p>
            <a:pPr marL="285750" indent="-285750" algn="just">
              <a:buFont typeface="Arial"/>
              <a:buChar char="•"/>
            </a:pPr>
            <a:endParaRPr lang="fr-FR" sz="1700" dirty="0">
              <a:solidFill>
                <a:schemeClr val="tx1"/>
              </a:solidFill>
              <a:latin typeface="Calibri"/>
              <a:cs typeface="Calibri"/>
            </a:endParaRPr>
          </a:p>
          <a:p>
            <a:pPr marL="285750" indent="-285750" algn="just">
              <a:buFont typeface="Arial"/>
              <a:buChar char="•"/>
            </a:pPr>
            <a:r>
              <a:rPr lang="fr-FR" sz="1700" dirty="0" smtClean="0">
                <a:solidFill>
                  <a:schemeClr val="tx1"/>
                </a:solidFill>
                <a:latin typeface="Calibri"/>
                <a:cs typeface="Calibri"/>
              </a:rPr>
              <a:t>Les </a:t>
            </a:r>
            <a:r>
              <a:rPr lang="fr-FR" sz="1700" b="1" dirty="0" smtClean="0">
                <a:solidFill>
                  <a:schemeClr val="tx1"/>
                </a:solidFill>
                <a:latin typeface="Calibri"/>
                <a:cs typeface="Calibri"/>
              </a:rPr>
              <a:t>dépenses publiques d’investissement </a:t>
            </a:r>
            <a:r>
              <a:rPr lang="fr-FR" sz="1700" dirty="0" smtClean="0">
                <a:solidFill>
                  <a:schemeClr val="tx1"/>
                </a:solidFill>
                <a:latin typeface="Calibri"/>
                <a:cs typeface="Calibri"/>
              </a:rPr>
              <a:t>ont été </a:t>
            </a:r>
            <a:r>
              <a:rPr lang="fr-FR" sz="1700" b="1" dirty="0" smtClean="0">
                <a:solidFill>
                  <a:schemeClr val="tx1"/>
                </a:solidFill>
                <a:latin typeface="Calibri"/>
                <a:cs typeface="Calibri"/>
              </a:rPr>
              <a:t>massives, mais ne se sont pas traduites par des gains des productivité importants.</a:t>
            </a:r>
            <a:r>
              <a:rPr lang="fr-FR" sz="1700" dirty="0" smtClean="0">
                <a:solidFill>
                  <a:schemeClr val="tx1"/>
                </a:solidFill>
                <a:latin typeface="Calibri"/>
                <a:cs typeface="Calibri"/>
              </a:rPr>
              <a:t> Elles n’ont pas non été accompagnées d’une augmentation significative des investissements privés hors pétrole. Les </a:t>
            </a:r>
            <a:r>
              <a:rPr lang="fr-FR" sz="1700" b="1" dirty="0" smtClean="0">
                <a:solidFill>
                  <a:schemeClr val="tx1"/>
                </a:solidFill>
                <a:latin typeface="Calibri"/>
                <a:cs typeface="Calibri"/>
              </a:rPr>
              <a:t>rendements dans l’agriculture </a:t>
            </a:r>
            <a:r>
              <a:rPr lang="fr-FR" sz="1700" dirty="0" smtClean="0">
                <a:solidFill>
                  <a:schemeClr val="tx1"/>
                </a:solidFill>
                <a:latin typeface="Calibri"/>
                <a:cs typeface="Calibri"/>
              </a:rPr>
              <a:t>sont restes très bas et en faible croissance. </a:t>
            </a:r>
          </a:p>
          <a:p>
            <a:pPr marL="285750" indent="-285750" algn="just">
              <a:buFont typeface="Arial"/>
              <a:buChar char="•"/>
            </a:pPr>
            <a:endParaRPr lang="fr-FR" sz="1700" dirty="0" smtClean="0">
              <a:solidFill>
                <a:schemeClr val="tx1"/>
              </a:solidFill>
              <a:latin typeface="Calibri"/>
              <a:cs typeface="Calibri"/>
            </a:endParaRPr>
          </a:p>
          <a:p>
            <a:pPr marL="285750" indent="-285750" algn="just">
              <a:buFont typeface="Arial"/>
              <a:buChar char="•"/>
            </a:pPr>
            <a:r>
              <a:rPr lang="fr-FR" sz="1700" dirty="0" smtClean="0">
                <a:solidFill>
                  <a:schemeClr val="tx1"/>
                </a:solidFill>
                <a:latin typeface="Calibri"/>
                <a:cs typeface="Calibri"/>
              </a:rPr>
              <a:t>Les faibles niveaux de productivité entravent la </a:t>
            </a:r>
            <a:r>
              <a:rPr lang="fr-FR" sz="1700" b="1" dirty="0" smtClean="0">
                <a:solidFill>
                  <a:schemeClr val="tx1"/>
                </a:solidFill>
                <a:latin typeface="Calibri"/>
                <a:cs typeface="Calibri"/>
              </a:rPr>
              <a:t>compétitivité extérieure du Tchad</a:t>
            </a:r>
            <a:r>
              <a:rPr lang="fr-FR" sz="1700" dirty="0" smtClean="0">
                <a:solidFill>
                  <a:schemeClr val="tx1"/>
                </a:solidFill>
                <a:latin typeface="Calibri"/>
                <a:cs typeface="Calibri"/>
              </a:rPr>
              <a:t>, class</a:t>
            </a:r>
            <a:r>
              <a:rPr lang="fr-FR" sz="1700" dirty="0">
                <a:solidFill>
                  <a:schemeClr val="tx1"/>
                </a:solidFill>
                <a:latin typeface="Calibri"/>
                <a:cs typeface="Calibri"/>
              </a:rPr>
              <a:t>é</a:t>
            </a:r>
            <a:r>
              <a:rPr lang="fr-FR" sz="1700" dirty="0" smtClean="0">
                <a:solidFill>
                  <a:schemeClr val="tx1"/>
                </a:solidFill>
                <a:latin typeface="Calibri"/>
                <a:cs typeface="Calibri"/>
              </a:rPr>
              <a:t> dernier pays au monde.</a:t>
            </a:r>
          </a:p>
          <a:p>
            <a:pPr algn="l"/>
            <a:endParaRPr lang="fr-FR" dirty="0" smtClean="0"/>
          </a:p>
          <a:p>
            <a:pPr marL="457200" indent="-457200" algn="l">
              <a:buFontTx/>
              <a:buChar char="-"/>
            </a:pPr>
            <a:endParaRPr lang="fr-FR" dirty="0" smtClean="0"/>
          </a:p>
          <a:p>
            <a:pPr marL="457200" indent="-457200" algn="l">
              <a:buFontTx/>
              <a:buChar char="-"/>
            </a:pPr>
            <a:endParaRPr lang="fr-FR" dirty="0" smtClean="0"/>
          </a:p>
          <a:p>
            <a:pPr algn="l"/>
            <a:endParaRPr lang="fr-FR" dirty="0" smtClean="0"/>
          </a:p>
          <a:p>
            <a:pPr algn="l"/>
            <a:endParaRPr lang="fr-FR" dirty="0" smtClean="0"/>
          </a:p>
        </p:txBody>
      </p:sp>
    </p:spTree>
    <p:extLst>
      <p:ext uri="{BB962C8B-B14F-4D97-AF65-F5344CB8AC3E}">
        <p14:creationId xmlns:p14="http://schemas.microsoft.com/office/powerpoint/2010/main" val="2554876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533400"/>
            <a:ext cx="7543800" cy="5943600"/>
          </a:xfrm>
        </p:spPr>
        <p:txBody>
          <a:bodyPr>
            <a:normAutofit lnSpcReduction="10000"/>
          </a:bodyPr>
          <a:lstStyle/>
          <a:p>
            <a:r>
              <a:rPr lang="fr-FR" b="1" dirty="0" smtClean="0">
                <a:solidFill>
                  <a:schemeClr val="tx1"/>
                </a:solidFill>
                <a:latin typeface="Calibri"/>
                <a:cs typeface="Calibri"/>
              </a:rPr>
              <a:t>QUELLES SONT LES PERSPECTIVES DE REDUCTION DE LA PAUVRETE A L’HORIZON 2030 ? (1/2)</a:t>
            </a:r>
          </a:p>
          <a:p>
            <a:endParaRPr lang="fr-FR" sz="2200" dirty="0" smtClean="0">
              <a:solidFill>
                <a:schemeClr val="tx1"/>
              </a:solidFill>
              <a:latin typeface="Calibri"/>
              <a:cs typeface="Calibri"/>
            </a:endParaRPr>
          </a:p>
          <a:p>
            <a:pPr marL="342900" indent="-342900" algn="just">
              <a:buFont typeface="Arial"/>
              <a:buChar char="•"/>
            </a:pPr>
            <a:r>
              <a:rPr lang="fr-FR" sz="1700" b="1" dirty="0" smtClean="0">
                <a:solidFill>
                  <a:schemeClr val="tx1"/>
                </a:solidFill>
                <a:latin typeface="Calibri"/>
                <a:cs typeface="Calibri"/>
              </a:rPr>
              <a:t>La croissance nécessaire à l’élimination de la pauvreté en 2030, 9% par an par habitant, n’est pas envisageable</a:t>
            </a:r>
            <a:r>
              <a:rPr lang="fr-FR" sz="1700" dirty="0" smtClean="0">
                <a:solidFill>
                  <a:schemeClr val="tx1"/>
                </a:solidFill>
                <a:latin typeface="Calibri"/>
                <a:cs typeface="Calibri"/>
              </a:rPr>
              <a:t>. Entre 2005 et 2013, la consommation privée par habitant (déterminant la pauvreté monétaire) a cru entre 1,5% et 2% par an.</a:t>
            </a:r>
          </a:p>
          <a:p>
            <a:pPr algn="just"/>
            <a:endParaRPr lang="fr-FR" sz="1700" dirty="0">
              <a:solidFill>
                <a:schemeClr val="tx1"/>
              </a:solidFill>
              <a:latin typeface="Calibri"/>
              <a:cs typeface="Calibri"/>
            </a:endParaRPr>
          </a:p>
          <a:p>
            <a:pPr marL="342900" indent="-342900" algn="just">
              <a:buFont typeface="Arial"/>
              <a:buChar char="•"/>
            </a:pPr>
            <a:r>
              <a:rPr lang="fr-FR" sz="1700" b="1" dirty="0" smtClean="0">
                <a:solidFill>
                  <a:schemeClr val="tx1"/>
                </a:solidFill>
                <a:latin typeface="Calibri"/>
                <a:cs typeface="Calibri"/>
              </a:rPr>
              <a:t>Les moteurs actuels de la croissance risquent de s’essouffler </a:t>
            </a:r>
            <a:r>
              <a:rPr lang="fr-FR" sz="1700" dirty="0" smtClean="0">
                <a:solidFill>
                  <a:schemeClr val="tx1"/>
                </a:solidFill>
                <a:latin typeface="Calibri"/>
                <a:cs typeface="Calibri"/>
              </a:rPr>
              <a:t>: stagnation des revenus pétroliers, dégradation environnementale rapide et fragilité continue exposant le Tchad à des conflits (ou leur prévention) couteux</a:t>
            </a:r>
            <a:r>
              <a:rPr lang="fr-FR" sz="1700" dirty="0">
                <a:solidFill>
                  <a:schemeClr val="tx1"/>
                </a:solidFill>
                <a:latin typeface="Calibri"/>
                <a:cs typeface="Calibri"/>
              </a:rPr>
              <a:t> </a:t>
            </a:r>
            <a:r>
              <a:rPr lang="fr-FR" sz="1700" dirty="0" smtClean="0">
                <a:solidFill>
                  <a:schemeClr val="tx1"/>
                </a:solidFill>
                <a:latin typeface="Calibri"/>
                <a:cs typeface="Calibri"/>
              </a:rPr>
              <a:t>et rendant les investissement risqu</a:t>
            </a:r>
            <a:r>
              <a:rPr lang="fr-FR" sz="1700" dirty="0">
                <a:solidFill>
                  <a:schemeClr val="tx1"/>
                </a:solidFill>
                <a:latin typeface="Calibri"/>
                <a:cs typeface="Calibri"/>
              </a:rPr>
              <a:t>é</a:t>
            </a:r>
            <a:r>
              <a:rPr lang="fr-FR" sz="1700" dirty="0" smtClean="0">
                <a:solidFill>
                  <a:schemeClr val="tx1"/>
                </a:solidFill>
                <a:latin typeface="Calibri"/>
                <a:cs typeface="Calibri"/>
              </a:rPr>
              <a:t>s.</a:t>
            </a:r>
          </a:p>
          <a:p>
            <a:pPr marL="342900" indent="-342900" algn="just">
              <a:buFont typeface="Arial"/>
              <a:buChar char="•"/>
            </a:pPr>
            <a:endParaRPr lang="fr-FR" sz="1700" dirty="0">
              <a:solidFill>
                <a:schemeClr val="tx1"/>
              </a:solidFill>
              <a:latin typeface="Calibri"/>
              <a:cs typeface="Calibri"/>
            </a:endParaRPr>
          </a:p>
          <a:p>
            <a:pPr marL="342900" indent="-342900" algn="just">
              <a:buFont typeface="Arial"/>
              <a:buChar char="•"/>
            </a:pPr>
            <a:r>
              <a:rPr lang="fr-FR" sz="1700" dirty="0" smtClean="0">
                <a:solidFill>
                  <a:schemeClr val="tx1"/>
                </a:solidFill>
                <a:latin typeface="Calibri"/>
                <a:cs typeface="Calibri"/>
              </a:rPr>
              <a:t>Pour réduire significativement la pauvreté, </a:t>
            </a:r>
            <a:r>
              <a:rPr lang="fr-FR" sz="1700" b="1" dirty="0" smtClean="0">
                <a:solidFill>
                  <a:schemeClr val="tx1"/>
                </a:solidFill>
                <a:latin typeface="Calibri"/>
                <a:cs typeface="Calibri"/>
              </a:rPr>
              <a:t>la croissance doit être beaucoup plus inclusive </a:t>
            </a:r>
            <a:r>
              <a:rPr lang="fr-FR" sz="1700" dirty="0" smtClean="0">
                <a:solidFill>
                  <a:schemeClr val="tx1"/>
                </a:solidFill>
                <a:latin typeface="Calibri"/>
                <a:cs typeface="Calibri"/>
              </a:rPr>
              <a:t>(favoriser les secteurs dont peuvent profiter les pauvres), </a:t>
            </a:r>
            <a:r>
              <a:rPr lang="fr-FR" sz="1700" b="1" dirty="0" smtClean="0">
                <a:solidFill>
                  <a:schemeClr val="tx1"/>
                </a:solidFill>
                <a:latin typeface="Calibri"/>
                <a:cs typeface="Calibri"/>
              </a:rPr>
              <a:t>et s’accompagner d’efforts importants de redistribution </a:t>
            </a:r>
            <a:r>
              <a:rPr lang="fr-FR" sz="1700" dirty="0" smtClean="0">
                <a:solidFill>
                  <a:schemeClr val="tx1"/>
                </a:solidFill>
                <a:latin typeface="Calibri"/>
                <a:cs typeface="Calibri"/>
              </a:rPr>
              <a:t>des riches vers les pauvres.   </a:t>
            </a:r>
          </a:p>
          <a:p>
            <a:pPr marL="342900" indent="-342900" algn="just">
              <a:buFont typeface="Arial"/>
              <a:buChar char="•"/>
            </a:pPr>
            <a:endParaRPr lang="fr-FR" sz="1700" dirty="0" smtClean="0">
              <a:solidFill>
                <a:schemeClr val="tx1"/>
              </a:solidFill>
              <a:latin typeface="Calibri"/>
              <a:cs typeface="Calibri"/>
            </a:endParaRPr>
          </a:p>
          <a:p>
            <a:pPr marL="342900" indent="-342900" algn="just">
              <a:buFont typeface="Arial"/>
              <a:buChar char="•"/>
            </a:pPr>
            <a:r>
              <a:rPr lang="fr-FR" sz="1700" dirty="0" smtClean="0">
                <a:solidFill>
                  <a:schemeClr val="tx1"/>
                </a:solidFill>
                <a:latin typeface="Calibri"/>
                <a:cs typeface="Calibri"/>
              </a:rPr>
              <a:t>En complément d’une </a:t>
            </a:r>
            <a:r>
              <a:rPr lang="fr-FR" sz="1700" b="1" dirty="0" smtClean="0">
                <a:solidFill>
                  <a:schemeClr val="tx1"/>
                </a:solidFill>
                <a:latin typeface="Calibri"/>
                <a:cs typeface="Calibri"/>
              </a:rPr>
              <a:t>croissance de la consommation privée de 3% par an par habitant</a:t>
            </a:r>
            <a:r>
              <a:rPr lang="fr-FR" sz="1700" dirty="0" smtClean="0">
                <a:solidFill>
                  <a:schemeClr val="tx1"/>
                </a:solidFill>
                <a:latin typeface="Calibri"/>
                <a:cs typeface="Calibri"/>
              </a:rPr>
              <a:t>, </a:t>
            </a:r>
            <a:r>
              <a:rPr lang="fr-FR" sz="1700" b="1" dirty="0" smtClean="0">
                <a:solidFill>
                  <a:schemeClr val="tx1"/>
                </a:solidFill>
                <a:latin typeface="Calibri"/>
                <a:cs typeface="Calibri"/>
              </a:rPr>
              <a:t>une redistribution correspondant à un transfert annuel de 1,5% du revenu des ménages riches vers les ménages pauvres permettrait d’éliminer la pauvreté en 2030.</a:t>
            </a:r>
          </a:p>
          <a:p>
            <a:pPr algn="l"/>
            <a:endParaRPr lang="fr-FR" dirty="0" smtClean="0"/>
          </a:p>
          <a:p>
            <a:pPr marL="457200" indent="-457200" algn="l">
              <a:buFontTx/>
              <a:buChar char="-"/>
            </a:pPr>
            <a:endParaRPr lang="fr-FR" dirty="0" smtClean="0"/>
          </a:p>
          <a:p>
            <a:pPr marL="457200" indent="-457200" algn="l">
              <a:buFontTx/>
              <a:buChar char="-"/>
            </a:pPr>
            <a:endParaRPr lang="fr-FR" dirty="0" smtClean="0"/>
          </a:p>
          <a:p>
            <a:pPr algn="l"/>
            <a:endParaRPr lang="fr-FR" dirty="0" smtClean="0"/>
          </a:p>
          <a:p>
            <a:pPr algn="l"/>
            <a:endParaRPr lang="fr-FR" dirty="0" smtClean="0"/>
          </a:p>
        </p:txBody>
      </p:sp>
    </p:spTree>
    <p:extLst>
      <p:ext uri="{BB962C8B-B14F-4D97-AF65-F5344CB8AC3E}">
        <p14:creationId xmlns:p14="http://schemas.microsoft.com/office/powerpoint/2010/main" val="2161234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09600"/>
            <a:ext cx="7467600" cy="5715000"/>
          </a:xfrm>
        </p:spPr>
        <p:txBody>
          <a:bodyPr>
            <a:normAutofit fontScale="92500" lnSpcReduction="20000"/>
          </a:bodyPr>
          <a:lstStyle/>
          <a:p>
            <a:r>
              <a:rPr lang="fr-FR" b="1" dirty="0" smtClean="0">
                <a:solidFill>
                  <a:schemeClr val="tx1"/>
                </a:solidFill>
                <a:latin typeface="Calibri"/>
                <a:cs typeface="Calibri"/>
              </a:rPr>
              <a:t>QUELLES </a:t>
            </a:r>
            <a:r>
              <a:rPr lang="fr-FR" b="1" dirty="0">
                <a:solidFill>
                  <a:schemeClr val="tx1"/>
                </a:solidFill>
                <a:latin typeface="Calibri"/>
                <a:cs typeface="Calibri"/>
              </a:rPr>
              <a:t>SONT LES PERSPECTIVES DE REDUCTION DE LA PAUVRETE A L’HORIZON 2030 ? </a:t>
            </a:r>
            <a:r>
              <a:rPr lang="fr-FR" b="1" dirty="0" smtClean="0">
                <a:solidFill>
                  <a:schemeClr val="tx1"/>
                </a:solidFill>
                <a:latin typeface="Calibri"/>
                <a:cs typeface="Calibri"/>
              </a:rPr>
              <a:t>(2/</a:t>
            </a:r>
            <a:r>
              <a:rPr lang="fr-FR" b="1" dirty="0">
                <a:solidFill>
                  <a:schemeClr val="tx1"/>
                </a:solidFill>
                <a:latin typeface="Calibri"/>
                <a:cs typeface="Calibri"/>
              </a:rPr>
              <a:t>2)</a:t>
            </a:r>
          </a:p>
          <a:p>
            <a:endParaRPr lang="fr-FR" sz="2400" dirty="0" smtClean="0">
              <a:solidFill>
                <a:schemeClr val="tx1"/>
              </a:solidFill>
              <a:latin typeface="Calibri"/>
              <a:cs typeface="Calibri"/>
            </a:endParaRPr>
          </a:p>
          <a:p>
            <a:endParaRPr lang="fr-FR" sz="2200" dirty="0" smtClean="0">
              <a:solidFill>
                <a:schemeClr val="tx1"/>
              </a:solidFill>
              <a:latin typeface="Calibri"/>
              <a:cs typeface="Calibri"/>
            </a:endParaRPr>
          </a:p>
          <a:p>
            <a:pPr marL="285750" indent="-285750" algn="just">
              <a:buFont typeface="Arial"/>
              <a:buChar char="•"/>
            </a:pPr>
            <a:r>
              <a:rPr lang="fr-FR" sz="1800" b="1" dirty="0" smtClean="0">
                <a:solidFill>
                  <a:schemeClr val="tx1"/>
                </a:solidFill>
                <a:latin typeface="Calibri"/>
                <a:cs typeface="Calibri"/>
              </a:rPr>
              <a:t>Pour être forte</a:t>
            </a:r>
            <a:r>
              <a:rPr lang="fr-FR" sz="1800" dirty="0" smtClean="0">
                <a:solidFill>
                  <a:schemeClr val="tx1"/>
                </a:solidFill>
                <a:latin typeface="Calibri"/>
                <a:cs typeface="Calibri"/>
              </a:rPr>
              <a:t>, la croissance doit être tirée par les secteurs disposant d’un avantage comparatif à l’exportation, ou en concurrence aux importations, pour assoir la croissance sur des potentiels de demande importants.</a:t>
            </a:r>
          </a:p>
          <a:p>
            <a:pPr marL="285750" indent="-285750" algn="just">
              <a:buFont typeface="Arial"/>
              <a:buChar char="•"/>
            </a:pPr>
            <a:endParaRPr lang="fr-FR" sz="1800" dirty="0">
              <a:solidFill>
                <a:schemeClr val="tx1"/>
              </a:solidFill>
              <a:latin typeface="Calibri"/>
              <a:cs typeface="Calibri"/>
            </a:endParaRPr>
          </a:p>
          <a:p>
            <a:pPr marL="285750" indent="-285750" algn="just">
              <a:buFont typeface="Arial"/>
              <a:buChar char="•"/>
            </a:pPr>
            <a:r>
              <a:rPr lang="fr-FR" sz="1800" b="1" dirty="0" smtClean="0">
                <a:solidFill>
                  <a:schemeClr val="tx1"/>
                </a:solidFill>
                <a:latin typeface="Calibri"/>
                <a:cs typeface="Calibri"/>
              </a:rPr>
              <a:t>Pour être inclusive</a:t>
            </a:r>
            <a:r>
              <a:rPr lang="fr-FR" sz="1800" dirty="0" smtClean="0">
                <a:solidFill>
                  <a:schemeClr val="tx1"/>
                </a:solidFill>
                <a:latin typeface="Calibri"/>
                <a:cs typeface="Calibri"/>
              </a:rPr>
              <a:t>, la croissance doit concerner en premier lieu les secteurs dans lesquels opèrent les pauvres aujourd’hui. Les conditions nécessaires à la transformation structurelle (la création massive d’emploi dans l’industrie) sont structurellement absentes et ne pourront émerger significativement avant 2030. La transformation nécessite avant tout l’élévation des gains de productivité dans l’agriculture. </a:t>
            </a:r>
          </a:p>
          <a:p>
            <a:pPr marL="285750" indent="-285750" algn="just">
              <a:buFont typeface="Arial"/>
              <a:buChar char="•"/>
            </a:pPr>
            <a:endParaRPr lang="fr-FR" sz="1800" dirty="0" smtClean="0">
              <a:solidFill>
                <a:schemeClr val="tx1"/>
              </a:solidFill>
              <a:latin typeface="Calibri"/>
              <a:cs typeface="Calibri"/>
            </a:endParaRPr>
          </a:p>
          <a:p>
            <a:pPr marL="285750" indent="-285750" algn="just">
              <a:buFont typeface="Arial"/>
              <a:buChar char="•"/>
            </a:pPr>
            <a:r>
              <a:rPr lang="fr-FR" sz="1800" b="1" dirty="0" smtClean="0">
                <a:solidFill>
                  <a:schemeClr val="tx1"/>
                </a:solidFill>
                <a:latin typeface="Calibri"/>
                <a:cs typeface="Calibri"/>
              </a:rPr>
              <a:t>Pour être durable</a:t>
            </a:r>
            <a:r>
              <a:rPr lang="fr-FR" sz="1800" dirty="0" smtClean="0">
                <a:solidFill>
                  <a:schemeClr val="tx1"/>
                </a:solidFill>
                <a:latin typeface="Calibri"/>
                <a:cs typeface="Calibri"/>
              </a:rPr>
              <a:t>, la croissance doit viser à protéger les ressources naturelles (ou à les transformer en autre capital) et atténuer les sources de tensions pouvant fragiliser le développement économique et social.</a:t>
            </a:r>
          </a:p>
          <a:p>
            <a:pPr marL="285750" indent="-285750" algn="just">
              <a:buFont typeface="Arial"/>
              <a:buChar char="•"/>
            </a:pPr>
            <a:endParaRPr lang="fr-FR" sz="1800" dirty="0" smtClean="0">
              <a:solidFill>
                <a:schemeClr val="tx1"/>
              </a:solidFill>
              <a:latin typeface="Calibri"/>
              <a:cs typeface="Calibri"/>
            </a:endParaRPr>
          </a:p>
          <a:p>
            <a:pPr marL="285750" indent="-285750" algn="just">
              <a:buFont typeface="Arial"/>
              <a:buChar char="•"/>
            </a:pPr>
            <a:r>
              <a:rPr lang="fr-FR" sz="1800" dirty="0" smtClean="0">
                <a:solidFill>
                  <a:schemeClr val="tx1"/>
                </a:solidFill>
                <a:latin typeface="Calibri"/>
                <a:cs typeface="Calibri"/>
              </a:rPr>
              <a:t>Les </a:t>
            </a:r>
            <a:r>
              <a:rPr lang="fr-FR" sz="1800" b="1" dirty="0" smtClean="0">
                <a:solidFill>
                  <a:schemeClr val="tx1"/>
                </a:solidFill>
                <a:latin typeface="Calibri"/>
                <a:cs typeface="Calibri"/>
              </a:rPr>
              <a:t>mécanismes sociaux de redistribution </a:t>
            </a:r>
            <a:r>
              <a:rPr lang="fr-FR" sz="1800" dirty="0" smtClean="0">
                <a:solidFill>
                  <a:schemeClr val="tx1"/>
                </a:solidFill>
                <a:latin typeface="Calibri"/>
                <a:cs typeface="Calibri"/>
              </a:rPr>
              <a:t>(ex: transferts monétaires) peuvent également contribuer à la croissance, en favorisant par exemple la prise de risque (d’investissements) individuels.</a:t>
            </a:r>
          </a:p>
          <a:p>
            <a:pPr algn="l"/>
            <a:endParaRPr lang="fr-FR" dirty="0" smtClean="0"/>
          </a:p>
          <a:p>
            <a:pPr marL="457200" indent="-457200" algn="l">
              <a:buFontTx/>
              <a:buChar char="-"/>
            </a:pPr>
            <a:endParaRPr lang="fr-FR" dirty="0" smtClean="0"/>
          </a:p>
          <a:p>
            <a:pPr marL="457200" indent="-457200" algn="l">
              <a:buFontTx/>
              <a:buChar char="-"/>
            </a:pPr>
            <a:endParaRPr lang="fr-FR" dirty="0" smtClean="0"/>
          </a:p>
          <a:p>
            <a:pPr algn="l"/>
            <a:endParaRPr lang="fr-FR" dirty="0" smtClean="0"/>
          </a:p>
          <a:p>
            <a:pPr algn="l"/>
            <a:endParaRPr lang="fr-FR" dirty="0" smtClean="0"/>
          </a:p>
        </p:txBody>
      </p:sp>
    </p:spTree>
    <p:extLst>
      <p:ext uri="{BB962C8B-B14F-4D97-AF65-F5344CB8AC3E}">
        <p14:creationId xmlns:p14="http://schemas.microsoft.com/office/powerpoint/2010/main" val="2093797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533400"/>
            <a:ext cx="7543800" cy="5943600"/>
          </a:xfrm>
        </p:spPr>
        <p:txBody>
          <a:bodyPr>
            <a:normAutofit lnSpcReduction="10000"/>
          </a:bodyPr>
          <a:lstStyle/>
          <a:p>
            <a:r>
              <a:rPr lang="fr-FR" b="1" dirty="0" smtClean="0">
                <a:solidFill>
                  <a:schemeClr val="tx1"/>
                </a:solidFill>
                <a:latin typeface="Calibri"/>
                <a:cs typeface="Calibri"/>
              </a:rPr>
              <a:t>QUELLES SONT LES CONTRAINTES A LEVER POUR UTILISER PLEINEMENT LE POTENTIEL DE RÉDUCTION DE LA PAUVRETE AU TCHAD AVANT 2030 ?</a:t>
            </a:r>
          </a:p>
          <a:p>
            <a:pPr marL="457200" indent="-457200" algn="l">
              <a:buFontTx/>
              <a:buChar char="-"/>
            </a:pPr>
            <a:endParaRPr lang="fr-FR" sz="1600" dirty="0" smtClean="0">
              <a:solidFill>
                <a:schemeClr val="tx1"/>
              </a:solidFill>
              <a:latin typeface="Calibri"/>
              <a:cs typeface="Calibri"/>
            </a:endParaRPr>
          </a:p>
          <a:p>
            <a:pPr algn="just"/>
            <a:r>
              <a:rPr lang="fr-FR" sz="1700" dirty="0" smtClean="0">
                <a:solidFill>
                  <a:schemeClr val="tx1"/>
                </a:solidFill>
                <a:latin typeface="Calibri"/>
                <a:cs typeface="Calibri"/>
              </a:rPr>
              <a:t>Une façon d’organiser la réflexion pour l’identification des contraintes principales est de partir de la situation typique du ménage pauvre tchadien, et de chercher a identifier les raisons freinant sa capacité d’entrepreneuriat et l’augmentation des </a:t>
            </a:r>
            <a:r>
              <a:rPr lang="fr-FR" sz="1700" dirty="0">
                <a:solidFill>
                  <a:schemeClr val="tx1"/>
                </a:solidFill>
                <a:cs typeface="Calibri"/>
              </a:rPr>
              <a:t>revenus tirés </a:t>
            </a:r>
            <a:r>
              <a:rPr lang="fr-FR" sz="1700" dirty="0" smtClean="0">
                <a:solidFill>
                  <a:schemeClr val="tx1"/>
                </a:solidFill>
                <a:latin typeface="Calibri"/>
                <a:cs typeface="Calibri"/>
              </a:rPr>
              <a:t>de ses activités économiques. Trois raisons peuvent être évoquées:</a:t>
            </a:r>
          </a:p>
          <a:p>
            <a:pPr algn="just"/>
            <a:endParaRPr lang="fr-FR" sz="1700" dirty="0">
              <a:solidFill>
                <a:schemeClr val="tx1"/>
              </a:solidFill>
              <a:latin typeface="Calibri"/>
              <a:cs typeface="Calibri"/>
            </a:endParaRPr>
          </a:p>
          <a:p>
            <a:pPr marL="285750" indent="-285750" algn="just">
              <a:buFont typeface="Arial"/>
              <a:buChar char="•"/>
            </a:pPr>
            <a:r>
              <a:rPr lang="fr-FR" sz="1700" b="1" dirty="0" smtClean="0">
                <a:solidFill>
                  <a:schemeClr val="tx1"/>
                </a:solidFill>
                <a:latin typeface="Calibri"/>
                <a:cs typeface="Calibri"/>
              </a:rPr>
              <a:t>1. Capital disponible</a:t>
            </a:r>
            <a:r>
              <a:rPr lang="fr-FR" sz="1700" dirty="0" smtClean="0">
                <a:solidFill>
                  <a:schemeClr val="tx1"/>
                </a:solidFill>
                <a:latin typeface="Calibri"/>
                <a:cs typeface="Calibri"/>
              </a:rPr>
              <a:t>. Le ménage dispose-t-il des financements, du capital humain et du temps nécessaire pour entreprendre son projet?</a:t>
            </a:r>
          </a:p>
          <a:p>
            <a:pPr marL="285750" indent="-285750" algn="just">
              <a:buFont typeface="Arial"/>
              <a:buChar char="•"/>
            </a:pPr>
            <a:r>
              <a:rPr lang="fr-FR" sz="1700" b="1" dirty="0" smtClean="0">
                <a:solidFill>
                  <a:schemeClr val="tx1"/>
                </a:solidFill>
                <a:latin typeface="Calibri"/>
                <a:cs typeface="Calibri"/>
              </a:rPr>
              <a:t>2. Qualité du projet. </a:t>
            </a:r>
            <a:r>
              <a:rPr lang="fr-FR" sz="1700" dirty="0" smtClean="0">
                <a:solidFill>
                  <a:schemeClr val="tx1"/>
                </a:solidFill>
                <a:latin typeface="Calibri"/>
                <a:cs typeface="Calibri"/>
              </a:rPr>
              <a:t>Existe-t-il des opportunités d’investissement rentables? Les conditions initiales (climatique, infrastructure, coordination des filières) sont elles réunies?</a:t>
            </a:r>
          </a:p>
          <a:p>
            <a:pPr marL="285750" indent="-285750" algn="just">
              <a:buFont typeface="Arial"/>
              <a:buChar char="•"/>
            </a:pPr>
            <a:r>
              <a:rPr lang="fr-FR" sz="1700" b="1" dirty="0" smtClean="0">
                <a:solidFill>
                  <a:schemeClr val="tx1"/>
                </a:solidFill>
                <a:latin typeface="Calibri"/>
                <a:cs typeface="Calibri"/>
              </a:rPr>
              <a:t>3. Appropriation des fruits de l’effort d’investissement. </a:t>
            </a:r>
            <a:r>
              <a:rPr lang="fr-FR" sz="1700" dirty="0" smtClean="0">
                <a:solidFill>
                  <a:schemeClr val="tx1"/>
                </a:solidFill>
                <a:latin typeface="Calibri"/>
                <a:cs typeface="Calibri"/>
              </a:rPr>
              <a:t>Quels sont les risques de voir le fruit de ses efforts « vol</a:t>
            </a:r>
            <a:r>
              <a:rPr lang="fr-FR" sz="1700" dirty="0">
                <a:solidFill>
                  <a:schemeClr val="tx1"/>
                </a:solidFill>
                <a:latin typeface="Calibri"/>
                <a:cs typeface="Calibri"/>
              </a:rPr>
              <a:t>é</a:t>
            </a:r>
            <a:r>
              <a:rPr lang="fr-FR" sz="1700" dirty="0" smtClean="0">
                <a:solidFill>
                  <a:schemeClr val="tx1"/>
                </a:solidFill>
                <a:latin typeface="Calibri"/>
                <a:cs typeface="Calibri"/>
              </a:rPr>
              <a:t>s » par autrui, ou dissip</a:t>
            </a:r>
            <a:r>
              <a:rPr lang="fr-FR" sz="1700" dirty="0">
                <a:solidFill>
                  <a:schemeClr val="tx1"/>
                </a:solidFill>
                <a:latin typeface="Calibri"/>
                <a:cs typeface="Calibri"/>
              </a:rPr>
              <a:t>é</a:t>
            </a:r>
            <a:r>
              <a:rPr lang="fr-FR" sz="1700" dirty="0" smtClean="0">
                <a:solidFill>
                  <a:schemeClr val="tx1"/>
                </a:solidFill>
                <a:latin typeface="Calibri"/>
                <a:cs typeface="Calibri"/>
              </a:rPr>
              <a:t>s en raison de catastrophes naturelles ou crises macroéconomiques?</a:t>
            </a:r>
          </a:p>
          <a:p>
            <a:pPr algn="just"/>
            <a:endParaRPr lang="fr-FR" sz="1700" b="1" dirty="0" smtClean="0">
              <a:solidFill>
                <a:schemeClr val="tx1"/>
              </a:solidFill>
              <a:latin typeface="Calibri"/>
              <a:cs typeface="Calibri"/>
            </a:endParaRPr>
          </a:p>
          <a:p>
            <a:pPr algn="just"/>
            <a:r>
              <a:rPr lang="fr-FR" sz="1700" b="1" dirty="0" smtClean="0">
                <a:solidFill>
                  <a:schemeClr val="tx1"/>
                </a:solidFill>
                <a:latin typeface="Calibri"/>
                <a:cs typeface="Calibri"/>
              </a:rPr>
              <a:t>Les questions de capacité et d’incitation des autorités à lever ces contraintes doivent également être évaluées</a:t>
            </a:r>
            <a:r>
              <a:rPr lang="fr-FR" sz="1700" dirty="0" smtClean="0">
                <a:solidFill>
                  <a:schemeClr val="tx1"/>
                </a:solidFill>
                <a:latin typeface="Calibri"/>
                <a:cs typeface="Calibri"/>
              </a:rPr>
              <a:t>, afin de pouvoir identifier les </a:t>
            </a:r>
            <a:r>
              <a:rPr lang="fr-FR" sz="1700" dirty="0">
                <a:solidFill>
                  <a:schemeClr val="tx1"/>
                </a:solidFill>
                <a:latin typeface="Calibri"/>
                <a:cs typeface="Calibri"/>
              </a:rPr>
              <a:t>domaines et modes d’intervention prioritaires </a:t>
            </a:r>
            <a:r>
              <a:rPr lang="fr-FR" sz="1700" dirty="0" smtClean="0">
                <a:solidFill>
                  <a:schemeClr val="tx1"/>
                </a:solidFill>
                <a:latin typeface="Calibri"/>
                <a:cs typeface="Calibri"/>
              </a:rPr>
              <a:t>pour </a:t>
            </a:r>
            <a:r>
              <a:rPr lang="fr-FR" sz="1700" dirty="0">
                <a:solidFill>
                  <a:schemeClr val="tx1"/>
                </a:solidFill>
                <a:latin typeface="Calibri"/>
                <a:cs typeface="Calibri"/>
              </a:rPr>
              <a:t>éliminer de manière durable la pauvreté.</a:t>
            </a:r>
            <a:endParaRPr lang="fr-FR" sz="1700" dirty="0" smtClean="0">
              <a:solidFill>
                <a:schemeClr val="tx1"/>
              </a:solidFill>
              <a:latin typeface="Calibri"/>
              <a:cs typeface="Calibri"/>
            </a:endParaRPr>
          </a:p>
          <a:p>
            <a:pPr algn="l"/>
            <a:endParaRPr lang="fr-FR" dirty="0" smtClean="0"/>
          </a:p>
          <a:p>
            <a:pPr marL="457200" indent="-457200" algn="l">
              <a:buFontTx/>
              <a:buChar char="-"/>
            </a:pPr>
            <a:endParaRPr lang="fr-FR" dirty="0" smtClean="0"/>
          </a:p>
          <a:p>
            <a:pPr marL="457200" indent="-457200" algn="l">
              <a:buFontTx/>
              <a:buChar char="-"/>
            </a:pPr>
            <a:endParaRPr lang="fr-FR" dirty="0" smtClean="0"/>
          </a:p>
          <a:p>
            <a:pPr algn="l"/>
            <a:endParaRPr lang="fr-FR" dirty="0" smtClean="0"/>
          </a:p>
          <a:p>
            <a:pPr algn="l"/>
            <a:endParaRPr lang="fr-FR" dirty="0" smtClean="0"/>
          </a:p>
        </p:txBody>
      </p:sp>
    </p:spTree>
    <p:extLst>
      <p:ext uri="{BB962C8B-B14F-4D97-AF65-F5344CB8AC3E}">
        <p14:creationId xmlns:p14="http://schemas.microsoft.com/office/powerpoint/2010/main" val="2945621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Diagnostic-Pays Systématique_secteur prive</Template>
  <TotalTime>880</TotalTime>
  <Words>2101</Words>
  <Application>Microsoft Office PowerPoint</Application>
  <PresentationFormat>On-screen Show (4:3)</PresentationFormat>
  <Paragraphs>167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Diagnostic-Pays Systématique Cadre Analytique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Diagnostic-Pays Systématique</dc:title>
  <dc:creator>Sebastien C. Dessus</dc:creator>
  <cp:lastModifiedBy>Sebastien C. Dessus</cp:lastModifiedBy>
  <cp:revision>86</cp:revision>
  <cp:lastPrinted>2014-12-02T15:21:01Z</cp:lastPrinted>
  <dcterms:created xsi:type="dcterms:W3CDTF">2014-11-04T21:59:53Z</dcterms:created>
  <dcterms:modified xsi:type="dcterms:W3CDTF">2014-12-02T15:54:58Z</dcterms:modified>
</cp:coreProperties>
</file>