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sldx" ContentType="application/vnd.openxmlformats-officedocument.presentationml.slide"/>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0.xml" ContentType="application/vnd.openxmlformats-officedocument.presentationml.notesSlide+xml"/>
  <Override PartName="/ppt/charts/chart17.xml" ContentType="application/vnd.openxmlformats-officedocument.drawingml.chart+xml"/>
  <Override PartName="/ppt/notesSlides/notesSlide11.xml" ContentType="application/vnd.openxmlformats-officedocument.presentationml.notesSlide+xml"/>
  <Override PartName="/ppt/charts/chart18.xml" ContentType="application/vnd.openxmlformats-officedocument.drawingml.chart+xml"/>
  <Override PartName="/ppt/notesSlides/notesSlide12.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2.xml" ContentType="application/vnd.ms-office.chartstyle+xml"/>
  <Override PartName="/ppt/charts/colors2.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colors8.xml" ContentType="application/vnd.ms-office.chartcolorstyle+xml"/>
  <Override PartName="/ppt/charts/style8.xml" ContentType="application/vnd.ms-office.chartstyle+xml"/>
  <Override PartName="/ppt/charts/style9.xml" ContentType="application/vnd.ms-office.chartstyle+xml"/>
  <Override PartName="/ppt/charts/colors9.xml" ContentType="application/vnd.ms-office.chartcolorstyle+xml"/>
  <Override PartName="/ppt/charts/colors10.xml" ContentType="application/vnd.ms-office.chartcolorstyle+xml"/>
  <Override PartName="/ppt/charts/style10.xml" ContentType="application/vnd.ms-office.chart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2" r:id="rId2"/>
    <p:sldMasterId id="2147483733" r:id="rId3"/>
    <p:sldMasterId id="2147483773" r:id="rId4"/>
    <p:sldMasterId id="2147483788" r:id="rId5"/>
  </p:sldMasterIdLst>
  <p:notesMasterIdLst>
    <p:notesMasterId r:id="rId31"/>
  </p:notesMasterIdLst>
  <p:sldIdLst>
    <p:sldId id="268" r:id="rId6"/>
    <p:sldId id="318" r:id="rId7"/>
    <p:sldId id="343" r:id="rId8"/>
    <p:sldId id="364" r:id="rId9"/>
    <p:sldId id="279" r:id="rId10"/>
    <p:sldId id="280" r:id="rId11"/>
    <p:sldId id="290" r:id="rId12"/>
    <p:sldId id="295" r:id="rId13"/>
    <p:sldId id="314" r:id="rId14"/>
    <p:sldId id="281" r:id="rId15"/>
    <p:sldId id="282" r:id="rId16"/>
    <p:sldId id="283" r:id="rId17"/>
    <p:sldId id="289" r:id="rId18"/>
    <p:sldId id="331" r:id="rId19"/>
    <p:sldId id="349" r:id="rId20"/>
    <p:sldId id="350" r:id="rId21"/>
    <p:sldId id="357" r:id="rId22"/>
    <p:sldId id="356" r:id="rId23"/>
    <p:sldId id="363" r:id="rId24"/>
    <p:sldId id="361" r:id="rId25"/>
    <p:sldId id="359" r:id="rId26"/>
    <p:sldId id="360" r:id="rId27"/>
    <p:sldId id="355" r:id="rId28"/>
    <p:sldId id="362" r:id="rId29"/>
    <p:sldId id="340" r:id="rId3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Mantovanelli" initials="MM" lastIdx="22" clrIdx="0">
    <p:extLst>
      <p:ext uri="{19B8F6BF-5375-455C-9EA6-DF929625EA0E}">
        <p15:presenceInfo xmlns="" xmlns:p15="http://schemas.microsoft.com/office/powerpoint/2012/main" userId="S-1-5-21-88094858-919529-1617787245-3837" providerId="AD"/>
      </p:ext>
    </p:extLst>
  </p:cmAuthor>
  <p:cmAuthor id="2" name="Agim Demukaj" initials="AD" lastIdx="2" clrIdx="1">
    <p:extLst>
      <p:ext uri="{19B8F6BF-5375-455C-9EA6-DF929625EA0E}">
        <p15:presenceInfo xmlns="" xmlns:p15="http://schemas.microsoft.com/office/powerpoint/2012/main" userId="S-1-5-21-88094858-919529-1617787245-362933" providerId="AD"/>
      </p:ext>
    </p:extLst>
  </p:cmAuthor>
  <p:cmAuthor id="3" name="Lindita Lepaja" initials="LL" lastIdx="12" clrIdx="2">
    <p:extLst>
      <p:ext uri="{19B8F6BF-5375-455C-9EA6-DF929625EA0E}">
        <p15:presenceInfo xmlns="" xmlns:p15="http://schemas.microsoft.com/office/powerpoint/2012/main" userId="S-1-5-21-88094858-919529-1617787245-3853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45"/>
    <a:srgbClr val="C9C4D0"/>
    <a:srgbClr val="0066FF"/>
    <a:srgbClr val="0066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58" autoAdjust="0"/>
    <p:restoredTop sz="78235" autoAdjust="0"/>
  </p:normalViewPr>
  <p:slideViewPr>
    <p:cSldViewPr snapToGrid="0">
      <p:cViewPr varScale="1">
        <p:scale>
          <a:sx n="69" d="100"/>
          <a:sy n="69" d="100"/>
        </p:scale>
        <p:origin x="-787"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21" d="100"/>
        <a:sy n="121" d="100"/>
      </p:scale>
      <p:origin x="0" y="-40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chartUserShapes" Target="../drawings/drawing2.xml"/><Relationship Id="rId1" Type="http://schemas.openxmlformats.org/officeDocument/2006/relationships/oleObject" Target="../embeddings/oleObject7.bin"/><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C:\Users\imironova\Desktop\KOSOVO%20Data%20for%20ppt.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C:\Users\imironova\Desktop\KOSOVO%20Data%20for%20ppt.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C:\Users\imironova\Desktop\KOSOVO%20Data%20for%20ppt.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C:\Users\imironova\Desktop\KOSOVO%20Data%20for%20ppt.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C:\Users\wb349741\Desktop\CPF\CPF%20macro%20part\Kosovo%20CPF%20updated%20macro%20tables%20Nov%2019%202016.xlsx"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C:\Users\wb349741\Desktop\CPF\CPF%20macro%20part\Kosovo%20CPF%20updated%20macro%20tables%20Nov%2019%202016.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Book4"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wb200089\Desktop\wage%20and%20productivity.xlsx" TargetMode="Externa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2"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wb331867\Box%20Sync\WBalkans\RER\20150605-MIT-RER-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Book2"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embeddings/oleObject4.bin"/></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chartUserShapes" Target="../drawings/drawing1.xml"/><Relationship Id="rId1" Type="http://schemas.openxmlformats.org/officeDocument/2006/relationships/oleObject" Target="../embeddings/oleObject5.bin"/><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68222895509093E-2"/>
          <c:y val="5.0925925925925923E-2"/>
          <c:w val="0.9306461094675611"/>
          <c:h val="0.92364574219889184"/>
        </c:manualLayout>
      </c:layout>
      <c:barChart>
        <c:barDir val="col"/>
        <c:grouping val="clustered"/>
        <c:varyColors val="0"/>
        <c:ser>
          <c:idx val="0"/>
          <c:order val="0"/>
          <c:tx>
            <c:strRef>
              <c:f>'R.Contribution to Growth'!$B$177</c:f>
              <c:strCache>
                <c:ptCount val="1"/>
                <c:pt idx="0">
                  <c:v>Kosovo</c:v>
                </c:pt>
              </c:strCache>
            </c:strRef>
          </c:tx>
          <c:spPr>
            <a:solidFill>
              <a:srgbClr val="FFC000"/>
            </a:solidFill>
            <a:ln>
              <a:noFill/>
            </a:ln>
            <a:effectLst/>
          </c:spPr>
          <c:invertIfNegative val="0"/>
          <c:cat>
            <c:numRef>
              <c:f>'R.Contribution to Growth'!$C$176:$K$176</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'R.Contribution to Growth'!$C$177:$K$177</c:f>
              <c:numCache>
                <c:formatCode>#,##0.00</c:formatCode>
                <c:ptCount val="9"/>
                <c:pt idx="0">
                  <c:v>4.5199999999999996</c:v>
                </c:pt>
                <c:pt idx="1">
                  <c:v>3.59</c:v>
                </c:pt>
                <c:pt idx="2">
                  <c:v>3.31</c:v>
                </c:pt>
                <c:pt idx="3">
                  <c:v>4.38</c:v>
                </c:pt>
                <c:pt idx="4">
                  <c:v>2.81</c:v>
                </c:pt>
                <c:pt idx="5">
                  <c:v>3.44</c:v>
                </c:pt>
                <c:pt idx="6">
                  <c:v>1.23</c:v>
                </c:pt>
                <c:pt idx="7">
                  <c:v>4.0999999999999996</c:v>
                </c:pt>
                <c:pt idx="8">
                  <c:v>3.57</c:v>
                </c:pt>
              </c:numCache>
            </c:numRef>
          </c:val>
        </c:ser>
        <c:dLbls>
          <c:showLegendKey val="0"/>
          <c:showVal val="0"/>
          <c:showCatName val="0"/>
          <c:showSerName val="0"/>
          <c:showPercent val="0"/>
          <c:showBubbleSize val="0"/>
        </c:dLbls>
        <c:gapWidth val="219"/>
        <c:overlap val="-27"/>
        <c:axId val="121160448"/>
        <c:axId val="121161984"/>
      </c:barChart>
      <c:lineChart>
        <c:grouping val="standard"/>
        <c:varyColors val="0"/>
        <c:ser>
          <c:idx val="1"/>
          <c:order val="1"/>
          <c:tx>
            <c:strRef>
              <c:f>'R.Contribution to Growth'!$B$178</c:f>
              <c:strCache>
                <c:ptCount val="1"/>
                <c:pt idx="0">
                  <c:v>SEE6</c:v>
                </c:pt>
              </c:strCache>
            </c:strRef>
          </c:tx>
          <c:spPr>
            <a:ln w="22225" cap="rnd">
              <a:solidFill>
                <a:schemeClr val="accent1"/>
              </a:solidFill>
              <a:prstDash val="dash"/>
              <a:round/>
            </a:ln>
            <a:effectLst/>
          </c:spPr>
          <c:marker>
            <c:symbol val="none"/>
          </c:marker>
          <c:cat>
            <c:numRef>
              <c:f>'R.Contribution to Growth'!$C$176:$K$176</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'R.Contribution to Growth'!$C$178:$K$178</c:f>
              <c:numCache>
                <c:formatCode>#,##0.00</c:formatCode>
                <c:ptCount val="9"/>
                <c:pt idx="0">
                  <c:v>5.7</c:v>
                </c:pt>
                <c:pt idx="1">
                  <c:v>-1.5</c:v>
                </c:pt>
                <c:pt idx="2">
                  <c:v>1.7</c:v>
                </c:pt>
                <c:pt idx="3">
                  <c:v>1.9</c:v>
                </c:pt>
                <c:pt idx="4">
                  <c:v>-0.3</c:v>
                </c:pt>
                <c:pt idx="5">
                  <c:v>2.5</c:v>
                </c:pt>
                <c:pt idx="6">
                  <c:v>0.3</c:v>
                </c:pt>
                <c:pt idx="7">
                  <c:v>2.2000000000000002</c:v>
                </c:pt>
                <c:pt idx="8">
                  <c:v>2.7</c:v>
                </c:pt>
              </c:numCache>
            </c:numRef>
          </c:val>
          <c:smooth val="0"/>
        </c:ser>
        <c:dLbls>
          <c:showLegendKey val="0"/>
          <c:showVal val="0"/>
          <c:showCatName val="0"/>
          <c:showSerName val="0"/>
          <c:showPercent val="0"/>
          <c:showBubbleSize val="0"/>
        </c:dLbls>
        <c:marker val="1"/>
        <c:smooth val="0"/>
        <c:axId val="121160448"/>
        <c:axId val="121161984"/>
      </c:lineChart>
      <c:catAx>
        <c:axId val="12116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161984"/>
        <c:crosses val="autoZero"/>
        <c:auto val="1"/>
        <c:lblAlgn val="ctr"/>
        <c:lblOffset val="100"/>
        <c:noMultiLvlLbl val="0"/>
      </c:catAx>
      <c:valAx>
        <c:axId val="1211619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160448"/>
        <c:crosses val="autoZero"/>
        <c:crossBetween val="between"/>
      </c:valAx>
      <c:spPr>
        <a:noFill/>
        <a:ln>
          <a:noFill/>
        </a:ln>
        <a:effectLst/>
      </c:spPr>
    </c:plotArea>
    <c:legend>
      <c:legendPos val="b"/>
      <c:layout>
        <c:manualLayout>
          <c:xMode val="edge"/>
          <c:yMode val="edge"/>
          <c:x val="0.51892167526257793"/>
          <c:y val="7.0407849664862493E-2"/>
          <c:w val="0.3566010498687664"/>
          <c:h val="7.812554680664916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lumMod val="90000"/>
                    <a:lumOff val="10000"/>
                  </a:schemeClr>
                </a:solidFill>
                <a:latin typeface="+mn-lt"/>
                <a:ea typeface="+mn-ea"/>
                <a:cs typeface="+mn-cs"/>
              </a:defRPr>
            </a:pPr>
            <a:r>
              <a:rPr lang="en-US" sz="1800" b="1" dirty="0" smtClean="0">
                <a:solidFill>
                  <a:schemeClr val="tx2">
                    <a:lumMod val="90000"/>
                    <a:lumOff val="10000"/>
                  </a:schemeClr>
                </a:solidFill>
              </a:rPr>
              <a:t>Infrastructure challenges</a:t>
            </a:r>
            <a:endParaRPr lang="en-US" sz="1800" b="1" dirty="0">
              <a:solidFill>
                <a:schemeClr val="tx2">
                  <a:lumMod val="90000"/>
                  <a:lumOff val="10000"/>
                </a:schemeClr>
              </a:solidFill>
            </a:endParaRPr>
          </a:p>
        </c:rich>
      </c:tx>
      <c:layout/>
      <c:overlay val="0"/>
      <c:spPr>
        <a:noFill/>
        <a:ln>
          <a:noFill/>
        </a:ln>
        <a:effectLst/>
      </c:spPr>
    </c:title>
    <c:autoTitleDeleted val="0"/>
    <c:plotArea>
      <c:layout>
        <c:manualLayout>
          <c:layoutTarget val="inner"/>
          <c:xMode val="edge"/>
          <c:yMode val="edge"/>
          <c:x val="6.6580927384076991E-2"/>
          <c:y val="0.10921820379840974"/>
          <c:w val="0.90286351706036749"/>
          <c:h val="0.76024401850389689"/>
        </c:manualLayout>
      </c:layout>
      <c:barChart>
        <c:barDir val="col"/>
        <c:grouping val="clustered"/>
        <c:varyColors val="0"/>
        <c:ser>
          <c:idx val="0"/>
          <c:order val="0"/>
          <c:tx>
            <c:strRef>
              <c:f>Infrastructure!$I$29</c:f>
              <c:strCache>
                <c:ptCount val="1"/>
                <c:pt idx="0">
                  <c:v>Percent of firms identifying electricity as a major constraint</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Infrastructure!$F$30:$F$37</c:f>
              <c:strCache>
                <c:ptCount val="8"/>
                <c:pt idx="0">
                  <c:v>KSV</c:v>
                </c:pt>
                <c:pt idx="1">
                  <c:v>MCD</c:v>
                </c:pt>
                <c:pt idx="2">
                  <c:v>ALB</c:v>
                </c:pt>
                <c:pt idx="3">
                  <c:v>BiH</c:v>
                </c:pt>
                <c:pt idx="4">
                  <c:v>SRB</c:v>
                </c:pt>
                <c:pt idx="5">
                  <c:v>MNE</c:v>
                </c:pt>
                <c:pt idx="7">
                  <c:v>ECA</c:v>
                </c:pt>
              </c:strCache>
            </c:strRef>
          </c:cat>
          <c:val>
            <c:numRef>
              <c:f>Infrastructure!$I$30:$I$37</c:f>
              <c:numCache>
                <c:formatCode>0</c:formatCode>
                <c:ptCount val="8"/>
                <c:pt idx="0">
                  <c:v>49.5</c:v>
                </c:pt>
                <c:pt idx="1">
                  <c:v>28.9</c:v>
                </c:pt>
                <c:pt idx="2">
                  <c:v>21.6</c:v>
                </c:pt>
                <c:pt idx="3">
                  <c:v>10.199999999999999</c:v>
                </c:pt>
                <c:pt idx="4">
                  <c:v>6.6</c:v>
                </c:pt>
                <c:pt idx="5">
                  <c:v>6</c:v>
                </c:pt>
                <c:pt idx="7">
                  <c:v>17.899999999999999</c:v>
                </c:pt>
              </c:numCache>
            </c:numRef>
          </c:val>
        </c:ser>
        <c:ser>
          <c:idx val="1"/>
          <c:order val="1"/>
          <c:tx>
            <c:strRef>
              <c:f>Infrastructure!$J$29</c:f>
              <c:strCache>
                <c:ptCount val="1"/>
                <c:pt idx="0">
                  <c:v>Percent of firms identifying transportation as a major constraint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Infrastructure!$F$30:$F$37</c:f>
              <c:strCache>
                <c:ptCount val="8"/>
                <c:pt idx="0">
                  <c:v>KSV</c:v>
                </c:pt>
                <c:pt idx="1">
                  <c:v>MCD</c:v>
                </c:pt>
                <c:pt idx="2">
                  <c:v>ALB</c:v>
                </c:pt>
                <c:pt idx="3">
                  <c:v>BiH</c:v>
                </c:pt>
                <c:pt idx="4">
                  <c:v>SRB</c:v>
                </c:pt>
                <c:pt idx="5">
                  <c:v>MNE</c:v>
                </c:pt>
                <c:pt idx="7">
                  <c:v>ECA</c:v>
                </c:pt>
              </c:strCache>
            </c:strRef>
          </c:cat>
          <c:val>
            <c:numRef>
              <c:f>Infrastructure!$J$30:$J$37</c:f>
              <c:numCache>
                <c:formatCode>0</c:formatCode>
                <c:ptCount val="8"/>
                <c:pt idx="0">
                  <c:v>22.7</c:v>
                </c:pt>
                <c:pt idx="1">
                  <c:v>5.4</c:v>
                </c:pt>
                <c:pt idx="2">
                  <c:v>4.0999999999999996</c:v>
                </c:pt>
                <c:pt idx="3">
                  <c:v>3.7</c:v>
                </c:pt>
                <c:pt idx="4">
                  <c:v>4.5999999999999996</c:v>
                </c:pt>
                <c:pt idx="5">
                  <c:v>2</c:v>
                </c:pt>
                <c:pt idx="7">
                  <c:v>8.5</c:v>
                </c:pt>
              </c:numCache>
            </c:numRef>
          </c:val>
        </c:ser>
        <c:dLbls>
          <c:showLegendKey val="0"/>
          <c:showVal val="0"/>
          <c:showCatName val="0"/>
          <c:showSerName val="0"/>
          <c:showPercent val="0"/>
          <c:showBubbleSize val="0"/>
        </c:dLbls>
        <c:gapWidth val="219"/>
        <c:overlap val="-27"/>
        <c:axId val="258286336"/>
        <c:axId val="258287872"/>
      </c:barChart>
      <c:catAx>
        <c:axId val="25828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58287872"/>
        <c:crosses val="autoZero"/>
        <c:auto val="1"/>
        <c:lblAlgn val="ctr"/>
        <c:lblOffset val="100"/>
        <c:noMultiLvlLbl val="0"/>
      </c:catAx>
      <c:valAx>
        <c:axId val="258287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8286336"/>
        <c:crosses val="autoZero"/>
        <c:crossBetween val="between"/>
        <c:majorUnit val="20"/>
      </c:valAx>
      <c:spPr>
        <a:noFill/>
        <a:ln>
          <a:noFill/>
        </a:ln>
        <a:effectLst/>
      </c:spPr>
    </c:plotArea>
    <c:legend>
      <c:legendPos val="b"/>
      <c:layout>
        <c:manualLayout>
          <c:xMode val="edge"/>
          <c:yMode val="edge"/>
          <c:x val="0.18335783729134553"/>
          <c:y val="0.15978510678727398"/>
          <c:w val="0.75880344740430106"/>
          <c:h val="0.123393030897707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dirty="0"/>
              <a:t>Percent of firms identifying A2F a major constraint for </a:t>
            </a:r>
            <a:r>
              <a:rPr lang="en-US" sz="1500" b="1" dirty="0" smtClean="0"/>
              <a:t>growth</a:t>
            </a:r>
          </a:p>
          <a:p>
            <a:pPr>
              <a:defRPr sz="1500" b="1" i="0" u="none" strike="noStrike" kern="1200" spc="0" baseline="0">
                <a:solidFill>
                  <a:schemeClr val="tx1">
                    <a:lumMod val="65000"/>
                    <a:lumOff val="35000"/>
                  </a:schemeClr>
                </a:solidFill>
                <a:latin typeface="+mn-lt"/>
                <a:ea typeface="+mn-ea"/>
                <a:cs typeface="+mn-cs"/>
              </a:defRPr>
            </a:pPr>
            <a:r>
              <a:rPr lang="en-US" sz="1500" b="0" i="1" dirty="0" smtClean="0"/>
              <a:t> </a:t>
            </a:r>
            <a:r>
              <a:rPr lang="en-US" sz="1500" b="0" i="1" dirty="0"/>
              <a:t>% </a:t>
            </a:r>
          </a:p>
        </c:rich>
      </c:tx>
      <c:layout/>
      <c:overlay val="0"/>
      <c:spPr>
        <a:noFill/>
        <a:ln>
          <a:noFill/>
        </a:ln>
        <a:effectLst/>
      </c:spPr>
    </c:title>
    <c:autoTitleDeleted val="0"/>
    <c:plotArea>
      <c:layout>
        <c:manualLayout>
          <c:layoutTarget val="inner"/>
          <c:xMode val="edge"/>
          <c:yMode val="edge"/>
          <c:x val="6.3513016294203431E-2"/>
          <c:y val="0.24014301675417851"/>
          <c:w val="0.91303737702804688"/>
          <c:h val="0.65140668213154829"/>
        </c:manualLayout>
      </c:layout>
      <c:barChart>
        <c:barDir val="col"/>
        <c:grouping val="clustered"/>
        <c:varyColors val="0"/>
        <c:ser>
          <c:idx val="0"/>
          <c:order val="0"/>
          <c:tx>
            <c:strRef>
              <c:f>Finance!$B$31</c:f>
              <c:strCache>
                <c:ptCount val="1"/>
                <c:pt idx="0">
                  <c:v>Small (5-19)</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Finance!$C$30:$H$30</c:f>
              <c:strCache>
                <c:ptCount val="6"/>
                <c:pt idx="0">
                  <c:v>Kosovo</c:v>
                </c:pt>
                <c:pt idx="1">
                  <c:v>Macedonia</c:v>
                </c:pt>
                <c:pt idx="2">
                  <c:v>BiH</c:v>
                </c:pt>
                <c:pt idx="3">
                  <c:v>Serbia</c:v>
                </c:pt>
                <c:pt idx="4">
                  <c:v>Albania</c:v>
                </c:pt>
                <c:pt idx="5">
                  <c:v>Montenegro</c:v>
                </c:pt>
              </c:strCache>
            </c:strRef>
          </c:cat>
          <c:val>
            <c:numRef>
              <c:f>Finance!$C$31:$H$31</c:f>
              <c:numCache>
                <c:formatCode>#,##0</c:formatCode>
                <c:ptCount val="6"/>
                <c:pt idx="0">
                  <c:v>42.5</c:v>
                </c:pt>
                <c:pt idx="1">
                  <c:v>19.5</c:v>
                </c:pt>
                <c:pt idx="2">
                  <c:v>13.6</c:v>
                </c:pt>
                <c:pt idx="3">
                  <c:v>13.8</c:v>
                </c:pt>
                <c:pt idx="4">
                  <c:v>6.3</c:v>
                </c:pt>
                <c:pt idx="5">
                  <c:v>8</c:v>
                </c:pt>
              </c:numCache>
            </c:numRef>
          </c:val>
        </c:ser>
        <c:ser>
          <c:idx val="1"/>
          <c:order val="1"/>
          <c:tx>
            <c:strRef>
              <c:f>Finance!$B$32</c:f>
              <c:strCache>
                <c:ptCount val="1"/>
                <c:pt idx="0">
                  <c:v>Medium (20-99)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Finance!$C$30:$H$30</c:f>
              <c:strCache>
                <c:ptCount val="6"/>
                <c:pt idx="0">
                  <c:v>Kosovo</c:v>
                </c:pt>
                <c:pt idx="1">
                  <c:v>Macedonia</c:v>
                </c:pt>
                <c:pt idx="2">
                  <c:v>BiH</c:v>
                </c:pt>
                <c:pt idx="3">
                  <c:v>Serbia</c:v>
                </c:pt>
                <c:pt idx="4">
                  <c:v>Albania</c:v>
                </c:pt>
                <c:pt idx="5">
                  <c:v>Montenegro</c:v>
                </c:pt>
              </c:strCache>
            </c:strRef>
          </c:cat>
          <c:val>
            <c:numRef>
              <c:f>Finance!$C$32:$H$32</c:f>
              <c:numCache>
                <c:formatCode>#,##0</c:formatCode>
                <c:ptCount val="6"/>
                <c:pt idx="0">
                  <c:v>45</c:v>
                </c:pt>
                <c:pt idx="1">
                  <c:v>19.3</c:v>
                </c:pt>
                <c:pt idx="2">
                  <c:v>12.4</c:v>
                </c:pt>
                <c:pt idx="3">
                  <c:v>21.7</c:v>
                </c:pt>
                <c:pt idx="4">
                  <c:v>7.4</c:v>
                </c:pt>
                <c:pt idx="5">
                  <c:v>4.4000000000000004</c:v>
                </c:pt>
              </c:numCache>
            </c:numRef>
          </c:val>
        </c:ser>
        <c:ser>
          <c:idx val="2"/>
          <c:order val="2"/>
          <c:tx>
            <c:strRef>
              <c:f>Finance!$B$33</c:f>
              <c:strCache>
                <c:ptCount val="1"/>
                <c:pt idx="0">
                  <c:v>Large (100+)</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Finance!$C$30:$H$30</c:f>
              <c:strCache>
                <c:ptCount val="6"/>
                <c:pt idx="0">
                  <c:v>Kosovo</c:v>
                </c:pt>
                <c:pt idx="1">
                  <c:v>Macedonia</c:v>
                </c:pt>
                <c:pt idx="2">
                  <c:v>BiH</c:v>
                </c:pt>
                <c:pt idx="3">
                  <c:v>Serbia</c:v>
                </c:pt>
                <c:pt idx="4">
                  <c:v>Albania</c:v>
                </c:pt>
                <c:pt idx="5">
                  <c:v>Montenegro</c:v>
                </c:pt>
              </c:strCache>
            </c:strRef>
          </c:cat>
          <c:val>
            <c:numRef>
              <c:f>Finance!$C$33:$H$33</c:f>
              <c:numCache>
                <c:formatCode>#,##0</c:formatCode>
                <c:ptCount val="6"/>
                <c:pt idx="0">
                  <c:v>61.8</c:v>
                </c:pt>
                <c:pt idx="1">
                  <c:v>8.4</c:v>
                </c:pt>
                <c:pt idx="2">
                  <c:v>29.4</c:v>
                </c:pt>
                <c:pt idx="3">
                  <c:v>16.899999999999999</c:v>
                </c:pt>
                <c:pt idx="4">
                  <c:v>4.5</c:v>
                </c:pt>
                <c:pt idx="5">
                  <c:v>10</c:v>
                </c:pt>
              </c:numCache>
            </c:numRef>
          </c:val>
        </c:ser>
        <c:dLbls>
          <c:showLegendKey val="0"/>
          <c:showVal val="0"/>
          <c:showCatName val="0"/>
          <c:showSerName val="0"/>
          <c:showPercent val="0"/>
          <c:showBubbleSize val="0"/>
        </c:dLbls>
        <c:gapWidth val="219"/>
        <c:overlap val="-27"/>
        <c:axId val="297248640"/>
        <c:axId val="297250176"/>
      </c:barChart>
      <c:catAx>
        <c:axId val="29724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7250176"/>
        <c:crosses val="autoZero"/>
        <c:auto val="1"/>
        <c:lblAlgn val="ctr"/>
        <c:lblOffset val="100"/>
        <c:noMultiLvlLbl val="0"/>
      </c:catAx>
      <c:valAx>
        <c:axId val="297250176"/>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7248640"/>
        <c:crosses val="autoZero"/>
        <c:crossBetween val="between"/>
        <c:majorUnit val="20"/>
      </c:valAx>
      <c:spPr>
        <a:noFill/>
        <a:ln>
          <a:noFill/>
        </a:ln>
        <a:effectLst/>
      </c:spPr>
    </c:plotArea>
    <c:legend>
      <c:legendPos val="b"/>
      <c:layout>
        <c:manualLayout>
          <c:xMode val="edge"/>
          <c:yMode val="edge"/>
          <c:x val="0.33865932035419144"/>
          <c:y val="0.25830099653292721"/>
          <c:w val="0.60834003641822954"/>
          <c:h val="8.153977864844282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1600" b="1" dirty="0"/>
              <a:t>Domestic credit to private </a:t>
            </a:r>
            <a:r>
              <a:rPr lang="en-US" sz="1600" b="1" dirty="0" smtClean="0"/>
              <a:t>sector, </a:t>
            </a:r>
            <a:r>
              <a:rPr lang="en-US" sz="1600" b="0" i="1" dirty="0" smtClean="0"/>
              <a:t>% </a:t>
            </a:r>
            <a:r>
              <a:rPr lang="en-US" sz="1600" b="0" i="1" dirty="0"/>
              <a:t>of GDP</a:t>
            </a:r>
          </a:p>
        </c:rich>
      </c:tx>
      <c:layout>
        <c:manualLayout>
          <c:xMode val="edge"/>
          <c:yMode val="edge"/>
          <c:x val="0.21731310943260385"/>
          <c:y val="3.9869654483923427E-2"/>
        </c:manualLayout>
      </c:layout>
      <c:overlay val="0"/>
      <c:spPr>
        <a:noFill/>
        <a:ln>
          <a:noFill/>
        </a:ln>
        <a:effectLst/>
      </c:spPr>
    </c:title>
    <c:autoTitleDeleted val="0"/>
    <c:plotArea>
      <c:layout>
        <c:manualLayout>
          <c:layoutTarget val="inner"/>
          <c:xMode val="edge"/>
          <c:yMode val="edge"/>
          <c:x val="5.1538787824626897E-2"/>
          <c:y val="3.3029423909442829E-2"/>
          <c:w val="0.91848911690407298"/>
          <c:h val="0.69820729569330997"/>
        </c:manualLayout>
      </c:layout>
      <c:barChart>
        <c:barDir val="col"/>
        <c:grouping val="clustered"/>
        <c:varyColors val="0"/>
        <c:ser>
          <c:idx val="0"/>
          <c:order val="0"/>
          <c:tx>
            <c:strRef>
              <c:f>'PS credit'!$C$16</c:f>
              <c:strCache>
                <c:ptCount val="1"/>
                <c:pt idx="0">
                  <c:v>2005</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'PS credit'!$B$17:$B$23</c:f>
              <c:strCache>
                <c:ptCount val="7"/>
                <c:pt idx="0">
                  <c:v>KSV</c:v>
                </c:pt>
                <c:pt idx="1">
                  <c:v>ALB</c:v>
                </c:pt>
                <c:pt idx="2">
                  <c:v>SRB</c:v>
                </c:pt>
                <c:pt idx="3">
                  <c:v>MKD</c:v>
                </c:pt>
                <c:pt idx="4">
                  <c:v>BIH</c:v>
                </c:pt>
                <c:pt idx="5">
                  <c:v>SVN</c:v>
                </c:pt>
                <c:pt idx="6">
                  <c:v>HRV</c:v>
                </c:pt>
              </c:strCache>
            </c:strRef>
          </c:cat>
          <c:val>
            <c:numRef>
              <c:f>'PS credit'!$C$17:$C$23</c:f>
              <c:numCache>
                <c:formatCode>0</c:formatCode>
                <c:ptCount val="7"/>
                <c:pt idx="0">
                  <c:v>17.102310124475803</c:v>
                </c:pt>
                <c:pt idx="1">
                  <c:v>15.2636295784393</c:v>
                </c:pt>
                <c:pt idx="2">
                  <c:v>27.856070717618287</c:v>
                </c:pt>
                <c:pt idx="3">
                  <c:v>23.332047320933579</c:v>
                </c:pt>
                <c:pt idx="4">
                  <c:v>42.074777151062591</c:v>
                </c:pt>
                <c:pt idx="5">
                  <c:v>40.522733100759709</c:v>
                </c:pt>
                <c:pt idx="6">
                  <c:v>51.882455801966017</c:v>
                </c:pt>
              </c:numCache>
            </c:numRef>
          </c:val>
        </c:ser>
        <c:ser>
          <c:idx val="1"/>
          <c:order val="1"/>
          <c:tx>
            <c:strRef>
              <c:f>'PS credit'!$D$16</c:f>
              <c:strCache>
                <c:ptCount val="1"/>
                <c:pt idx="0">
                  <c:v>2015</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'PS credit'!$B$17:$B$23</c:f>
              <c:strCache>
                <c:ptCount val="7"/>
                <c:pt idx="0">
                  <c:v>KSV</c:v>
                </c:pt>
                <c:pt idx="1">
                  <c:v>ALB</c:v>
                </c:pt>
                <c:pt idx="2">
                  <c:v>SRB</c:v>
                </c:pt>
                <c:pt idx="3">
                  <c:v>MKD</c:v>
                </c:pt>
                <c:pt idx="4">
                  <c:v>BIH</c:v>
                </c:pt>
                <c:pt idx="5">
                  <c:v>SVN</c:v>
                </c:pt>
                <c:pt idx="6">
                  <c:v>HRV</c:v>
                </c:pt>
              </c:strCache>
            </c:strRef>
          </c:cat>
          <c:val>
            <c:numRef>
              <c:f>'PS credit'!$D$17:$D$23</c:f>
              <c:numCache>
                <c:formatCode>0</c:formatCode>
                <c:ptCount val="7"/>
                <c:pt idx="0">
                  <c:v>33.670742723679481</c:v>
                </c:pt>
                <c:pt idx="1">
                  <c:v>35.281663679147321</c:v>
                </c:pt>
                <c:pt idx="2">
                  <c:v>44.143208353435519</c:v>
                </c:pt>
                <c:pt idx="3">
                  <c:v>50.86113107775423</c:v>
                </c:pt>
                <c:pt idx="4">
                  <c:v>54.444204082129701</c:v>
                </c:pt>
                <c:pt idx="5">
                  <c:v>54.998203907439589</c:v>
                </c:pt>
                <c:pt idx="6">
                  <c:v>65.472697810211827</c:v>
                </c:pt>
              </c:numCache>
            </c:numRef>
          </c:val>
        </c:ser>
        <c:dLbls>
          <c:showLegendKey val="0"/>
          <c:showVal val="0"/>
          <c:showCatName val="0"/>
          <c:showSerName val="0"/>
          <c:showPercent val="0"/>
          <c:showBubbleSize val="0"/>
        </c:dLbls>
        <c:gapWidth val="219"/>
        <c:overlap val="-27"/>
        <c:axId val="297301120"/>
        <c:axId val="297302656"/>
      </c:barChart>
      <c:catAx>
        <c:axId val="29730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97302656"/>
        <c:crosses val="autoZero"/>
        <c:auto val="1"/>
        <c:lblAlgn val="ctr"/>
        <c:lblOffset val="100"/>
        <c:noMultiLvlLbl val="0"/>
      </c:catAx>
      <c:valAx>
        <c:axId val="297302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7301120"/>
        <c:crosses val="autoZero"/>
        <c:crossBetween val="between"/>
      </c:valAx>
      <c:spPr>
        <a:noFill/>
        <a:ln>
          <a:noFill/>
        </a:ln>
        <a:effectLst/>
      </c:spPr>
    </c:plotArea>
    <c:legend>
      <c:legendPos val="b"/>
      <c:layout>
        <c:manualLayout>
          <c:xMode val="edge"/>
          <c:yMode val="edge"/>
          <c:x val="0.10422875385446183"/>
          <c:y val="0.16683315213034591"/>
          <c:w val="0.20954652721742226"/>
          <c:h val="8.153977864844282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500" b="1" dirty="0"/>
              <a:t>Sources of financing of investment by private firms</a:t>
            </a:r>
            <a:r>
              <a:rPr lang="en-US" sz="1500" b="1" dirty="0" smtClean="0"/>
              <a:t>, </a:t>
            </a:r>
            <a:r>
              <a:rPr lang="en-US" sz="1500" b="0" i="1" dirty="0" smtClean="0"/>
              <a:t>%</a:t>
            </a:r>
            <a:endParaRPr lang="en-US" sz="1500" b="0" i="1" dirty="0"/>
          </a:p>
        </c:rich>
      </c:tx>
      <c:layout>
        <c:manualLayout>
          <c:xMode val="edge"/>
          <c:yMode val="edge"/>
          <c:x val="0.10563751346114202"/>
          <c:y val="3.6480019609207388E-2"/>
        </c:manualLayout>
      </c:layout>
      <c:overlay val="0"/>
      <c:spPr>
        <a:noFill/>
        <a:ln>
          <a:noFill/>
        </a:ln>
        <a:effectLst/>
      </c:spPr>
    </c:title>
    <c:autoTitleDeleted val="0"/>
    <c:plotArea>
      <c:layout>
        <c:manualLayout>
          <c:layoutTarget val="inner"/>
          <c:xMode val="edge"/>
          <c:yMode val="edge"/>
          <c:x val="9.7361817555343094E-2"/>
          <c:y val="0.30946215052301673"/>
          <c:w val="0.89101244265397883"/>
          <c:h val="0.54110018377248725"/>
        </c:manualLayout>
      </c:layout>
      <c:barChart>
        <c:barDir val="col"/>
        <c:grouping val="stacked"/>
        <c:varyColors val="0"/>
        <c:ser>
          <c:idx val="0"/>
          <c:order val="0"/>
          <c:tx>
            <c:strRef>
              <c:f>Finance!$B$49</c:f>
              <c:strCache>
                <c:ptCount val="1"/>
                <c:pt idx="0">
                  <c:v>Internal Resources</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Finance!$A$50:$A$55</c:f>
              <c:strCache>
                <c:ptCount val="6"/>
                <c:pt idx="0">
                  <c:v>Kosovo</c:v>
                </c:pt>
                <c:pt idx="1">
                  <c:v>Albania</c:v>
                </c:pt>
                <c:pt idx="2">
                  <c:v>BiH</c:v>
                </c:pt>
                <c:pt idx="3">
                  <c:v>Macedonia</c:v>
                </c:pt>
                <c:pt idx="4">
                  <c:v>Montenegro</c:v>
                </c:pt>
                <c:pt idx="5">
                  <c:v>Serbia</c:v>
                </c:pt>
              </c:strCache>
            </c:strRef>
          </c:cat>
          <c:val>
            <c:numRef>
              <c:f>Finance!$B$50:$B$55</c:f>
              <c:numCache>
                <c:formatCode>#,##0</c:formatCode>
                <c:ptCount val="6"/>
                <c:pt idx="0">
                  <c:v>71.099999999999994</c:v>
                </c:pt>
                <c:pt idx="1">
                  <c:v>80.599999999999994</c:v>
                </c:pt>
                <c:pt idx="2">
                  <c:v>62</c:v>
                </c:pt>
                <c:pt idx="3">
                  <c:v>80.900000000000006</c:v>
                </c:pt>
                <c:pt idx="4">
                  <c:v>54.8</c:v>
                </c:pt>
                <c:pt idx="5">
                  <c:v>56.4</c:v>
                </c:pt>
              </c:numCache>
            </c:numRef>
          </c:val>
        </c:ser>
        <c:ser>
          <c:idx val="1"/>
          <c:order val="1"/>
          <c:tx>
            <c:strRef>
              <c:f>Finance!$C$49</c:f>
              <c:strCache>
                <c:ptCount val="1"/>
                <c:pt idx="0">
                  <c:v>Banks</c:v>
                </c:pt>
              </c:strCache>
            </c:strRef>
          </c:tx>
          <c:spPr>
            <a:solidFill>
              <a:schemeClr val="accent2"/>
            </a:solidFill>
            <a:ln>
              <a:noFill/>
            </a:ln>
            <a:effectLst/>
          </c:spPr>
          <c:invertIfNegative val="0"/>
          <c:cat>
            <c:strRef>
              <c:f>Finance!$A$50:$A$55</c:f>
              <c:strCache>
                <c:ptCount val="6"/>
                <c:pt idx="0">
                  <c:v>Kosovo</c:v>
                </c:pt>
                <c:pt idx="1">
                  <c:v>Albania</c:v>
                </c:pt>
                <c:pt idx="2">
                  <c:v>BiH</c:v>
                </c:pt>
                <c:pt idx="3">
                  <c:v>Macedonia</c:v>
                </c:pt>
                <c:pt idx="4">
                  <c:v>Montenegro</c:v>
                </c:pt>
                <c:pt idx="5">
                  <c:v>Serbia</c:v>
                </c:pt>
              </c:strCache>
            </c:strRef>
          </c:cat>
          <c:val>
            <c:numRef>
              <c:f>Finance!$C$50:$C$55</c:f>
              <c:numCache>
                <c:formatCode>#,##0</c:formatCode>
                <c:ptCount val="6"/>
                <c:pt idx="0">
                  <c:v>16.100000000000001</c:v>
                </c:pt>
                <c:pt idx="1">
                  <c:v>4.5</c:v>
                </c:pt>
                <c:pt idx="2">
                  <c:v>23.9</c:v>
                </c:pt>
                <c:pt idx="3">
                  <c:v>11.1</c:v>
                </c:pt>
                <c:pt idx="4">
                  <c:v>16.600000000000001</c:v>
                </c:pt>
                <c:pt idx="5">
                  <c:v>14.6</c:v>
                </c:pt>
              </c:numCache>
            </c:numRef>
          </c:val>
        </c:ser>
        <c:ser>
          <c:idx val="2"/>
          <c:order val="2"/>
          <c:tx>
            <c:strRef>
              <c:f>Finance!$D$49</c:f>
              <c:strCache>
                <c:ptCount val="1"/>
                <c:pt idx="0">
                  <c:v>Supplier Credit</c:v>
                </c:pt>
              </c:strCache>
            </c:strRef>
          </c:tx>
          <c:spPr>
            <a:solidFill>
              <a:schemeClr val="bg1">
                <a:lumMod val="75000"/>
              </a:schemeClr>
            </a:solidFill>
            <a:ln>
              <a:noFill/>
            </a:ln>
            <a:effectLst/>
          </c:spPr>
          <c:invertIfNegative val="0"/>
          <c:cat>
            <c:strRef>
              <c:f>Finance!$A$50:$A$55</c:f>
              <c:strCache>
                <c:ptCount val="6"/>
                <c:pt idx="0">
                  <c:v>Kosovo</c:v>
                </c:pt>
                <c:pt idx="1">
                  <c:v>Albania</c:v>
                </c:pt>
                <c:pt idx="2">
                  <c:v>BiH</c:v>
                </c:pt>
                <c:pt idx="3">
                  <c:v>Macedonia</c:v>
                </c:pt>
                <c:pt idx="4">
                  <c:v>Montenegro</c:v>
                </c:pt>
                <c:pt idx="5">
                  <c:v>Serbia</c:v>
                </c:pt>
              </c:strCache>
            </c:strRef>
          </c:cat>
          <c:val>
            <c:numRef>
              <c:f>Finance!$D$50:$D$55</c:f>
              <c:numCache>
                <c:formatCode>#,##0</c:formatCode>
                <c:ptCount val="6"/>
                <c:pt idx="0">
                  <c:v>0.2</c:v>
                </c:pt>
                <c:pt idx="1">
                  <c:v>1.8</c:v>
                </c:pt>
                <c:pt idx="2">
                  <c:v>8.1</c:v>
                </c:pt>
                <c:pt idx="3">
                  <c:v>0.9</c:v>
                </c:pt>
                <c:pt idx="4">
                  <c:v>14.1</c:v>
                </c:pt>
                <c:pt idx="5">
                  <c:v>10.9</c:v>
                </c:pt>
              </c:numCache>
            </c:numRef>
          </c:val>
        </c:ser>
        <c:ser>
          <c:idx val="3"/>
          <c:order val="3"/>
          <c:tx>
            <c:strRef>
              <c:f>Finance!$E$49</c:f>
              <c:strCache>
                <c:ptCount val="1"/>
                <c:pt idx="0">
                  <c:v>Stock Market</c:v>
                </c:pt>
              </c:strCache>
            </c:strRef>
          </c:tx>
          <c:spPr>
            <a:solidFill>
              <a:schemeClr val="accent4"/>
            </a:solidFill>
            <a:ln>
              <a:noFill/>
            </a:ln>
            <a:effectLst/>
          </c:spPr>
          <c:invertIfNegative val="0"/>
          <c:cat>
            <c:strRef>
              <c:f>Finance!$A$50:$A$55</c:f>
              <c:strCache>
                <c:ptCount val="6"/>
                <c:pt idx="0">
                  <c:v>Kosovo</c:v>
                </c:pt>
                <c:pt idx="1">
                  <c:v>Albania</c:v>
                </c:pt>
                <c:pt idx="2">
                  <c:v>BiH</c:v>
                </c:pt>
                <c:pt idx="3">
                  <c:v>Macedonia</c:v>
                </c:pt>
                <c:pt idx="4">
                  <c:v>Montenegro</c:v>
                </c:pt>
                <c:pt idx="5">
                  <c:v>Serbia</c:v>
                </c:pt>
              </c:strCache>
            </c:strRef>
          </c:cat>
          <c:val>
            <c:numRef>
              <c:f>Finance!$E$50:$E$55</c:f>
              <c:numCache>
                <c:formatCode>#,##0</c:formatCode>
                <c:ptCount val="6"/>
                <c:pt idx="0">
                  <c:v>7.9</c:v>
                </c:pt>
                <c:pt idx="1">
                  <c:v>12</c:v>
                </c:pt>
                <c:pt idx="2">
                  <c:v>2.9</c:v>
                </c:pt>
                <c:pt idx="3">
                  <c:v>5.6</c:v>
                </c:pt>
                <c:pt idx="4">
                  <c:v>9.6999999999999993</c:v>
                </c:pt>
                <c:pt idx="5">
                  <c:v>8.1</c:v>
                </c:pt>
              </c:numCache>
            </c:numRef>
          </c:val>
        </c:ser>
        <c:ser>
          <c:idx val="4"/>
          <c:order val="4"/>
          <c:tx>
            <c:strRef>
              <c:f>Finance!$F$49</c:f>
              <c:strCache>
                <c:ptCount val="1"/>
                <c:pt idx="0">
                  <c:v>Other</c:v>
                </c:pt>
              </c:strCache>
            </c:strRef>
          </c:tx>
          <c:spPr>
            <a:solidFill>
              <a:schemeClr val="accent5"/>
            </a:solidFill>
            <a:ln>
              <a:noFill/>
            </a:ln>
            <a:effectLst/>
          </c:spPr>
          <c:invertIfNegative val="0"/>
          <c:cat>
            <c:strRef>
              <c:f>Finance!$A$50:$A$55</c:f>
              <c:strCache>
                <c:ptCount val="6"/>
                <c:pt idx="0">
                  <c:v>Kosovo</c:v>
                </c:pt>
                <c:pt idx="1">
                  <c:v>Albania</c:v>
                </c:pt>
                <c:pt idx="2">
                  <c:v>BiH</c:v>
                </c:pt>
                <c:pt idx="3">
                  <c:v>Macedonia</c:v>
                </c:pt>
                <c:pt idx="4">
                  <c:v>Montenegro</c:v>
                </c:pt>
                <c:pt idx="5">
                  <c:v>Serbia</c:v>
                </c:pt>
              </c:strCache>
            </c:strRef>
          </c:cat>
          <c:val>
            <c:numRef>
              <c:f>Finance!$F$50:$F$55</c:f>
              <c:numCache>
                <c:formatCode>#,##0</c:formatCode>
                <c:ptCount val="6"/>
                <c:pt idx="0">
                  <c:v>4.6999999999999886</c:v>
                </c:pt>
                <c:pt idx="1">
                  <c:v>1.1000000000000085</c:v>
                </c:pt>
                <c:pt idx="2">
                  <c:v>3.0999999999999943</c:v>
                </c:pt>
                <c:pt idx="3">
                  <c:v>1.5</c:v>
                </c:pt>
                <c:pt idx="4">
                  <c:v>4.8000000000000043</c:v>
                </c:pt>
                <c:pt idx="5">
                  <c:v>10.000000000000007</c:v>
                </c:pt>
              </c:numCache>
            </c:numRef>
          </c:val>
        </c:ser>
        <c:dLbls>
          <c:showLegendKey val="0"/>
          <c:showVal val="0"/>
          <c:showCatName val="0"/>
          <c:showSerName val="0"/>
          <c:showPercent val="0"/>
          <c:showBubbleSize val="0"/>
        </c:dLbls>
        <c:gapWidth val="150"/>
        <c:overlap val="100"/>
        <c:axId val="297363712"/>
        <c:axId val="297373696"/>
      </c:barChart>
      <c:catAx>
        <c:axId val="29736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7373696"/>
        <c:crosses val="autoZero"/>
        <c:auto val="1"/>
        <c:lblAlgn val="ctr"/>
        <c:lblOffset val="100"/>
        <c:noMultiLvlLbl val="0"/>
      </c:catAx>
      <c:valAx>
        <c:axId val="29737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7363712"/>
        <c:crosses val="autoZero"/>
        <c:crossBetween val="between"/>
        <c:majorUnit val="25"/>
      </c:valAx>
      <c:spPr>
        <a:noFill/>
        <a:ln>
          <a:noFill/>
        </a:ln>
        <a:effectLst/>
      </c:spPr>
    </c:plotArea>
    <c:legend>
      <c:legendPos val="b"/>
      <c:layout>
        <c:manualLayout>
          <c:xMode val="edge"/>
          <c:yMode val="edge"/>
          <c:x val="5.000001830825164E-2"/>
          <c:y val="0.16297185453185253"/>
          <c:w val="0.89999996338349675"/>
          <c:h val="8.310774021119474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500" b="1" dirty="0"/>
              <a:t>Value of collateral needed for a loan </a:t>
            </a:r>
            <a:endParaRPr lang="en-US" sz="1500" b="1" dirty="0" smtClean="0"/>
          </a:p>
          <a:p>
            <a:pPr>
              <a:defRPr sz="1400" b="1" i="0" u="none" strike="noStrike" kern="1200" spc="0" baseline="0">
                <a:solidFill>
                  <a:schemeClr val="tx1">
                    <a:lumMod val="65000"/>
                    <a:lumOff val="35000"/>
                  </a:schemeClr>
                </a:solidFill>
                <a:latin typeface="+mn-lt"/>
                <a:ea typeface="+mn-ea"/>
                <a:cs typeface="+mn-cs"/>
              </a:defRPr>
            </a:pPr>
            <a:r>
              <a:rPr lang="en-US" b="0" i="1" dirty="0" smtClean="0"/>
              <a:t>% </a:t>
            </a:r>
            <a:r>
              <a:rPr lang="en-US" b="0" i="1" dirty="0"/>
              <a:t>of the loan </a:t>
            </a:r>
            <a:r>
              <a:rPr lang="en-US" b="0" i="1" dirty="0" smtClean="0"/>
              <a:t>amount</a:t>
            </a:r>
            <a:endParaRPr lang="en-US" b="0" i="1" dirty="0"/>
          </a:p>
        </c:rich>
      </c:tx>
      <c:layout/>
      <c:overlay val="0"/>
      <c:spPr>
        <a:noFill/>
        <a:ln>
          <a:noFill/>
        </a:ln>
        <a:effectLst/>
      </c:spPr>
    </c:title>
    <c:autoTitleDeleted val="0"/>
    <c:plotArea>
      <c:layout>
        <c:manualLayout>
          <c:layoutTarget val="inner"/>
          <c:xMode val="edge"/>
          <c:yMode val="edge"/>
          <c:x val="7.0066682472538583E-2"/>
          <c:y val="0.20555555555555555"/>
          <c:w val="0.90291765308328598"/>
          <c:h val="0.66389690871974349"/>
        </c:manualLayout>
      </c:layout>
      <c:barChart>
        <c:barDir val="col"/>
        <c:grouping val="clustered"/>
        <c:varyColors val="0"/>
        <c:ser>
          <c:idx val="0"/>
          <c:order val="0"/>
          <c:tx>
            <c:strRef>
              <c:f>Finance!$B$65</c:f>
              <c:strCache>
                <c:ptCount val="1"/>
                <c:pt idx="0">
                  <c:v>Value of collateral needed for a loan (% of the loan amount)</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Finance!$A$66:$A$71</c:f>
              <c:strCache>
                <c:ptCount val="6"/>
                <c:pt idx="0">
                  <c:v>Kosovo</c:v>
                </c:pt>
                <c:pt idx="1">
                  <c:v>Macedonia</c:v>
                </c:pt>
                <c:pt idx="2">
                  <c:v>Albania</c:v>
                </c:pt>
                <c:pt idx="3">
                  <c:v>Montenegro</c:v>
                </c:pt>
                <c:pt idx="4">
                  <c:v>BiH</c:v>
                </c:pt>
                <c:pt idx="5">
                  <c:v>Serbia</c:v>
                </c:pt>
              </c:strCache>
            </c:strRef>
          </c:cat>
          <c:val>
            <c:numRef>
              <c:f>Finance!$B$66:$B$71</c:f>
              <c:numCache>
                <c:formatCode>#,##0</c:formatCode>
                <c:ptCount val="6"/>
                <c:pt idx="0">
                  <c:v>299.3</c:v>
                </c:pt>
                <c:pt idx="1">
                  <c:v>275.5</c:v>
                </c:pt>
                <c:pt idx="2">
                  <c:v>255.2</c:v>
                </c:pt>
                <c:pt idx="3">
                  <c:v>243.4</c:v>
                </c:pt>
                <c:pt idx="4">
                  <c:v>190.1</c:v>
                </c:pt>
                <c:pt idx="5">
                  <c:v>149.80000000000001</c:v>
                </c:pt>
              </c:numCache>
            </c:numRef>
          </c:val>
        </c:ser>
        <c:dLbls>
          <c:showLegendKey val="0"/>
          <c:showVal val="0"/>
          <c:showCatName val="0"/>
          <c:showSerName val="0"/>
          <c:showPercent val="0"/>
          <c:showBubbleSize val="0"/>
        </c:dLbls>
        <c:gapWidth val="100"/>
        <c:overlap val="-48"/>
        <c:axId val="297398656"/>
        <c:axId val="297400192"/>
      </c:barChart>
      <c:catAx>
        <c:axId val="29739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7400192"/>
        <c:crosses val="autoZero"/>
        <c:auto val="1"/>
        <c:lblAlgn val="ctr"/>
        <c:lblOffset val="100"/>
        <c:noMultiLvlLbl val="0"/>
      </c:catAx>
      <c:valAx>
        <c:axId val="297400192"/>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398656"/>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90885996084581E-2"/>
          <c:y val="3.7985882383367482E-2"/>
          <c:w val="0.90087118906322916"/>
          <c:h val="0.8870402089678816"/>
        </c:manualLayout>
      </c:layout>
      <c:stockChart>
        <c:ser>
          <c:idx val="0"/>
          <c:order val="0"/>
          <c:tx>
            <c:strRef>
              <c:f>'Activity rate'!$C$11</c:f>
              <c:strCache>
                <c:ptCount val="1"/>
                <c:pt idx="0">
                  <c:v>Male</c:v>
                </c:pt>
              </c:strCache>
            </c:strRef>
          </c:tx>
          <c:spPr>
            <a:ln w="25400" cap="rnd">
              <a:noFill/>
              <a:round/>
            </a:ln>
            <a:effectLst>
              <a:outerShdw blurRad="57150" dist="19050" dir="5400000" algn="ctr" rotWithShape="0">
                <a:srgbClr val="000000">
                  <a:alpha val="63000"/>
                </a:srgbClr>
              </a:outerShdw>
            </a:effectLst>
          </c:spPr>
          <c:marker>
            <c:symbol val="circle"/>
            <c:size val="10"/>
            <c:spPr>
              <a:gradFill rotWithShape="1">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round/>
              </a:ln>
              <a:effectLst>
                <a:outerShdw blurRad="57150" dist="19050" dir="5400000" algn="ctr" rotWithShape="0">
                  <a:srgbClr val="000000">
                    <a:alpha val="63000"/>
                  </a:srgbClr>
                </a:outerShdw>
              </a:effectLst>
              <a:scene3d>
                <a:camera prst="orthographicFront"/>
                <a:lightRig rig="threePt" dir="t"/>
              </a:scene3d>
            </c:spPr>
          </c:marker>
          <c:cat>
            <c:strRef>
              <c:f>'Activity rate'!$B$12:$B$20</c:f>
              <c:strCache>
                <c:ptCount val="9"/>
                <c:pt idx="0">
                  <c:v>ALB</c:v>
                </c:pt>
                <c:pt idx="1">
                  <c:v>BiH</c:v>
                </c:pt>
                <c:pt idx="2">
                  <c:v>KSV</c:v>
                </c:pt>
                <c:pt idx="3">
                  <c:v>MKD</c:v>
                </c:pt>
                <c:pt idx="4">
                  <c:v>MNE</c:v>
                </c:pt>
                <c:pt idx="5">
                  <c:v>SRB</c:v>
                </c:pt>
                <c:pt idx="7">
                  <c:v>SEE6</c:v>
                </c:pt>
                <c:pt idx="8">
                  <c:v>EU28</c:v>
                </c:pt>
              </c:strCache>
            </c:strRef>
          </c:cat>
          <c:val>
            <c:numRef>
              <c:f>'Activity rate'!$C$12:$C$20</c:f>
              <c:numCache>
                <c:formatCode>General</c:formatCode>
                <c:ptCount val="9"/>
                <c:pt idx="0">
                  <c:v>65.5</c:v>
                </c:pt>
                <c:pt idx="1">
                  <c:v>55.1</c:v>
                </c:pt>
                <c:pt idx="2">
                  <c:v>56.7</c:v>
                </c:pt>
                <c:pt idx="3" formatCode="0.0">
                  <c:v>69.458169333072419</c:v>
                </c:pt>
                <c:pt idx="4" formatCode="0.0">
                  <c:v>58.108481019194471</c:v>
                </c:pt>
                <c:pt idx="5">
                  <c:v>60.3</c:v>
                </c:pt>
                <c:pt idx="7" formatCode="0.0">
                  <c:v>60.861108392044486</c:v>
                </c:pt>
                <c:pt idx="8" formatCode="0.0">
                  <c:v>64.376000000000005</c:v>
                </c:pt>
              </c:numCache>
            </c:numRef>
          </c:val>
          <c:smooth val="0"/>
        </c:ser>
        <c:ser>
          <c:idx val="1"/>
          <c:order val="1"/>
          <c:tx>
            <c:strRef>
              <c:f>'Activity rate'!$D$11</c:f>
              <c:strCache>
                <c:ptCount val="1"/>
                <c:pt idx="0">
                  <c:v>Female</c:v>
                </c:pt>
              </c:strCache>
            </c:strRef>
          </c:tx>
          <c:spPr>
            <a:ln w="25400" cap="rnd">
              <a:noFill/>
              <a:round/>
            </a:ln>
            <a:effectLst>
              <a:outerShdw blurRad="57150" dist="19050" dir="5400000" algn="ctr" rotWithShape="0">
                <a:srgbClr val="000000">
                  <a:alpha val="63000"/>
                </a:srgbClr>
              </a:outerShdw>
            </a:effectLst>
          </c:spPr>
          <c:marker>
            <c:symbol val="circle"/>
            <c:size val="10"/>
            <c:spPr>
              <a:gradFill rotWithShape="1">
                <a:gsLst>
                  <a:gs pos="0">
                    <a:srgbClr val="AA469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2"/>
                </a:solidFill>
                <a:round/>
              </a:ln>
              <a:effectLst>
                <a:outerShdw blurRad="57150" dist="19050" dir="5400000" algn="ctr" rotWithShape="0">
                  <a:srgbClr val="000000">
                    <a:alpha val="63000"/>
                  </a:srgbClr>
                </a:outerShdw>
              </a:effectLst>
            </c:spPr>
          </c:marker>
          <c:cat>
            <c:strRef>
              <c:f>'Activity rate'!$B$12:$B$20</c:f>
              <c:strCache>
                <c:ptCount val="9"/>
                <c:pt idx="0">
                  <c:v>ALB</c:v>
                </c:pt>
                <c:pt idx="1">
                  <c:v>BiH</c:v>
                </c:pt>
                <c:pt idx="2">
                  <c:v>KSV</c:v>
                </c:pt>
                <c:pt idx="3">
                  <c:v>MKD</c:v>
                </c:pt>
                <c:pt idx="4">
                  <c:v>MNE</c:v>
                </c:pt>
                <c:pt idx="5">
                  <c:v>SRB</c:v>
                </c:pt>
                <c:pt idx="7">
                  <c:v>SEE6</c:v>
                </c:pt>
                <c:pt idx="8">
                  <c:v>EU28</c:v>
                </c:pt>
              </c:strCache>
            </c:strRef>
          </c:cat>
          <c:val>
            <c:numRef>
              <c:f>'Activity rate'!$D$12:$D$20</c:f>
              <c:numCache>
                <c:formatCode>General</c:formatCode>
                <c:ptCount val="9"/>
                <c:pt idx="0">
                  <c:v>45.8</c:v>
                </c:pt>
                <c:pt idx="1">
                  <c:v>33.5</c:v>
                </c:pt>
                <c:pt idx="2">
                  <c:v>18.100000000000001</c:v>
                </c:pt>
                <c:pt idx="3" formatCode="0.0">
                  <c:v>45.004746273148697</c:v>
                </c:pt>
                <c:pt idx="4" formatCode="0.0">
                  <c:v>47.638962751296503</c:v>
                </c:pt>
                <c:pt idx="5">
                  <c:v>43.5</c:v>
                </c:pt>
                <c:pt idx="7" formatCode="0.0">
                  <c:v>38.923951504074203</c:v>
                </c:pt>
                <c:pt idx="8" formatCode="0.0">
                  <c:v>51.280999999999999</c:v>
                </c:pt>
              </c:numCache>
            </c:numRef>
          </c:val>
          <c:smooth val="0"/>
        </c:ser>
        <c:ser>
          <c:idx val="2"/>
          <c:order val="2"/>
          <c:tx>
            <c:strRef>
              <c:f>'Activity rate'!$E$11</c:f>
              <c:strCache>
                <c:ptCount val="1"/>
                <c:pt idx="0">
                  <c:v>average</c:v>
                </c:pt>
              </c:strCache>
            </c:strRef>
          </c:tx>
          <c:spPr>
            <a:ln w="25400" cap="rnd">
              <a:noFill/>
              <a:round/>
            </a:ln>
            <a:effectLst>
              <a:outerShdw blurRad="57150" dist="19050" dir="5400000" algn="ctr" rotWithShape="0">
                <a:srgbClr val="000000">
                  <a:alpha val="63000"/>
                </a:srgbClr>
              </a:outerShdw>
            </a:effectLst>
          </c:spPr>
          <c:marker>
            <c:symbol val="diamond"/>
            <c:size val="9"/>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a:outerShdw blurRad="57150" dist="19050" dir="5400000" algn="ctr" rotWithShape="0">
                  <a:srgbClr val="000000">
                    <a:alpha val="63000"/>
                  </a:srgbClr>
                </a:outerShdw>
              </a:effectLst>
            </c:spPr>
          </c:marker>
          <c:cat>
            <c:strRef>
              <c:f>'Activity rate'!$B$12:$B$20</c:f>
              <c:strCache>
                <c:ptCount val="9"/>
                <c:pt idx="0">
                  <c:v>ALB</c:v>
                </c:pt>
                <c:pt idx="1">
                  <c:v>BiH</c:v>
                </c:pt>
                <c:pt idx="2">
                  <c:v>KSV</c:v>
                </c:pt>
                <c:pt idx="3">
                  <c:v>MKD</c:v>
                </c:pt>
                <c:pt idx="4">
                  <c:v>MNE</c:v>
                </c:pt>
                <c:pt idx="5">
                  <c:v>SRB</c:v>
                </c:pt>
                <c:pt idx="7">
                  <c:v>SEE6</c:v>
                </c:pt>
                <c:pt idx="8">
                  <c:v>EU28</c:v>
                </c:pt>
              </c:strCache>
            </c:strRef>
          </c:cat>
          <c:val>
            <c:numRef>
              <c:f>'Activity rate'!$E$12:$E$20</c:f>
              <c:numCache>
                <c:formatCode>0.0</c:formatCode>
                <c:ptCount val="9"/>
                <c:pt idx="0">
                  <c:v>55.65</c:v>
                </c:pt>
                <c:pt idx="1">
                  <c:v>44.3</c:v>
                </c:pt>
                <c:pt idx="2">
                  <c:v>37.400000000000006</c:v>
                </c:pt>
                <c:pt idx="3">
                  <c:v>57.231457803110558</c:v>
                </c:pt>
                <c:pt idx="4">
                  <c:v>52.873721885245487</c:v>
                </c:pt>
                <c:pt idx="5">
                  <c:v>51.9</c:v>
                </c:pt>
                <c:pt idx="7">
                  <c:v>49.892529948059341</c:v>
                </c:pt>
                <c:pt idx="8">
                  <c:v>57.828500000000005</c:v>
                </c:pt>
              </c:numCache>
            </c:numRef>
          </c:val>
          <c:smooth val="0"/>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303832448"/>
        <c:axId val="303838336"/>
      </c:stockChart>
      <c:catAx>
        <c:axId val="303832448"/>
        <c:scaling>
          <c:orientation val="minMax"/>
        </c:scaling>
        <c:delete val="0"/>
        <c:axPos val="b"/>
        <c:numFmt formatCode="General" sourceLinked="1"/>
        <c:majorTickMark val="none"/>
        <c:minorTickMark val="none"/>
        <c:tickLblPos val="nextTo"/>
        <c:spPr>
          <a:noFill/>
          <a:ln w="12700" cap="flat" cmpd="sng" algn="ctr">
            <a:no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3838336"/>
        <c:crosses val="autoZero"/>
        <c:auto val="1"/>
        <c:lblAlgn val="ctr"/>
        <c:lblOffset val="100"/>
        <c:tickMarkSkip val="1"/>
        <c:noMultiLvlLbl val="0"/>
      </c:catAx>
      <c:valAx>
        <c:axId val="303838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3832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Unemployment!$B$5</c:f>
              <c:strCache>
                <c:ptCount val="1"/>
                <c:pt idx="0">
                  <c:v>long term</c:v>
                </c:pt>
              </c:strCache>
            </c:strRef>
          </c:tx>
          <c:spPr>
            <a:solidFill>
              <a:schemeClr val="accent1"/>
            </a:solidFill>
            <a:ln>
              <a:noFill/>
            </a:ln>
            <a:effectLst/>
          </c:spPr>
          <c:invertIfNegative val="0"/>
          <c:cat>
            <c:strRef>
              <c:f>Unemployment!$C$4:$H$4</c:f>
              <c:strCache>
                <c:ptCount val="6"/>
                <c:pt idx="0">
                  <c:v>KSV</c:v>
                </c:pt>
                <c:pt idx="1">
                  <c:v>BiH</c:v>
                </c:pt>
                <c:pt idx="2">
                  <c:v>MKD</c:v>
                </c:pt>
                <c:pt idx="3">
                  <c:v>SRB</c:v>
                </c:pt>
                <c:pt idx="4">
                  <c:v>MNE</c:v>
                </c:pt>
                <c:pt idx="5">
                  <c:v>ALB</c:v>
                </c:pt>
              </c:strCache>
            </c:strRef>
          </c:cat>
          <c:val>
            <c:numRef>
              <c:f>Unemployment!$C$5:$H$5</c:f>
              <c:numCache>
                <c:formatCode>General</c:formatCode>
                <c:ptCount val="6"/>
                <c:pt idx="0" formatCode="0.0">
                  <c:v>23.753800000000002</c:v>
                </c:pt>
                <c:pt idx="1">
                  <c:v>22.658599999999996</c:v>
                </c:pt>
                <c:pt idx="2" formatCode="0.0">
                  <c:v>21.277956915677752</c:v>
                </c:pt>
                <c:pt idx="3" formatCode="0.0">
                  <c:v>11.363399999999999</c:v>
                </c:pt>
                <c:pt idx="4" formatCode="0.0">
                  <c:v>6.3602176098085899</c:v>
                </c:pt>
                <c:pt idx="5" formatCode="0.0">
                  <c:v>4.57</c:v>
                </c:pt>
              </c:numCache>
            </c:numRef>
          </c:val>
        </c:ser>
        <c:ser>
          <c:idx val="1"/>
          <c:order val="1"/>
          <c:tx>
            <c:strRef>
              <c:f>Unemployment!$B$6</c:f>
              <c:strCache>
                <c:ptCount val="1"/>
                <c:pt idx="0">
                  <c:v>other</c:v>
                </c:pt>
              </c:strCache>
            </c:strRef>
          </c:tx>
          <c:spPr>
            <a:solidFill>
              <a:schemeClr val="accent2"/>
            </a:solidFill>
            <a:ln>
              <a:noFill/>
            </a:ln>
            <a:effectLst/>
          </c:spPr>
          <c:invertIfNegative val="0"/>
          <c:cat>
            <c:strRef>
              <c:f>Unemployment!$C$4:$H$4</c:f>
              <c:strCache>
                <c:ptCount val="6"/>
                <c:pt idx="0">
                  <c:v>KSV</c:v>
                </c:pt>
                <c:pt idx="1">
                  <c:v>BiH</c:v>
                </c:pt>
                <c:pt idx="2">
                  <c:v>MKD</c:v>
                </c:pt>
                <c:pt idx="3">
                  <c:v>SRB</c:v>
                </c:pt>
                <c:pt idx="4">
                  <c:v>MNE</c:v>
                </c:pt>
                <c:pt idx="5">
                  <c:v>ALB</c:v>
                </c:pt>
              </c:strCache>
            </c:strRef>
          </c:cat>
          <c:val>
            <c:numRef>
              <c:f>Unemployment!$C$6:$H$6</c:f>
              <c:numCache>
                <c:formatCode>General</c:formatCode>
                <c:ptCount val="6"/>
                <c:pt idx="0" formatCode="0.0">
                  <c:v>9.1462000000000003</c:v>
                </c:pt>
                <c:pt idx="1">
                  <c:v>5.041400000000003</c:v>
                </c:pt>
                <c:pt idx="2" formatCode="0.0">
                  <c:v>4.7865927250549056</c:v>
                </c:pt>
                <c:pt idx="3" formatCode="0.0">
                  <c:v>6.3366000000000007</c:v>
                </c:pt>
                <c:pt idx="4" formatCode="0.0">
                  <c:v>11.197318925204769</c:v>
                </c:pt>
                <c:pt idx="5" formatCode="0.0">
                  <c:v>10.93</c:v>
                </c:pt>
              </c:numCache>
            </c:numRef>
          </c:val>
        </c:ser>
        <c:dLbls>
          <c:showLegendKey val="0"/>
          <c:showVal val="0"/>
          <c:showCatName val="0"/>
          <c:showSerName val="0"/>
          <c:showPercent val="0"/>
          <c:showBubbleSize val="0"/>
        </c:dLbls>
        <c:gapWidth val="150"/>
        <c:overlap val="100"/>
        <c:axId val="309197440"/>
        <c:axId val="309461376"/>
      </c:barChart>
      <c:catAx>
        <c:axId val="30919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461376"/>
        <c:crosses val="autoZero"/>
        <c:auto val="1"/>
        <c:lblAlgn val="ctr"/>
        <c:lblOffset val="100"/>
        <c:noMultiLvlLbl val="0"/>
      </c:catAx>
      <c:valAx>
        <c:axId val="3094613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197440"/>
        <c:crosses val="autoZero"/>
        <c:crossBetween val="between"/>
      </c:valAx>
      <c:spPr>
        <a:noFill/>
        <a:ln>
          <a:noFill/>
        </a:ln>
        <a:effectLst/>
      </c:spPr>
    </c:plotArea>
    <c:legend>
      <c:legendPos val="b"/>
      <c:layout>
        <c:manualLayout>
          <c:xMode val="edge"/>
          <c:yMode val="edge"/>
          <c:x val="0.59051732639904797"/>
          <c:y val="0.19553952848276135"/>
          <c:w val="0.23646873325465417"/>
          <c:h val="5.368406972311049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5">
                    <a:lumMod val="50000"/>
                  </a:schemeClr>
                </a:solidFill>
                <a:latin typeface="+mn-lt"/>
                <a:ea typeface="+mn-ea"/>
                <a:cs typeface="+mn-cs"/>
              </a:defRPr>
            </a:pPr>
            <a:r>
              <a:rPr lang="en-US" sz="1600" b="0" dirty="0">
                <a:solidFill>
                  <a:schemeClr val="accent5">
                    <a:lumMod val="50000"/>
                  </a:schemeClr>
                </a:solidFill>
                <a:effectLst>
                  <a:outerShdw blurRad="38100" dist="38100" dir="2700000" algn="tl">
                    <a:srgbClr val="000000">
                      <a:alpha val="43137"/>
                    </a:srgbClr>
                  </a:outerShdw>
                </a:effectLst>
              </a:rPr>
              <a:t>2015</a:t>
            </a:r>
          </a:p>
        </c:rich>
      </c:tx>
      <c:layout>
        <c:manualLayout>
          <c:xMode val="edge"/>
          <c:yMode val="edge"/>
          <c:x val="0.36241911222881917"/>
          <c:y val="8.7559274871315436E-3"/>
        </c:manualLayout>
      </c:layout>
      <c:overlay val="0"/>
      <c:spPr>
        <a:noFill/>
        <a:ln>
          <a:noFill/>
        </a:ln>
        <a:effectLst/>
      </c:spPr>
    </c:title>
    <c:autoTitleDeleted val="0"/>
    <c:plotArea>
      <c:layout/>
      <c:areaChart>
        <c:grouping val="percentStacked"/>
        <c:varyColors val="0"/>
        <c:ser>
          <c:idx val="0"/>
          <c:order val="0"/>
          <c:tx>
            <c:strRef>
              <c:f>Sheet1!$N$29</c:f>
              <c:strCache>
                <c:ptCount val="1"/>
                <c:pt idx="0">
                  <c:v>Wages and salaries</c:v>
                </c:pt>
              </c:strCache>
            </c:strRef>
          </c:tx>
          <c:spPr>
            <a:solidFill>
              <a:schemeClr val="accent1"/>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Sheet1!$O$29:$X$29</c:f>
              <c:numCache>
                <c:formatCode>0.0</c:formatCode>
                <c:ptCount val="10"/>
                <c:pt idx="0">
                  <c:v>29.637062</c:v>
                </c:pt>
                <c:pt idx="1">
                  <c:v>39.408982600000002</c:v>
                </c:pt>
                <c:pt idx="2">
                  <c:v>45.199345300000004</c:v>
                </c:pt>
                <c:pt idx="3">
                  <c:v>38.798949999999998</c:v>
                </c:pt>
                <c:pt idx="4">
                  <c:v>44.172447999999996</c:v>
                </c:pt>
                <c:pt idx="5">
                  <c:v>47.316845999999998</c:v>
                </c:pt>
                <c:pt idx="6">
                  <c:v>47.918965</c:v>
                </c:pt>
                <c:pt idx="7">
                  <c:v>51.179815399999995</c:v>
                </c:pt>
                <c:pt idx="8">
                  <c:v>50.420746300000005</c:v>
                </c:pt>
                <c:pt idx="9">
                  <c:v>57.115109000000004</c:v>
                </c:pt>
              </c:numCache>
            </c:numRef>
          </c:val>
        </c:ser>
        <c:ser>
          <c:idx val="1"/>
          <c:order val="1"/>
          <c:tx>
            <c:strRef>
              <c:f>Sheet1!$N$30</c:f>
              <c:strCache>
                <c:ptCount val="1"/>
                <c:pt idx="0">
                  <c:v>Per diem work</c:v>
                </c:pt>
              </c:strCache>
            </c:strRef>
          </c:tx>
          <c:spPr>
            <a:solidFill>
              <a:schemeClr val="accent2"/>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Sheet1!$O$30:$X$30</c:f>
              <c:numCache>
                <c:formatCode>0.0</c:formatCode>
                <c:ptCount val="10"/>
                <c:pt idx="0">
                  <c:v>12.17057</c:v>
                </c:pt>
                <c:pt idx="1">
                  <c:v>10.81129</c:v>
                </c:pt>
                <c:pt idx="2">
                  <c:v>7.4467730000000003</c:v>
                </c:pt>
                <c:pt idx="3">
                  <c:v>7.5388479999999998</c:v>
                </c:pt>
                <c:pt idx="4">
                  <c:v>9.4649059999999992</c:v>
                </c:pt>
                <c:pt idx="5">
                  <c:v>7.2861359999999999</c:v>
                </c:pt>
                <c:pt idx="6">
                  <c:v>7.453678</c:v>
                </c:pt>
                <c:pt idx="7">
                  <c:v>6.9972430000000001</c:v>
                </c:pt>
                <c:pt idx="8">
                  <c:v>3.6752389999999999</c:v>
                </c:pt>
                <c:pt idx="9">
                  <c:v>1.800198</c:v>
                </c:pt>
              </c:numCache>
            </c:numRef>
          </c:val>
        </c:ser>
        <c:ser>
          <c:idx val="2"/>
          <c:order val="2"/>
          <c:tx>
            <c:strRef>
              <c:f>Sheet1!$N$31</c:f>
              <c:strCache>
                <c:ptCount val="1"/>
                <c:pt idx="0">
                  <c:v>Rent, dividends and interest</c:v>
                </c:pt>
              </c:strCache>
            </c:strRef>
          </c:tx>
          <c:spPr>
            <a:solidFill>
              <a:schemeClr val="accent3"/>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Sheet1!$O$31:$X$31</c:f>
              <c:numCache>
                <c:formatCode>0.0</c:formatCode>
                <c:ptCount val="10"/>
                <c:pt idx="0">
                  <c:v>0.13456750000000001</c:v>
                </c:pt>
                <c:pt idx="1">
                  <c:v>0.4079315</c:v>
                </c:pt>
                <c:pt idx="2">
                  <c:v>1.003231</c:v>
                </c:pt>
                <c:pt idx="3">
                  <c:v>0.56573320000000005</c:v>
                </c:pt>
                <c:pt idx="4">
                  <c:v>1.226602</c:v>
                </c:pt>
                <c:pt idx="5">
                  <c:v>2.2436739999999999</c:v>
                </c:pt>
                <c:pt idx="6">
                  <c:v>1.123424</c:v>
                </c:pt>
                <c:pt idx="7">
                  <c:v>2.0573549999999998</c:v>
                </c:pt>
                <c:pt idx="8">
                  <c:v>1.488596</c:v>
                </c:pt>
                <c:pt idx="9">
                  <c:v>1.690598</c:v>
                </c:pt>
              </c:numCache>
            </c:numRef>
          </c:val>
        </c:ser>
        <c:ser>
          <c:idx val="3"/>
          <c:order val="3"/>
          <c:tx>
            <c:strRef>
              <c:f>Sheet1!$N$32</c:f>
              <c:strCache>
                <c:ptCount val="1"/>
                <c:pt idx="0">
                  <c:v>Social welfare receipts</c:v>
                </c:pt>
              </c:strCache>
            </c:strRef>
          </c:tx>
          <c:spPr>
            <a:solidFill>
              <a:schemeClr val="accent4"/>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Sheet1!$O$32:$X$32</c:f>
              <c:numCache>
                <c:formatCode>0.0</c:formatCode>
                <c:ptCount val="10"/>
                <c:pt idx="0">
                  <c:v>22.437390000000001</c:v>
                </c:pt>
                <c:pt idx="1">
                  <c:v>7.9253729999999996</c:v>
                </c:pt>
                <c:pt idx="2">
                  <c:v>4.9811509999999997</c:v>
                </c:pt>
                <c:pt idx="3">
                  <c:v>3.0235180000000001</c:v>
                </c:pt>
                <c:pt idx="4">
                  <c:v>2.4069850000000002</c:v>
                </c:pt>
                <c:pt idx="5">
                  <c:v>1.233392</c:v>
                </c:pt>
                <c:pt idx="6">
                  <c:v>1.052883</c:v>
                </c:pt>
                <c:pt idx="7">
                  <c:v>0.89944469999999999</c:v>
                </c:pt>
                <c:pt idx="8">
                  <c:v>0.45698830000000001</c:v>
                </c:pt>
                <c:pt idx="9">
                  <c:v>0.25072630000000001</c:v>
                </c:pt>
              </c:numCache>
            </c:numRef>
          </c:val>
        </c:ser>
        <c:ser>
          <c:idx val="4"/>
          <c:order val="4"/>
          <c:tx>
            <c:strRef>
              <c:f>Sheet1!$N$33</c:f>
              <c:strCache>
                <c:ptCount val="1"/>
                <c:pt idx="0">
                  <c:v>Pensions</c:v>
                </c:pt>
              </c:strCache>
            </c:strRef>
          </c:tx>
          <c:spPr>
            <a:solidFill>
              <a:schemeClr val="accent5"/>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Sheet1!$O$33:$X$33</c:f>
              <c:numCache>
                <c:formatCode>0.0</c:formatCode>
                <c:ptCount val="10"/>
                <c:pt idx="0">
                  <c:v>18.788854000000001</c:v>
                </c:pt>
                <c:pt idx="1">
                  <c:v>20.568397000000001</c:v>
                </c:pt>
                <c:pt idx="2">
                  <c:v>22.499638999999998</c:v>
                </c:pt>
                <c:pt idx="3">
                  <c:v>19.530898000000001</c:v>
                </c:pt>
                <c:pt idx="4">
                  <c:v>13.940726</c:v>
                </c:pt>
                <c:pt idx="5">
                  <c:v>14.625688</c:v>
                </c:pt>
                <c:pt idx="6">
                  <c:v>16.490041999999999</c:v>
                </c:pt>
                <c:pt idx="7">
                  <c:v>11.938295999999999</c:v>
                </c:pt>
                <c:pt idx="8">
                  <c:v>11.536756</c:v>
                </c:pt>
                <c:pt idx="9">
                  <c:v>11.125116999999999</c:v>
                </c:pt>
              </c:numCache>
            </c:numRef>
          </c:val>
        </c:ser>
        <c:ser>
          <c:idx val="5"/>
          <c:order val="5"/>
          <c:tx>
            <c:strRef>
              <c:f>Sheet1!$N$34</c:f>
              <c:strCache>
                <c:ptCount val="1"/>
                <c:pt idx="0">
                  <c:v>Foreign remittances</c:v>
                </c:pt>
              </c:strCache>
            </c:strRef>
          </c:tx>
          <c:spPr>
            <a:solidFill>
              <a:schemeClr val="accent6"/>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Sheet1!$O$34:$X$34</c:f>
              <c:numCache>
                <c:formatCode>0.0</c:formatCode>
                <c:ptCount val="10"/>
                <c:pt idx="0">
                  <c:v>5.0622327000000009</c:v>
                </c:pt>
                <c:pt idx="1">
                  <c:v>9.2351980000000005</c:v>
                </c:pt>
                <c:pt idx="2">
                  <c:v>7.1607230000000008</c:v>
                </c:pt>
                <c:pt idx="3">
                  <c:v>6.599507</c:v>
                </c:pt>
                <c:pt idx="4">
                  <c:v>9.2694320000000001</c:v>
                </c:pt>
                <c:pt idx="5">
                  <c:v>11.017307000000001</c:v>
                </c:pt>
                <c:pt idx="6">
                  <c:v>11.791796999999999</c:v>
                </c:pt>
                <c:pt idx="7">
                  <c:v>11.375327</c:v>
                </c:pt>
                <c:pt idx="8">
                  <c:v>11.193926000000001</c:v>
                </c:pt>
                <c:pt idx="9">
                  <c:v>10.165196</c:v>
                </c:pt>
              </c:numCache>
            </c:numRef>
          </c:val>
        </c:ser>
        <c:ser>
          <c:idx val="6"/>
          <c:order val="6"/>
          <c:tx>
            <c:strRef>
              <c:f>Sheet1!$N$35</c:f>
              <c:strCache>
                <c:ptCount val="1"/>
                <c:pt idx="0">
                  <c:v>Domestic remittances</c:v>
                </c:pt>
              </c:strCache>
            </c:strRef>
          </c:tx>
          <c:spPr>
            <a:solidFill>
              <a:schemeClr val="accent1">
                <a:lumMod val="60000"/>
              </a:schemeClr>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Sheet1!$O$35:$X$35</c:f>
              <c:numCache>
                <c:formatCode>0.0</c:formatCode>
                <c:ptCount val="10"/>
                <c:pt idx="0">
                  <c:v>1.383467</c:v>
                </c:pt>
                <c:pt idx="1">
                  <c:v>1.6807559999999999</c:v>
                </c:pt>
                <c:pt idx="2">
                  <c:v>1.690707</c:v>
                </c:pt>
                <c:pt idx="3">
                  <c:v>1.002775</c:v>
                </c:pt>
                <c:pt idx="4">
                  <c:v>0.65746680000000002</c:v>
                </c:pt>
                <c:pt idx="5">
                  <c:v>4.3515999999999999E-2</c:v>
                </c:pt>
                <c:pt idx="6">
                  <c:v>0.2727096</c:v>
                </c:pt>
                <c:pt idx="7">
                  <c:v>6.1954500000000003E-2</c:v>
                </c:pt>
                <c:pt idx="8">
                  <c:v>0</c:v>
                </c:pt>
                <c:pt idx="9">
                  <c:v>0.26447209999999999</c:v>
                </c:pt>
              </c:numCache>
            </c:numRef>
          </c:val>
        </c:ser>
        <c:ser>
          <c:idx val="7"/>
          <c:order val="7"/>
          <c:tx>
            <c:strRef>
              <c:f>Sheet1!$N$36</c:f>
              <c:strCache>
                <c:ptCount val="1"/>
                <c:pt idx="0">
                  <c:v>Net income from own business</c:v>
                </c:pt>
              </c:strCache>
            </c:strRef>
          </c:tx>
          <c:spPr>
            <a:solidFill>
              <a:schemeClr val="accent2">
                <a:lumMod val="60000"/>
              </a:schemeClr>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Sheet1!$O$36:$X$36</c:f>
              <c:numCache>
                <c:formatCode>0.0</c:formatCode>
                <c:ptCount val="10"/>
                <c:pt idx="0">
                  <c:v>7.524419</c:v>
                </c:pt>
                <c:pt idx="1">
                  <c:v>8.0568980000000003</c:v>
                </c:pt>
                <c:pt idx="2">
                  <c:v>7.7648999999999999</c:v>
                </c:pt>
                <c:pt idx="3">
                  <c:v>20.858229999999999</c:v>
                </c:pt>
                <c:pt idx="4">
                  <c:v>14.898580000000001</c:v>
                </c:pt>
                <c:pt idx="5">
                  <c:v>12.099489999999999</c:v>
                </c:pt>
                <c:pt idx="6">
                  <c:v>11.725669999999999</c:v>
                </c:pt>
                <c:pt idx="7">
                  <c:v>13.67882</c:v>
                </c:pt>
                <c:pt idx="8">
                  <c:v>19.911819999999999</c:v>
                </c:pt>
                <c:pt idx="9">
                  <c:v>16.04092</c:v>
                </c:pt>
              </c:numCache>
            </c:numRef>
          </c:val>
        </c:ser>
        <c:ser>
          <c:idx val="8"/>
          <c:order val="8"/>
          <c:tx>
            <c:strRef>
              <c:f>Sheet1!$N$37</c:f>
              <c:strCache>
                <c:ptCount val="1"/>
                <c:pt idx="0">
                  <c:v>Other</c:v>
                </c:pt>
              </c:strCache>
            </c:strRef>
          </c:tx>
          <c:spPr>
            <a:solidFill>
              <a:schemeClr val="accent3">
                <a:lumMod val="60000"/>
              </a:schemeClr>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Sheet1!$O$37:$X$37</c:f>
              <c:numCache>
                <c:formatCode>0.0</c:formatCode>
                <c:ptCount val="10"/>
                <c:pt idx="0">
                  <c:v>2.8614280000000001</c:v>
                </c:pt>
                <c:pt idx="1">
                  <c:v>1.9051662999999999</c:v>
                </c:pt>
                <c:pt idx="2">
                  <c:v>2.2535319999999999</c:v>
                </c:pt>
                <c:pt idx="3">
                  <c:v>2.0815359999999998</c:v>
                </c:pt>
                <c:pt idx="4">
                  <c:v>3.9628462</c:v>
                </c:pt>
                <c:pt idx="5">
                  <c:v>4.1339540000000001</c:v>
                </c:pt>
                <c:pt idx="6">
                  <c:v>2.1708349999999998</c:v>
                </c:pt>
                <c:pt idx="7">
                  <c:v>1.811739</c:v>
                </c:pt>
                <c:pt idx="8">
                  <c:v>1.31593</c:v>
                </c:pt>
                <c:pt idx="9">
                  <c:v>1.5476718</c:v>
                </c:pt>
              </c:numCache>
            </c:numRef>
          </c:val>
        </c:ser>
        <c:dLbls>
          <c:showLegendKey val="0"/>
          <c:showVal val="0"/>
          <c:showCatName val="0"/>
          <c:showSerName val="0"/>
          <c:showPercent val="0"/>
          <c:showBubbleSize val="0"/>
        </c:dLbls>
        <c:axId val="309560064"/>
        <c:axId val="309561984"/>
      </c:areaChart>
      <c:catAx>
        <c:axId val="30956006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Decile</a:t>
                </a:r>
              </a:p>
            </c:rich>
          </c:tx>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9561984"/>
        <c:crosses val="autoZero"/>
        <c:auto val="1"/>
        <c:lblAlgn val="ctr"/>
        <c:lblOffset val="100"/>
        <c:noMultiLvlLbl val="0"/>
      </c:catAx>
      <c:valAx>
        <c:axId val="309561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Share of total HH income</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9560064"/>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'[wage and productivity.xlsx]clean data'!$L$7</c:f>
              <c:strCache>
                <c:ptCount val="1"/>
                <c:pt idx="0">
                  <c:v>Average Wage Public</c:v>
                </c:pt>
              </c:strCache>
            </c:strRef>
          </c:tx>
          <c:spPr>
            <a:ln w="28575" cap="rnd">
              <a:solidFill>
                <a:schemeClr val="accent1"/>
              </a:solidFill>
              <a:round/>
            </a:ln>
            <a:effectLst/>
          </c:spPr>
          <c:marker>
            <c:symbol val="none"/>
          </c:marker>
          <c:cat>
            <c:strRef>
              <c:f>'[wage and productivity.xlsx]clean data'!$K$8:$K$52</c:f>
              <c:strCache>
                <c:ptCount val="45"/>
                <c:pt idx="0">
                  <c:v>2003Q4</c:v>
                </c:pt>
                <c:pt idx="1">
                  <c:v>2004Q1</c:v>
                </c:pt>
                <c:pt idx="2">
                  <c:v>2004Q2</c:v>
                </c:pt>
                <c:pt idx="3">
                  <c:v>2004Q3</c:v>
                </c:pt>
                <c:pt idx="4">
                  <c:v>2004Q4</c:v>
                </c:pt>
                <c:pt idx="5">
                  <c:v>2005Q1</c:v>
                </c:pt>
                <c:pt idx="6">
                  <c:v>2005Q2</c:v>
                </c:pt>
                <c:pt idx="7">
                  <c:v>2005Q3</c:v>
                </c:pt>
                <c:pt idx="8">
                  <c:v>2005Q4</c:v>
                </c:pt>
                <c:pt idx="9">
                  <c:v>2006Q1</c:v>
                </c:pt>
                <c:pt idx="10">
                  <c:v>2006Q2</c:v>
                </c:pt>
                <c:pt idx="11">
                  <c:v>2006Q3</c:v>
                </c:pt>
                <c:pt idx="12">
                  <c:v>2006Q4</c:v>
                </c:pt>
                <c:pt idx="13">
                  <c:v>2007Q1</c:v>
                </c:pt>
                <c:pt idx="14">
                  <c:v>2007Q2</c:v>
                </c:pt>
                <c:pt idx="15">
                  <c:v>2007Q3</c:v>
                </c:pt>
                <c:pt idx="16">
                  <c:v>2007Q4</c:v>
                </c:pt>
                <c:pt idx="17">
                  <c:v>2008Q1</c:v>
                </c:pt>
                <c:pt idx="18">
                  <c:v>2008Q2</c:v>
                </c:pt>
                <c:pt idx="19">
                  <c:v>2008Q3</c:v>
                </c:pt>
                <c:pt idx="20">
                  <c:v>2008Q4</c:v>
                </c:pt>
                <c:pt idx="21">
                  <c:v>2009Q1</c:v>
                </c:pt>
                <c:pt idx="22">
                  <c:v>2009Q2</c:v>
                </c:pt>
                <c:pt idx="23">
                  <c:v>2009Q3</c:v>
                </c:pt>
                <c:pt idx="24">
                  <c:v>2009Q4</c:v>
                </c:pt>
                <c:pt idx="25">
                  <c:v>2010Q1</c:v>
                </c:pt>
                <c:pt idx="26">
                  <c:v>2010Q2</c:v>
                </c:pt>
                <c:pt idx="27">
                  <c:v>2010Q3</c:v>
                </c:pt>
                <c:pt idx="28">
                  <c:v>2010Q4</c:v>
                </c:pt>
                <c:pt idx="29">
                  <c:v>2011Q1</c:v>
                </c:pt>
                <c:pt idx="30">
                  <c:v>2011Q2</c:v>
                </c:pt>
                <c:pt idx="31">
                  <c:v>2011Q3</c:v>
                </c:pt>
                <c:pt idx="32">
                  <c:v>2011Q4</c:v>
                </c:pt>
                <c:pt idx="33">
                  <c:v>2012Q1</c:v>
                </c:pt>
                <c:pt idx="34">
                  <c:v>2012Q2</c:v>
                </c:pt>
                <c:pt idx="35">
                  <c:v>2012Q3</c:v>
                </c:pt>
                <c:pt idx="36">
                  <c:v>2012Q4</c:v>
                </c:pt>
                <c:pt idx="37">
                  <c:v>2013Q1</c:v>
                </c:pt>
                <c:pt idx="38">
                  <c:v>2013Q2</c:v>
                </c:pt>
                <c:pt idx="39">
                  <c:v>2013Q3</c:v>
                </c:pt>
                <c:pt idx="40">
                  <c:v>2013Q4</c:v>
                </c:pt>
                <c:pt idx="41">
                  <c:v>2014Q1</c:v>
                </c:pt>
                <c:pt idx="42">
                  <c:v>2014Q2</c:v>
                </c:pt>
                <c:pt idx="43">
                  <c:v>2014Q3</c:v>
                </c:pt>
                <c:pt idx="44">
                  <c:v>2014Q4</c:v>
                </c:pt>
              </c:strCache>
            </c:strRef>
          </c:cat>
          <c:val>
            <c:numRef>
              <c:f>'[wage and productivity.xlsx]clean data'!$L$8:$L$52</c:f>
              <c:numCache>
                <c:formatCode>General</c:formatCode>
                <c:ptCount val="45"/>
                <c:pt idx="0">
                  <c:v>100</c:v>
                </c:pt>
                <c:pt idx="1">
                  <c:v>107.25840253429423</c:v>
                </c:pt>
                <c:pt idx="2">
                  <c:v>107.28228850108434</c:v>
                </c:pt>
                <c:pt idx="3">
                  <c:v>107.07246527741268</c:v>
                </c:pt>
                <c:pt idx="4">
                  <c:v>108.14878296567447</c:v>
                </c:pt>
                <c:pt idx="5">
                  <c:v>110.18025302733865</c:v>
                </c:pt>
                <c:pt idx="6">
                  <c:v>111.01509586702521</c:v>
                </c:pt>
                <c:pt idx="7">
                  <c:v>109.01924726994019</c:v>
                </c:pt>
                <c:pt idx="8">
                  <c:v>111.02757941243246</c:v>
                </c:pt>
                <c:pt idx="9">
                  <c:v>111.67416914173923</c:v>
                </c:pt>
                <c:pt idx="10">
                  <c:v>110.0754406394832</c:v>
                </c:pt>
                <c:pt idx="11">
                  <c:v>114.2989164281075</c:v>
                </c:pt>
                <c:pt idx="12">
                  <c:v>114.05422219978951</c:v>
                </c:pt>
                <c:pt idx="13">
                  <c:v>118.89053937129668</c:v>
                </c:pt>
                <c:pt idx="14">
                  <c:v>118.59156061609488</c:v>
                </c:pt>
                <c:pt idx="15">
                  <c:v>120.19928276315608</c:v>
                </c:pt>
                <c:pt idx="16">
                  <c:v>125.11044868703725</c:v>
                </c:pt>
                <c:pt idx="17">
                  <c:v>125.15022888655716</c:v>
                </c:pt>
                <c:pt idx="18">
                  <c:v>126.88444566797563</c:v>
                </c:pt>
                <c:pt idx="19">
                  <c:v>129.16315305886806</c:v>
                </c:pt>
                <c:pt idx="20">
                  <c:v>140.76709228541353</c:v>
                </c:pt>
                <c:pt idx="21">
                  <c:v>145.08147311759677</c:v>
                </c:pt>
                <c:pt idx="22">
                  <c:v>150.52551145335718</c:v>
                </c:pt>
                <c:pt idx="23">
                  <c:v>163.9743380581111</c:v>
                </c:pt>
                <c:pt idx="24">
                  <c:v>169.51881057265206</c:v>
                </c:pt>
                <c:pt idx="25">
                  <c:v>176.01343199286745</c:v>
                </c:pt>
                <c:pt idx="26">
                  <c:v>185.38952339464115</c:v>
                </c:pt>
                <c:pt idx="27">
                  <c:v>187.56658394723601</c:v>
                </c:pt>
                <c:pt idx="28">
                  <c:v>209.83318981671169</c:v>
                </c:pt>
                <c:pt idx="29">
                  <c:v>197.7025283608364</c:v>
                </c:pt>
                <c:pt idx="30">
                  <c:v>238.7827114642688</c:v>
                </c:pt>
                <c:pt idx="31">
                  <c:v>237.24546771049972</c:v>
                </c:pt>
                <c:pt idx="32">
                  <c:v>240.34921107920675</c:v>
                </c:pt>
                <c:pt idx="33">
                  <c:v>237.17831909832196</c:v>
                </c:pt>
                <c:pt idx="34">
                  <c:v>235.35342791657766</c:v>
                </c:pt>
                <c:pt idx="35">
                  <c:v>235.25750972064174</c:v>
                </c:pt>
                <c:pt idx="36">
                  <c:v>240.77753319879025</c:v>
                </c:pt>
                <c:pt idx="37">
                  <c:v>242.2055892703161</c:v>
                </c:pt>
                <c:pt idx="38">
                  <c:v>243.1682533375068</c:v>
                </c:pt>
                <c:pt idx="39">
                  <c:v>240.08002437038613</c:v>
                </c:pt>
                <c:pt idx="40">
                  <c:v>244.23743099668712</c:v>
                </c:pt>
                <c:pt idx="41">
                  <c:v>245.53891965783512</c:v>
                </c:pt>
                <c:pt idx="42">
                  <c:v>293.96909460559675</c:v>
                </c:pt>
                <c:pt idx="43">
                  <c:v>289.45882710950116</c:v>
                </c:pt>
                <c:pt idx="44">
                  <c:v>292.91448783873608</c:v>
                </c:pt>
              </c:numCache>
            </c:numRef>
          </c:val>
          <c:smooth val="0"/>
        </c:ser>
        <c:ser>
          <c:idx val="1"/>
          <c:order val="1"/>
          <c:tx>
            <c:strRef>
              <c:f>'[wage and productivity.xlsx]clean data'!$M$7</c:f>
              <c:strCache>
                <c:ptCount val="1"/>
                <c:pt idx="0">
                  <c:v>Average Wage private</c:v>
                </c:pt>
              </c:strCache>
            </c:strRef>
          </c:tx>
          <c:spPr>
            <a:ln w="28575" cap="rnd">
              <a:solidFill>
                <a:schemeClr val="accent2"/>
              </a:solidFill>
              <a:round/>
            </a:ln>
            <a:effectLst/>
          </c:spPr>
          <c:marker>
            <c:symbol val="none"/>
          </c:marker>
          <c:cat>
            <c:strRef>
              <c:f>'[wage and productivity.xlsx]clean data'!$K$8:$K$52</c:f>
              <c:strCache>
                <c:ptCount val="45"/>
                <c:pt idx="0">
                  <c:v>2003Q4</c:v>
                </c:pt>
                <c:pt idx="1">
                  <c:v>2004Q1</c:v>
                </c:pt>
                <c:pt idx="2">
                  <c:v>2004Q2</c:v>
                </c:pt>
                <c:pt idx="3">
                  <c:v>2004Q3</c:v>
                </c:pt>
                <c:pt idx="4">
                  <c:v>2004Q4</c:v>
                </c:pt>
                <c:pt idx="5">
                  <c:v>2005Q1</c:v>
                </c:pt>
                <c:pt idx="6">
                  <c:v>2005Q2</c:v>
                </c:pt>
                <c:pt idx="7">
                  <c:v>2005Q3</c:v>
                </c:pt>
                <c:pt idx="8">
                  <c:v>2005Q4</c:v>
                </c:pt>
                <c:pt idx="9">
                  <c:v>2006Q1</c:v>
                </c:pt>
                <c:pt idx="10">
                  <c:v>2006Q2</c:v>
                </c:pt>
                <c:pt idx="11">
                  <c:v>2006Q3</c:v>
                </c:pt>
                <c:pt idx="12">
                  <c:v>2006Q4</c:v>
                </c:pt>
                <c:pt idx="13">
                  <c:v>2007Q1</c:v>
                </c:pt>
                <c:pt idx="14">
                  <c:v>2007Q2</c:v>
                </c:pt>
                <c:pt idx="15">
                  <c:v>2007Q3</c:v>
                </c:pt>
                <c:pt idx="16">
                  <c:v>2007Q4</c:v>
                </c:pt>
                <c:pt idx="17">
                  <c:v>2008Q1</c:v>
                </c:pt>
                <c:pt idx="18">
                  <c:v>2008Q2</c:v>
                </c:pt>
                <c:pt idx="19">
                  <c:v>2008Q3</c:v>
                </c:pt>
                <c:pt idx="20">
                  <c:v>2008Q4</c:v>
                </c:pt>
                <c:pt idx="21">
                  <c:v>2009Q1</c:v>
                </c:pt>
                <c:pt idx="22">
                  <c:v>2009Q2</c:v>
                </c:pt>
                <c:pt idx="23">
                  <c:v>2009Q3</c:v>
                </c:pt>
                <c:pt idx="24">
                  <c:v>2009Q4</c:v>
                </c:pt>
                <c:pt idx="25">
                  <c:v>2010Q1</c:v>
                </c:pt>
                <c:pt idx="26">
                  <c:v>2010Q2</c:v>
                </c:pt>
                <c:pt idx="27">
                  <c:v>2010Q3</c:v>
                </c:pt>
                <c:pt idx="28">
                  <c:v>2010Q4</c:v>
                </c:pt>
                <c:pt idx="29">
                  <c:v>2011Q1</c:v>
                </c:pt>
                <c:pt idx="30">
                  <c:v>2011Q2</c:v>
                </c:pt>
                <c:pt idx="31">
                  <c:v>2011Q3</c:v>
                </c:pt>
                <c:pt idx="32">
                  <c:v>2011Q4</c:v>
                </c:pt>
                <c:pt idx="33">
                  <c:v>2012Q1</c:v>
                </c:pt>
                <c:pt idx="34">
                  <c:v>2012Q2</c:v>
                </c:pt>
                <c:pt idx="35">
                  <c:v>2012Q3</c:v>
                </c:pt>
                <c:pt idx="36">
                  <c:v>2012Q4</c:v>
                </c:pt>
                <c:pt idx="37">
                  <c:v>2013Q1</c:v>
                </c:pt>
                <c:pt idx="38">
                  <c:v>2013Q2</c:v>
                </c:pt>
                <c:pt idx="39">
                  <c:v>2013Q3</c:v>
                </c:pt>
                <c:pt idx="40">
                  <c:v>2013Q4</c:v>
                </c:pt>
                <c:pt idx="41">
                  <c:v>2014Q1</c:v>
                </c:pt>
                <c:pt idx="42">
                  <c:v>2014Q2</c:v>
                </c:pt>
                <c:pt idx="43">
                  <c:v>2014Q3</c:v>
                </c:pt>
                <c:pt idx="44">
                  <c:v>2014Q4</c:v>
                </c:pt>
              </c:strCache>
            </c:strRef>
          </c:cat>
          <c:val>
            <c:numRef>
              <c:f>'[wage and productivity.xlsx]clean data'!$M$8:$M$52</c:f>
              <c:numCache>
                <c:formatCode>General</c:formatCode>
                <c:ptCount val="45"/>
                <c:pt idx="0">
                  <c:v>100</c:v>
                </c:pt>
                <c:pt idx="1">
                  <c:v>100.84631535291221</c:v>
                </c:pt>
                <c:pt idx="2">
                  <c:v>99.512688250084253</c:v>
                </c:pt>
                <c:pt idx="3">
                  <c:v>100.39658881775057</c:v>
                </c:pt>
                <c:pt idx="4">
                  <c:v>106.03825915653593</c:v>
                </c:pt>
                <c:pt idx="5">
                  <c:v>106.63962259260218</c:v>
                </c:pt>
                <c:pt idx="6">
                  <c:v>107.9667694859898</c:v>
                </c:pt>
                <c:pt idx="7">
                  <c:v>108.13914305710361</c:v>
                </c:pt>
                <c:pt idx="8">
                  <c:v>113.93893050623396</c:v>
                </c:pt>
                <c:pt idx="9">
                  <c:v>110.94507374478341</c:v>
                </c:pt>
                <c:pt idx="10">
                  <c:v>105.47448093522385</c:v>
                </c:pt>
                <c:pt idx="11">
                  <c:v>114.30311827678273</c:v>
                </c:pt>
                <c:pt idx="12">
                  <c:v>118.56839213043366</c:v>
                </c:pt>
                <c:pt idx="13">
                  <c:v>121.16242980890104</c:v>
                </c:pt>
                <c:pt idx="14">
                  <c:v>117.02490455171883</c:v>
                </c:pt>
                <c:pt idx="15">
                  <c:v>120.20158167414937</c:v>
                </c:pt>
                <c:pt idx="16">
                  <c:v>126.3765937636073</c:v>
                </c:pt>
                <c:pt idx="17">
                  <c:v>123.5191710913542</c:v>
                </c:pt>
                <c:pt idx="18">
                  <c:v>123.44299549842044</c:v>
                </c:pt>
                <c:pt idx="19">
                  <c:v>128.22765843424708</c:v>
                </c:pt>
                <c:pt idx="20">
                  <c:v>132.6703078530457</c:v>
                </c:pt>
                <c:pt idx="21">
                  <c:v>139.79809030572432</c:v>
                </c:pt>
                <c:pt idx="22">
                  <c:v>138.97255044941815</c:v>
                </c:pt>
                <c:pt idx="23">
                  <c:v>138.43457575460749</c:v>
                </c:pt>
                <c:pt idx="24">
                  <c:v>147.60851452984355</c:v>
                </c:pt>
                <c:pt idx="25">
                  <c:v>148.38630272210321</c:v>
                </c:pt>
                <c:pt idx="26">
                  <c:v>145.73776270512661</c:v>
                </c:pt>
                <c:pt idx="27">
                  <c:v>147.22355437431688</c:v>
                </c:pt>
                <c:pt idx="28">
                  <c:v>155.60583462428139</c:v>
                </c:pt>
                <c:pt idx="29">
                  <c:v>153.54075802949058</c:v>
                </c:pt>
                <c:pt idx="30">
                  <c:v>150.67093363373684</c:v>
                </c:pt>
                <c:pt idx="31">
                  <c:v>152.38974915887982</c:v>
                </c:pt>
                <c:pt idx="32">
                  <c:v>158.40100263081246</c:v>
                </c:pt>
                <c:pt idx="33">
                  <c:v>156.3115051299034</c:v>
                </c:pt>
                <c:pt idx="34">
                  <c:v>160.53154287700374</c:v>
                </c:pt>
                <c:pt idx="35">
                  <c:v>155.36904238061803</c:v>
                </c:pt>
                <c:pt idx="36">
                  <c:v>159.79273620402981</c:v>
                </c:pt>
                <c:pt idx="37">
                  <c:v>158.79623629435704</c:v>
                </c:pt>
                <c:pt idx="38">
                  <c:v>160.53941263381634</c:v>
                </c:pt>
                <c:pt idx="39">
                  <c:v>158.3581741361881</c:v>
                </c:pt>
                <c:pt idx="40">
                  <c:v>162.70121050312346</c:v>
                </c:pt>
                <c:pt idx="41">
                  <c:v>154.42669015189981</c:v>
                </c:pt>
                <c:pt idx="42">
                  <c:v>156.73335370141598</c:v>
                </c:pt>
                <c:pt idx="43">
                  <c:v>155.06087491186153</c:v>
                </c:pt>
                <c:pt idx="44">
                  <c:v>159.37395474423707</c:v>
                </c:pt>
              </c:numCache>
            </c:numRef>
          </c:val>
          <c:smooth val="0"/>
        </c:ser>
        <c:ser>
          <c:idx val="2"/>
          <c:order val="2"/>
          <c:tx>
            <c:strRef>
              <c:f>'[wage and productivity.xlsx]clean data'!$N$7</c:f>
              <c:strCache>
                <c:ptCount val="1"/>
                <c:pt idx="0">
                  <c:v>Average Wage</c:v>
                </c:pt>
              </c:strCache>
            </c:strRef>
          </c:tx>
          <c:spPr>
            <a:ln w="28575" cap="rnd">
              <a:solidFill>
                <a:schemeClr val="accent3"/>
              </a:solidFill>
              <a:round/>
            </a:ln>
            <a:effectLst/>
          </c:spPr>
          <c:marker>
            <c:symbol val="none"/>
          </c:marker>
          <c:cat>
            <c:strRef>
              <c:f>'[wage and productivity.xlsx]clean data'!$K$8:$K$52</c:f>
              <c:strCache>
                <c:ptCount val="45"/>
                <c:pt idx="0">
                  <c:v>2003Q4</c:v>
                </c:pt>
                <c:pt idx="1">
                  <c:v>2004Q1</c:v>
                </c:pt>
                <c:pt idx="2">
                  <c:v>2004Q2</c:v>
                </c:pt>
                <c:pt idx="3">
                  <c:v>2004Q3</c:v>
                </c:pt>
                <c:pt idx="4">
                  <c:v>2004Q4</c:v>
                </c:pt>
                <c:pt idx="5">
                  <c:v>2005Q1</c:v>
                </c:pt>
                <c:pt idx="6">
                  <c:v>2005Q2</c:v>
                </c:pt>
                <c:pt idx="7">
                  <c:v>2005Q3</c:v>
                </c:pt>
                <c:pt idx="8">
                  <c:v>2005Q4</c:v>
                </c:pt>
                <c:pt idx="9">
                  <c:v>2006Q1</c:v>
                </c:pt>
                <c:pt idx="10">
                  <c:v>2006Q2</c:v>
                </c:pt>
                <c:pt idx="11">
                  <c:v>2006Q3</c:v>
                </c:pt>
                <c:pt idx="12">
                  <c:v>2006Q4</c:v>
                </c:pt>
                <c:pt idx="13">
                  <c:v>2007Q1</c:v>
                </c:pt>
                <c:pt idx="14">
                  <c:v>2007Q2</c:v>
                </c:pt>
                <c:pt idx="15">
                  <c:v>2007Q3</c:v>
                </c:pt>
                <c:pt idx="16">
                  <c:v>2007Q4</c:v>
                </c:pt>
                <c:pt idx="17">
                  <c:v>2008Q1</c:v>
                </c:pt>
                <c:pt idx="18">
                  <c:v>2008Q2</c:v>
                </c:pt>
                <c:pt idx="19">
                  <c:v>2008Q3</c:v>
                </c:pt>
                <c:pt idx="20">
                  <c:v>2008Q4</c:v>
                </c:pt>
                <c:pt idx="21">
                  <c:v>2009Q1</c:v>
                </c:pt>
                <c:pt idx="22">
                  <c:v>2009Q2</c:v>
                </c:pt>
                <c:pt idx="23">
                  <c:v>2009Q3</c:v>
                </c:pt>
                <c:pt idx="24">
                  <c:v>2009Q4</c:v>
                </c:pt>
                <c:pt idx="25">
                  <c:v>2010Q1</c:v>
                </c:pt>
                <c:pt idx="26">
                  <c:v>2010Q2</c:v>
                </c:pt>
                <c:pt idx="27">
                  <c:v>2010Q3</c:v>
                </c:pt>
                <c:pt idx="28">
                  <c:v>2010Q4</c:v>
                </c:pt>
                <c:pt idx="29">
                  <c:v>2011Q1</c:v>
                </c:pt>
                <c:pt idx="30">
                  <c:v>2011Q2</c:v>
                </c:pt>
                <c:pt idx="31">
                  <c:v>2011Q3</c:v>
                </c:pt>
                <c:pt idx="32">
                  <c:v>2011Q4</c:v>
                </c:pt>
                <c:pt idx="33">
                  <c:v>2012Q1</c:v>
                </c:pt>
                <c:pt idx="34">
                  <c:v>2012Q2</c:v>
                </c:pt>
                <c:pt idx="35">
                  <c:v>2012Q3</c:v>
                </c:pt>
                <c:pt idx="36">
                  <c:v>2012Q4</c:v>
                </c:pt>
                <c:pt idx="37">
                  <c:v>2013Q1</c:v>
                </c:pt>
                <c:pt idx="38">
                  <c:v>2013Q2</c:v>
                </c:pt>
                <c:pt idx="39">
                  <c:v>2013Q3</c:v>
                </c:pt>
                <c:pt idx="40">
                  <c:v>2013Q4</c:v>
                </c:pt>
                <c:pt idx="41">
                  <c:v>2014Q1</c:v>
                </c:pt>
                <c:pt idx="42">
                  <c:v>2014Q2</c:v>
                </c:pt>
                <c:pt idx="43">
                  <c:v>2014Q3</c:v>
                </c:pt>
                <c:pt idx="44">
                  <c:v>2014Q4</c:v>
                </c:pt>
              </c:strCache>
            </c:strRef>
          </c:cat>
          <c:val>
            <c:numRef>
              <c:f>'[wage and productivity.xlsx]clean data'!$N$8:$N$52</c:f>
              <c:numCache>
                <c:formatCode>General</c:formatCode>
                <c:ptCount val="45"/>
                <c:pt idx="0">
                  <c:v>100</c:v>
                </c:pt>
                <c:pt idx="1">
                  <c:v>102.96026760078209</c:v>
                </c:pt>
                <c:pt idx="2">
                  <c:v>102.1183398924107</c:v>
                </c:pt>
                <c:pt idx="3">
                  <c:v>102.81325259585918</c:v>
                </c:pt>
                <c:pt idx="4">
                  <c:v>106.98065400379456</c:v>
                </c:pt>
                <c:pt idx="5">
                  <c:v>107.91829185139635</c:v>
                </c:pt>
                <c:pt idx="6">
                  <c:v>109.69747313261004</c:v>
                </c:pt>
                <c:pt idx="7">
                  <c:v>109.16519233000753</c:v>
                </c:pt>
                <c:pt idx="8">
                  <c:v>113.65010926940582</c:v>
                </c:pt>
                <c:pt idx="9">
                  <c:v>112.10356420278826</c:v>
                </c:pt>
                <c:pt idx="10">
                  <c:v>107.19481073292279</c:v>
                </c:pt>
                <c:pt idx="11">
                  <c:v>113.51161478121684</c:v>
                </c:pt>
                <c:pt idx="12">
                  <c:v>116.09623926791504</c:v>
                </c:pt>
                <c:pt idx="13">
                  <c:v>119.56099489632379</c:v>
                </c:pt>
                <c:pt idx="14">
                  <c:v>117.33699446798877</c:v>
                </c:pt>
                <c:pt idx="15">
                  <c:v>120.19453821203014</c:v>
                </c:pt>
                <c:pt idx="16">
                  <c:v>126.38064518301036</c:v>
                </c:pt>
                <c:pt idx="17">
                  <c:v>124.12000634506117</c:v>
                </c:pt>
                <c:pt idx="18">
                  <c:v>125.15142812138322</c:v>
                </c:pt>
                <c:pt idx="19">
                  <c:v>129.32994556745047</c:v>
                </c:pt>
                <c:pt idx="20">
                  <c:v>136.16398774460791</c:v>
                </c:pt>
                <c:pt idx="21">
                  <c:v>142.4630943756373</c:v>
                </c:pt>
                <c:pt idx="22">
                  <c:v>144.23932540996788</c:v>
                </c:pt>
                <c:pt idx="23">
                  <c:v>148.31751953880769</c:v>
                </c:pt>
                <c:pt idx="24">
                  <c:v>156.58953283120053</c:v>
                </c:pt>
                <c:pt idx="25">
                  <c:v>158.70811706737663</c:v>
                </c:pt>
                <c:pt idx="26">
                  <c:v>160.01631925622723</c:v>
                </c:pt>
                <c:pt idx="27">
                  <c:v>161.91116843689574</c:v>
                </c:pt>
                <c:pt idx="28">
                  <c:v>174.68276376377395</c:v>
                </c:pt>
                <c:pt idx="29">
                  <c:v>169.41328370660537</c:v>
                </c:pt>
                <c:pt idx="30">
                  <c:v>179.80786986109271</c:v>
                </c:pt>
                <c:pt idx="31">
                  <c:v>180.56203975686572</c:v>
                </c:pt>
                <c:pt idx="32">
                  <c:v>185.86427487711472</c:v>
                </c:pt>
                <c:pt idx="33">
                  <c:v>183.49909763265876</c:v>
                </c:pt>
                <c:pt idx="34">
                  <c:v>185.9246212127988</c:v>
                </c:pt>
                <c:pt idx="35">
                  <c:v>182.11610275094984</c:v>
                </c:pt>
                <c:pt idx="36">
                  <c:v>186.95592001090606</c:v>
                </c:pt>
                <c:pt idx="37">
                  <c:v>186.64885796566602</c:v>
                </c:pt>
                <c:pt idx="38">
                  <c:v>188.12599539135931</c:v>
                </c:pt>
                <c:pt idx="39">
                  <c:v>185.61200448364724</c:v>
                </c:pt>
                <c:pt idx="40">
                  <c:v>190.0617181908996</c:v>
                </c:pt>
                <c:pt idx="41">
                  <c:v>184.36976864857303</c:v>
                </c:pt>
                <c:pt idx="42">
                  <c:v>199.68478788332598</c:v>
                </c:pt>
                <c:pt idx="43">
                  <c:v>197.28116108869511</c:v>
                </c:pt>
                <c:pt idx="44">
                  <c:v>201.27707876681745</c:v>
                </c:pt>
              </c:numCache>
            </c:numRef>
          </c:val>
          <c:smooth val="0"/>
        </c:ser>
        <c:ser>
          <c:idx val="3"/>
          <c:order val="3"/>
          <c:tx>
            <c:strRef>
              <c:f>'[wage and productivity.xlsx]clean data'!$O$7</c:f>
              <c:strCache>
                <c:ptCount val="1"/>
                <c:pt idx="0">
                  <c:v>GDP per worker(constant LCU)</c:v>
                </c:pt>
              </c:strCache>
            </c:strRef>
          </c:tx>
          <c:spPr>
            <a:ln w="28575" cap="rnd">
              <a:solidFill>
                <a:schemeClr val="accent4"/>
              </a:solidFill>
              <a:round/>
            </a:ln>
            <a:effectLst/>
          </c:spPr>
          <c:marker>
            <c:symbol val="none"/>
          </c:marker>
          <c:cat>
            <c:strRef>
              <c:f>'[wage and productivity.xlsx]clean data'!$K$8:$K$52</c:f>
              <c:strCache>
                <c:ptCount val="45"/>
                <c:pt idx="0">
                  <c:v>2003Q4</c:v>
                </c:pt>
                <c:pt idx="1">
                  <c:v>2004Q1</c:v>
                </c:pt>
                <c:pt idx="2">
                  <c:v>2004Q2</c:v>
                </c:pt>
                <c:pt idx="3">
                  <c:v>2004Q3</c:v>
                </c:pt>
                <c:pt idx="4">
                  <c:v>2004Q4</c:v>
                </c:pt>
                <c:pt idx="5">
                  <c:v>2005Q1</c:v>
                </c:pt>
                <c:pt idx="6">
                  <c:v>2005Q2</c:v>
                </c:pt>
                <c:pt idx="7">
                  <c:v>2005Q3</c:v>
                </c:pt>
                <c:pt idx="8">
                  <c:v>2005Q4</c:v>
                </c:pt>
                <c:pt idx="9">
                  <c:v>2006Q1</c:v>
                </c:pt>
                <c:pt idx="10">
                  <c:v>2006Q2</c:v>
                </c:pt>
                <c:pt idx="11">
                  <c:v>2006Q3</c:v>
                </c:pt>
                <c:pt idx="12">
                  <c:v>2006Q4</c:v>
                </c:pt>
                <c:pt idx="13">
                  <c:v>2007Q1</c:v>
                </c:pt>
                <c:pt idx="14">
                  <c:v>2007Q2</c:v>
                </c:pt>
                <c:pt idx="15">
                  <c:v>2007Q3</c:v>
                </c:pt>
                <c:pt idx="16">
                  <c:v>2007Q4</c:v>
                </c:pt>
                <c:pt idx="17">
                  <c:v>2008Q1</c:v>
                </c:pt>
                <c:pt idx="18">
                  <c:v>2008Q2</c:v>
                </c:pt>
                <c:pt idx="19">
                  <c:v>2008Q3</c:v>
                </c:pt>
                <c:pt idx="20">
                  <c:v>2008Q4</c:v>
                </c:pt>
                <c:pt idx="21">
                  <c:v>2009Q1</c:v>
                </c:pt>
                <c:pt idx="22">
                  <c:v>2009Q2</c:v>
                </c:pt>
                <c:pt idx="23">
                  <c:v>2009Q3</c:v>
                </c:pt>
                <c:pt idx="24">
                  <c:v>2009Q4</c:v>
                </c:pt>
                <c:pt idx="25">
                  <c:v>2010Q1</c:v>
                </c:pt>
                <c:pt idx="26">
                  <c:v>2010Q2</c:v>
                </c:pt>
                <c:pt idx="27">
                  <c:v>2010Q3</c:v>
                </c:pt>
                <c:pt idx="28">
                  <c:v>2010Q4</c:v>
                </c:pt>
                <c:pt idx="29">
                  <c:v>2011Q1</c:v>
                </c:pt>
                <c:pt idx="30">
                  <c:v>2011Q2</c:v>
                </c:pt>
                <c:pt idx="31">
                  <c:v>2011Q3</c:v>
                </c:pt>
                <c:pt idx="32">
                  <c:v>2011Q4</c:v>
                </c:pt>
                <c:pt idx="33">
                  <c:v>2012Q1</c:v>
                </c:pt>
                <c:pt idx="34">
                  <c:v>2012Q2</c:v>
                </c:pt>
                <c:pt idx="35">
                  <c:v>2012Q3</c:v>
                </c:pt>
                <c:pt idx="36">
                  <c:v>2012Q4</c:v>
                </c:pt>
                <c:pt idx="37">
                  <c:v>2013Q1</c:v>
                </c:pt>
                <c:pt idx="38">
                  <c:v>2013Q2</c:v>
                </c:pt>
                <c:pt idx="39">
                  <c:v>2013Q3</c:v>
                </c:pt>
                <c:pt idx="40">
                  <c:v>2013Q4</c:v>
                </c:pt>
                <c:pt idx="41">
                  <c:v>2014Q1</c:v>
                </c:pt>
                <c:pt idx="42">
                  <c:v>2014Q2</c:v>
                </c:pt>
                <c:pt idx="43">
                  <c:v>2014Q3</c:v>
                </c:pt>
                <c:pt idx="44">
                  <c:v>2014Q4</c:v>
                </c:pt>
              </c:strCache>
            </c:strRef>
          </c:cat>
          <c:val>
            <c:numRef>
              <c:f>'[wage and productivity.xlsx]clean data'!$O$8:$O$52</c:f>
              <c:numCache>
                <c:formatCode>General</c:formatCode>
                <c:ptCount val="45"/>
                <c:pt idx="0">
                  <c:v>100</c:v>
                </c:pt>
                <c:pt idx="1">
                  <c:v>100.02689372309004</c:v>
                </c:pt>
                <c:pt idx="2">
                  <c:v>97.827064944867089</c:v>
                </c:pt>
                <c:pt idx="3">
                  <c:v>96.620082167262638</c:v>
                </c:pt>
                <c:pt idx="4">
                  <c:v>96.922410632667479</c:v>
                </c:pt>
                <c:pt idx="5">
                  <c:v>98.458484758278303</c:v>
                </c:pt>
                <c:pt idx="6">
                  <c:v>96.27944017184366</c:v>
                </c:pt>
                <c:pt idx="7">
                  <c:v>96.653171790231923</c:v>
                </c:pt>
                <c:pt idx="8">
                  <c:v>96.62895310765596</c:v>
                </c:pt>
                <c:pt idx="9">
                  <c:v>100.82839335654469</c:v>
                </c:pt>
                <c:pt idx="10">
                  <c:v>94.096811872458701</c:v>
                </c:pt>
                <c:pt idx="11">
                  <c:v>99.705484043016995</c:v>
                </c:pt>
                <c:pt idx="12">
                  <c:v>100.34629971047622</c:v>
                </c:pt>
                <c:pt idx="13">
                  <c:v>105.56240661917215</c:v>
                </c:pt>
                <c:pt idx="14">
                  <c:v>104.30016920462761</c:v>
                </c:pt>
                <c:pt idx="15">
                  <c:v>104.82137884151426</c:v>
                </c:pt>
                <c:pt idx="16">
                  <c:v>102.83156260430539</c:v>
                </c:pt>
                <c:pt idx="17">
                  <c:v>105.84719476324709</c:v>
                </c:pt>
                <c:pt idx="18">
                  <c:v>103.98494239228155</c:v>
                </c:pt>
                <c:pt idx="19">
                  <c:v>104.94270529789016</c:v>
                </c:pt>
                <c:pt idx="20">
                  <c:v>104.35218156634483</c:v>
                </c:pt>
                <c:pt idx="21">
                  <c:v>104.88538783016558</c:v>
                </c:pt>
                <c:pt idx="22">
                  <c:v>102.12271923296694</c:v>
                </c:pt>
                <c:pt idx="23">
                  <c:v>102.2301662728194</c:v>
                </c:pt>
                <c:pt idx="24">
                  <c:v>101.84728305023121</c:v>
                </c:pt>
                <c:pt idx="25">
                  <c:v>104.88635250215232</c:v>
                </c:pt>
                <c:pt idx="26">
                  <c:v>103.37726769517792</c:v>
                </c:pt>
                <c:pt idx="27">
                  <c:v>102.57709271784843</c:v>
                </c:pt>
                <c:pt idx="28">
                  <c:v>101.67840035773574</c:v>
                </c:pt>
                <c:pt idx="29">
                  <c:v>103.78217801499297</c:v>
                </c:pt>
                <c:pt idx="30">
                  <c:v>100.45182396840427</c:v>
                </c:pt>
                <c:pt idx="31">
                  <c:v>100.24753408354619</c:v>
                </c:pt>
                <c:pt idx="32">
                  <c:v>100.79011180189299</c:v>
                </c:pt>
                <c:pt idx="33">
                  <c:v>104.27898856724225</c:v>
                </c:pt>
                <c:pt idx="34">
                  <c:v>101.11584468829929</c:v>
                </c:pt>
                <c:pt idx="35">
                  <c:v>100.00866918362092</c:v>
                </c:pt>
                <c:pt idx="36">
                  <c:v>101.97198832644222</c:v>
                </c:pt>
                <c:pt idx="37">
                  <c:v>102.77600073078241</c:v>
                </c:pt>
                <c:pt idx="38">
                  <c:v>100.62488711761594</c:v>
                </c:pt>
                <c:pt idx="39">
                  <c:v>100.70688062305055</c:v>
                </c:pt>
                <c:pt idx="40">
                  <c:v>102.86227630511394</c:v>
                </c:pt>
                <c:pt idx="41">
                  <c:v>101.81414531713099</c:v>
                </c:pt>
                <c:pt idx="42">
                  <c:v>99.584286797806612</c:v>
                </c:pt>
                <c:pt idx="43">
                  <c:v>102.07223287670166</c:v>
                </c:pt>
                <c:pt idx="44">
                  <c:v>99.864089570935249</c:v>
                </c:pt>
              </c:numCache>
            </c:numRef>
          </c:val>
          <c:smooth val="0"/>
        </c:ser>
        <c:dLbls>
          <c:showLegendKey val="0"/>
          <c:showVal val="0"/>
          <c:showCatName val="0"/>
          <c:showSerName val="0"/>
          <c:showPercent val="0"/>
          <c:showBubbleSize val="0"/>
        </c:dLbls>
        <c:marker val="1"/>
        <c:smooth val="0"/>
        <c:axId val="308710016"/>
        <c:axId val="308711808"/>
      </c:lineChart>
      <c:catAx>
        <c:axId val="30871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08711808"/>
        <c:crosses val="autoZero"/>
        <c:auto val="1"/>
        <c:lblAlgn val="ctr"/>
        <c:lblOffset val="100"/>
        <c:tickLblSkip val="4"/>
        <c:tickMarkSkip val="1"/>
        <c:noMultiLvlLbl val="0"/>
      </c:catAx>
      <c:valAx>
        <c:axId val="308711808"/>
        <c:scaling>
          <c:orientation val="minMax"/>
          <c:max val="3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0871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200"/>
              <a:t>Percent of population</a:t>
            </a:r>
          </a:p>
        </c:rich>
      </c:tx>
      <c:layout>
        <c:manualLayout>
          <c:xMode val="edge"/>
          <c:yMode val="edge"/>
          <c:x val="3.3229002624671898E-2"/>
          <c:y val="1.38888888888889E-2"/>
        </c:manualLayout>
      </c:layout>
      <c:overlay val="0"/>
    </c:title>
    <c:autoTitleDeleted val="0"/>
    <c:plotArea>
      <c:layout>
        <c:manualLayout>
          <c:layoutTarget val="inner"/>
          <c:xMode val="edge"/>
          <c:yMode val="edge"/>
          <c:x val="7.4766185476815405E-2"/>
          <c:y val="0.13010425780110799"/>
          <c:w val="0.89745603674540697"/>
          <c:h val="0.73076771653543304"/>
        </c:manualLayout>
      </c:layout>
      <c:lineChart>
        <c:grouping val="standard"/>
        <c:varyColors val="0"/>
        <c:ser>
          <c:idx val="1"/>
          <c:order val="0"/>
          <c:tx>
            <c:v>Old series</c:v>
          </c:tx>
          <c:spPr>
            <a:ln w="28575">
              <a:solidFill>
                <a:srgbClr val="C00000"/>
              </a:solidFill>
            </a:ln>
          </c:spPr>
          <c:marker>
            <c:symbol val="none"/>
          </c:marker>
          <c:cat>
            <c:strRef>
              <c:f>Poverty!$C$3:$L$3</c:f>
              <c:strCache>
                <c:ptCount val="10"/>
                <c:pt idx="0">
                  <c:v>2000</c:v>
                </c:pt>
                <c:pt idx="1">
                  <c:v>2002/03</c:v>
                </c:pt>
                <c:pt idx="2">
                  <c:v>2003/04</c:v>
                </c:pt>
                <c:pt idx="3">
                  <c:v>2004/05</c:v>
                </c:pt>
                <c:pt idx="4">
                  <c:v>2005/06</c:v>
                </c:pt>
                <c:pt idx="5">
                  <c:v>2009</c:v>
                </c:pt>
                <c:pt idx="6">
                  <c:v>2010</c:v>
                </c:pt>
                <c:pt idx="7">
                  <c:v>2011</c:v>
                </c:pt>
                <c:pt idx="8">
                  <c:v>2012</c:v>
                </c:pt>
                <c:pt idx="9">
                  <c:v>2013</c:v>
                </c:pt>
              </c:strCache>
            </c:strRef>
          </c:cat>
          <c:val>
            <c:numRef>
              <c:f>Poverty!$C$4:$J$4</c:f>
              <c:numCache>
                <c:formatCode>General</c:formatCode>
                <c:ptCount val="8"/>
                <c:pt idx="0">
                  <c:v>50.3</c:v>
                </c:pt>
                <c:pt idx="1">
                  <c:v>38.700000000000003</c:v>
                </c:pt>
                <c:pt idx="2">
                  <c:v>43.5</c:v>
                </c:pt>
                <c:pt idx="3">
                  <c:v>34.799999999999997</c:v>
                </c:pt>
                <c:pt idx="4">
                  <c:v>45.1</c:v>
                </c:pt>
                <c:pt idx="5">
                  <c:v>34.5</c:v>
                </c:pt>
                <c:pt idx="6">
                  <c:v>29.2</c:v>
                </c:pt>
                <c:pt idx="7">
                  <c:v>29.7</c:v>
                </c:pt>
              </c:numCache>
            </c:numRef>
          </c:val>
          <c:smooth val="0"/>
        </c:ser>
        <c:dLbls>
          <c:showLegendKey val="0"/>
          <c:showVal val="0"/>
          <c:showCatName val="0"/>
          <c:showSerName val="0"/>
          <c:showPercent val="0"/>
          <c:showBubbleSize val="0"/>
        </c:dLbls>
        <c:marker val="1"/>
        <c:smooth val="0"/>
        <c:axId val="308781824"/>
        <c:axId val="308783360"/>
      </c:lineChart>
      <c:scatterChart>
        <c:scatterStyle val="lineMarker"/>
        <c:varyColors val="0"/>
        <c:ser>
          <c:idx val="2"/>
          <c:order val="1"/>
          <c:tx>
            <c:v>New series</c:v>
          </c:tx>
          <c:spPr>
            <a:ln w="28575">
              <a:solidFill>
                <a:schemeClr val="tx1"/>
              </a:solidFill>
              <a:prstDash val="sysDot"/>
            </a:ln>
          </c:spPr>
          <c:marker>
            <c:symbol val="none"/>
          </c:marker>
          <c:xVal>
            <c:strRef>
              <c:f>Poverty!$C$3:$L$3</c:f>
              <c:strCache>
                <c:ptCount val="10"/>
                <c:pt idx="0">
                  <c:v>2000</c:v>
                </c:pt>
                <c:pt idx="1">
                  <c:v>2002/03</c:v>
                </c:pt>
                <c:pt idx="2">
                  <c:v>2003/04</c:v>
                </c:pt>
                <c:pt idx="3">
                  <c:v>2004/05</c:v>
                </c:pt>
                <c:pt idx="4">
                  <c:v>2005/06</c:v>
                </c:pt>
                <c:pt idx="5">
                  <c:v>2009</c:v>
                </c:pt>
                <c:pt idx="6">
                  <c:v>2010</c:v>
                </c:pt>
                <c:pt idx="7">
                  <c:v>2011</c:v>
                </c:pt>
                <c:pt idx="8">
                  <c:v>2012</c:v>
                </c:pt>
                <c:pt idx="9">
                  <c:v>2013</c:v>
                </c:pt>
              </c:strCache>
            </c:strRef>
          </c:xVal>
          <c:yVal>
            <c:numRef>
              <c:f>Poverty!$C$5:$L$5</c:f>
              <c:numCache>
                <c:formatCode>General</c:formatCode>
                <c:ptCount val="10"/>
                <c:pt idx="8">
                  <c:v>22.8</c:v>
                </c:pt>
                <c:pt idx="9">
                  <c:v>17.5</c:v>
                </c:pt>
              </c:numCache>
            </c:numRef>
          </c:yVal>
          <c:smooth val="0"/>
        </c:ser>
        <c:dLbls>
          <c:showLegendKey val="0"/>
          <c:showVal val="0"/>
          <c:showCatName val="0"/>
          <c:showSerName val="0"/>
          <c:showPercent val="0"/>
          <c:showBubbleSize val="0"/>
        </c:dLbls>
        <c:axId val="308781824"/>
        <c:axId val="308783360"/>
      </c:scatterChart>
      <c:catAx>
        <c:axId val="308781824"/>
        <c:scaling>
          <c:orientation val="minMax"/>
        </c:scaling>
        <c:delete val="0"/>
        <c:axPos val="b"/>
        <c:numFmt formatCode="General" sourceLinked="0"/>
        <c:majorTickMark val="out"/>
        <c:minorTickMark val="none"/>
        <c:tickLblPos val="nextTo"/>
        <c:crossAx val="308783360"/>
        <c:crosses val="autoZero"/>
        <c:auto val="1"/>
        <c:lblAlgn val="ctr"/>
        <c:lblOffset val="100"/>
        <c:noMultiLvlLbl val="0"/>
      </c:catAx>
      <c:valAx>
        <c:axId val="308783360"/>
        <c:scaling>
          <c:orientation val="minMax"/>
        </c:scaling>
        <c:delete val="0"/>
        <c:axPos val="l"/>
        <c:numFmt formatCode="General" sourceLinked="1"/>
        <c:majorTickMark val="out"/>
        <c:minorTickMark val="none"/>
        <c:tickLblPos val="nextTo"/>
        <c:crossAx val="308781824"/>
        <c:crosses val="autoZero"/>
        <c:crossBetween val="between"/>
      </c:valAx>
    </c:plotArea>
    <c:legend>
      <c:legendPos val="r"/>
      <c:layout>
        <c:manualLayout>
          <c:xMode val="edge"/>
          <c:yMode val="edge"/>
          <c:x val="0.16178390443576801"/>
          <c:y val="0.54591243802858003"/>
          <c:w val="0.46113534794637101"/>
          <c:h val="0.1674343832021"/>
        </c:manualLayout>
      </c:layout>
      <c:overlay val="1"/>
      <c:txPr>
        <a:bodyPr/>
        <a:lstStyle/>
        <a:p>
          <a:pPr>
            <a:defRPr sz="1800"/>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37131529704387E-2"/>
          <c:y val="5.0891684196395594E-2"/>
          <c:w val="0.96846286847029561"/>
          <c:h val="0.54794871560831926"/>
        </c:manualLayout>
      </c:layout>
      <c:barChart>
        <c:barDir val="col"/>
        <c:grouping val="stacked"/>
        <c:varyColors val="0"/>
        <c:ser>
          <c:idx val="0"/>
          <c:order val="0"/>
          <c:tx>
            <c:strRef>
              <c:f>Sheet1!$D$1:$D$3</c:f>
              <c:strCache>
                <c:ptCount val="3"/>
                <c:pt idx="0">
                  <c:v>Personal Remittances</c:v>
                </c:pt>
                <c:pt idx="1">
                  <c:v>percent of GDP</c:v>
                </c:pt>
                <c:pt idx="2">
                  <c:v>(2009-12)</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Kosovo</c:v>
                </c:pt>
                <c:pt idx="1">
                  <c:v>Albania</c:v>
                </c:pt>
                <c:pt idx="2">
                  <c:v>BiH</c:v>
                </c:pt>
                <c:pt idx="3">
                  <c:v>FYR Macedonia</c:v>
                </c:pt>
                <c:pt idx="4">
                  <c:v>Montenegro</c:v>
                </c:pt>
                <c:pt idx="5">
                  <c:v>Serbia</c:v>
                </c:pt>
              </c:strCache>
            </c:strRef>
          </c:cat>
          <c:val>
            <c:numRef>
              <c:f>Sheet1!$D$4:$D$9</c:f>
              <c:numCache>
                <c:formatCode>General</c:formatCode>
                <c:ptCount val="6"/>
                <c:pt idx="0">
                  <c:v>17.2</c:v>
                </c:pt>
                <c:pt idx="1">
                  <c:v>9.4</c:v>
                </c:pt>
                <c:pt idx="2">
                  <c:v>11.2</c:v>
                </c:pt>
                <c:pt idx="3">
                  <c:v>4.0999999999999996</c:v>
                </c:pt>
                <c:pt idx="4">
                  <c:v>7.6</c:v>
                </c:pt>
                <c:pt idx="5">
                  <c:v>8.4</c:v>
                </c:pt>
              </c:numCache>
            </c:numRef>
          </c:val>
        </c:ser>
        <c:ser>
          <c:idx val="1"/>
          <c:order val="1"/>
          <c:tx>
            <c:strRef>
              <c:f>Sheet1!$E$1:$E$3</c:f>
              <c:strCache>
                <c:ptCount val="3"/>
                <c:pt idx="0">
                  <c:v>Net ODA</c:v>
                </c:pt>
                <c:pt idx="1">
                  <c:v>percent of GDP</c:v>
                </c:pt>
                <c:pt idx="2">
                  <c:v>(2009-12)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Kosovo</c:v>
                </c:pt>
                <c:pt idx="1">
                  <c:v>Albania</c:v>
                </c:pt>
                <c:pt idx="2">
                  <c:v>BiH</c:v>
                </c:pt>
                <c:pt idx="3">
                  <c:v>FYR Macedonia</c:v>
                </c:pt>
                <c:pt idx="4">
                  <c:v>Montenegro</c:v>
                </c:pt>
                <c:pt idx="5">
                  <c:v>Serbia</c:v>
                </c:pt>
              </c:strCache>
            </c:strRef>
          </c:cat>
          <c:val>
            <c:numRef>
              <c:f>Sheet1!$E$4:$E$9</c:f>
              <c:numCache>
                <c:formatCode>General</c:formatCode>
                <c:ptCount val="6"/>
                <c:pt idx="0">
                  <c:v>10.5</c:v>
                </c:pt>
                <c:pt idx="1">
                  <c:v>2.9</c:v>
                </c:pt>
                <c:pt idx="2">
                  <c:v>3</c:v>
                </c:pt>
                <c:pt idx="3">
                  <c:v>1.9</c:v>
                </c:pt>
                <c:pt idx="4">
                  <c:v>2.2999999999999998</c:v>
                </c:pt>
                <c:pt idx="5">
                  <c:v>2.2000000000000002</c:v>
                </c:pt>
              </c:numCache>
            </c:numRef>
          </c:val>
        </c:ser>
        <c:dLbls>
          <c:showLegendKey val="0"/>
          <c:showVal val="0"/>
          <c:showCatName val="0"/>
          <c:showSerName val="0"/>
          <c:showPercent val="0"/>
          <c:showBubbleSize val="0"/>
        </c:dLbls>
        <c:gapWidth val="150"/>
        <c:overlap val="100"/>
        <c:axId val="297514496"/>
        <c:axId val="297516032"/>
      </c:barChart>
      <c:catAx>
        <c:axId val="29751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7516032"/>
        <c:crosses val="autoZero"/>
        <c:auto val="1"/>
        <c:lblAlgn val="ctr"/>
        <c:lblOffset val="100"/>
        <c:noMultiLvlLbl val="0"/>
      </c:catAx>
      <c:valAx>
        <c:axId val="2975160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97514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11477508931793E-2"/>
          <c:y val="3.2979976442874002E-2"/>
          <c:w val="0.85730053200462297"/>
          <c:h val="0.64332878884838995"/>
        </c:manualLayout>
      </c:layout>
      <c:lineChart>
        <c:grouping val="standard"/>
        <c:varyColors val="0"/>
        <c:ser>
          <c:idx val="0"/>
          <c:order val="0"/>
          <c:tx>
            <c:strRef>
              <c:f>Data!$I$64</c:f>
              <c:strCache>
                <c:ptCount val="1"/>
                <c:pt idx="0">
                  <c:v>ALB</c:v>
                </c:pt>
              </c:strCache>
            </c:strRef>
          </c:tx>
          <c:spPr>
            <a:ln w="28575" cap="rnd">
              <a:solidFill>
                <a:schemeClr val="accent1"/>
              </a:solidFill>
              <a:round/>
            </a:ln>
            <a:effectLst/>
          </c:spPr>
          <c:marker>
            <c:symbol val="none"/>
          </c:marker>
          <c:cat>
            <c:numRef>
              <c:f>Data!$J$51:$W$51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Data!$J$64:$W$64</c:f>
              <c:numCache>
                <c:formatCode>0</c:formatCode>
                <c:ptCount val="14"/>
                <c:pt idx="0">
                  <c:v>18.854181814068109</c:v>
                </c:pt>
                <c:pt idx="1">
                  <c:v>19.793514148678891</c:v>
                </c:pt>
                <c:pt idx="2">
                  <c:v>19.97562710463551</c:v>
                </c:pt>
                <c:pt idx="3">
                  <c:v>21.068524022541439</c:v>
                </c:pt>
                <c:pt idx="4">
                  <c:v>21.97038419897132</c:v>
                </c:pt>
                <c:pt idx="5">
                  <c:v>22.992444588104899</c:v>
                </c:pt>
                <c:pt idx="6">
                  <c:v>23.925892136336071</c:v>
                </c:pt>
                <c:pt idx="7">
                  <c:v>24.09770935146047</c:v>
                </c:pt>
                <c:pt idx="8">
                  <c:v>26.495163553879209</c:v>
                </c:pt>
                <c:pt idx="9">
                  <c:v>28.91170688060803</c:v>
                </c:pt>
                <c:pt idx="10">
                  <c:v>28.022601274056829</c:v>
                </c:pt>
                <c:pt idx="11">
                  <c:v>27.95605386989013</c:v>
                </c:pt>
                <c:pt idx="12">
                  <c:v>27.665963704830041</c:v>
                </c:pt>
                <c:pt idx="13">
                  <c:v>28.11731395264885</c:v>
                </c:pt>
              </c:numCache>
            </c:numRef>
          </c:val>
          <c:smooth val="0"/>
        </c:ser>
        <c:ser>
          <c:idx val="1"/>
          <c:order val="1"/>
          <c:tx>
            <c:strRef>
              <c:f>Data!$I$65</c:f>
              <c:strCache>
                <c:ptCount val="1"/>
                <c:pt idx="0">
                  <c:v>BIH</c:v>
                </c:pt>
              </c:strCache>
            </c:strRef>
          </c:tx>
          <c:spPr>
            <a:ln w="28575" cap="rnd">
              <a:solidFill>
                <a:schemeClr val="accent2"/>
              </a:solidFill>
              <a:round/>
            </a:ln>
            <a:effectLst/>
          </c:spPr>
          <c:marker>
            <c:symbol val="none"/>
          </c:marker>
          <c:cat>
            <c:numRef>
              <c:f>Data!$J$51:$W$51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Data!$J$65:$W$65</c:f>
              <c:numCache>
                <c:formatCode>0</c:formatCode>
                <c:ptCount val="14"/>
                <c:pt idx="0">
                  <c:v>19.313669086937221</c:v>
                </c:pt>
                <c:pt idx="1">
                  <c:v>19.37113347559033</c:v>
                </c:pt>
                <c:pt idx="2">
                  <c:v>19.852151129195001</c:v>
                </c:pt>
                <c:pt idx="3">
                  <c:v>20.534083310906951</c:v>
                </c:pt>
                <c:pt idx="4">
                  <c:v>21.41381031421178</c:v>
                </c:pt>
                <c:pt idx="5">
                  <c:v>22.229366750384528</c:v>
                </c:pt>
                <c:pt idx="6">
                  <c:v>23.612096705485609</c:v>
                </c:pt>
                <c:pt idx="7">
                  <c:v>24.534035958024418</c:v>
                </c:pt>
                <c:pt idx="8">
                  <c:v>25.89059981578232</c:v>
                </c:pt>
                <c:pt idx="9">
                  <c:v>26.26278486172469</c:v>
                </c:pt>
                <c:pt idx="10">
                  <c:v>26.360647556965759</c:v>
                </c:pt>
                <c:pt idx="11">
                  <c:v>26.81916373323719</c:v>
                </c:pt>
                <c:pt idx="12">
                  <c:v>26.778045747894641</c:v>
                </c:pt>
                <c:pt idx="13">
                  <c:v>26.997814798191701</c:v>
                </c:pt>
              </c:numCache>
            </c:numRef>
          </c:val>
          <c:smooth val="0"/>
        </c:ser>
        <c:ser>
          <c:idx val="2"/>
          <c:order val="2"/>
          <c:tx>
            <c:strRef>
              <c:f>Data!$I$66</c:f>
              <c:strCache>
                <c:ptCount val="1"/>
                <c:pt idx="0">
                  <c:v>KSV</c:v>
                </c:pt>
              </c:strCache>
            </c:strRef>
          </c:tx>
          <c:spPr>
            <a:ln w="57150" cap="rnd" cmpd="sng">
              <a:solidFill>
                <a:srgbClr val="FF0000"/>
              </a:solidFill>
              <a:round/>
            </a:ln>
            <a:effectLst/>
          </c:spPr>
          <c:marker>
            <c:symbol val="none"/>
          </c:marker>
          <c:cat>
            <c:numRef>
              <c:f>Data!$J$51:$W$51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Data!$J$66:$W$66</c:f>
              <c:numCache>
                <c:formatCode>0</c:formatCode>
                <c:ptCount val="14"/>
                <c:pt idx="0">
                  <c:v>16.424613929202359</c:v>
                </c:pt>
                <c:pt idx="1">
                  <c:v>20.256793135753782</c:v>
                </c:pt>
                <c:pt idx="2">
                  <c:v>19.655340334934529</c:v>
                </c:pt>
                <c:pt idx="3">
                  <c:v>20.6939813560105</c:v>
                </c:pt>
                <c:pt idx="4">
                  <c:v>20.80849400962121</c:v>
                </c:pt>
                <c:pt idx="5">
                  <c:v>21.760077342280589</c:v>
                </c:pt>
                <c:pt idx="6">
                  <c:v>21.816695262340829</c:v>
                </c:pt>
                <c:pt idx="7">
                  <c:v>21.926085468381309</c:v>
                </c:pt>
                <c:pt idx="8">
                  <c:v>22.057106254999951</c:v>
                </c:pt>
                <c:pt idx="9">
                  <c:v>23.326501571049519</c:v>
                </c:pt>
                <c:pt idx="10">
                  <c:v>23.823537361777969</c:v>
                </c:pt>
                <c:pt idx="11">
                  <c:v>23.845178989536169</c:v>
                </c:pt>
                <c:pt idx="12">
                  <c:v>24.549406312572479</c:v>
                </c:pt>
                <c:pt idx="13">
                  <c:v>25.151783408496811</c:v>
                </c:pt>
              </c:numCache>
            </c:numRef>
          </c:val>
          <c:smooth val="0"/>
        </c:ser>
        <c:ser>
          <c:idx val="3"/>
          <c:order val="3"/>
          <c:tx>
            <c:strRef>
              <c:f>Data!$I$67</c:f>
              <c:strCache>
                <c:ptCount val="1"/>
                <c:pt idx="0">
                  <c:v>MKD</c:v>
                </c:pt>
              </c:strCache>
            </c:strRef>
          </c:tx>
          <c:spPr>
            <a:ln w="28575" cap="rnd">
              <a:solidFill>
                <a:schemeClr val="accent4"/>
              </a:solidFill>
              <a:round/>
            </a:ln>
            <a:effectLst/>
          </c:spPr>
          <c:marker>
            <c:symbol val="none"/>
          </c:marker>
          <c:cat>
            <c:numRef>
              <c:f>Data!$J$51:$W$51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Data!$J$67:$W$67</c:f>
              <c:numCache>
                <c:formatCode>0</c:formatCode>
                <c:ptCount val="14"/>
                <c:pt idx="0">
                  <c:v>25.82818777042019</c:v>
                </c:pt>
                <c:pt idx="1">
                  <c:v>24.037507407039101</c:v>
                </c:pt>
                <c:pt idx="2">
                  <c:v>23.90106459556824</c:v>
                </c:pt>
                <c:pt idx="3">
                  <c:v>24.86492381525483</c:v>
                </c:pt>
                <c:pt idx="4">
                  <c:v>25.858635954274789</c:v>
                </c:pt>
                <c:pt idx="5">
                  <c:v>27.728455229031461</c:v>
                </c:pt>
                <c:pt idx="6">
                  <c:v>28.52706033075496</c:v>
                </c:pt>
                <c:pt idx="7">
                  <c:v>29.145568715650271</c:v>
                </c:pt>
                <c:pt idx="8">
                  <c:v>31.68558117876746</c:v>
                </c:pt>
                <c:pt idx="9">
                  <c:v>33.972485927431741</c:v>
                </c:pt>
                <c:pt idx="10">
                  <c:v>34.257450950868233</c:v>
                </c:pt>
                <c:pt idx="11">
                  <c:v>32.835428408486607</c:v>
                </c:pt>
                <c:pt idx="12">
                  <c:v>32.819074494144232</c:v>
                </c:pt>
                <c:pt idx="13">
                  <c:v>32.876790912652751</c:v>
                </c:pt>
              </c:numCache>
            </c:numRef>
          </c:val>
          <c:smooth val="0"/>
        </c:ser>
        <c:ser>
          <c:idx val="4"/>
          <c:order val="4"/>
          <c:tx>
            <c:strRef>
              <c:f>Data!$I$68</c:f>
              <c:strCache>
                <c:ptCount val="1"/>
                <c:pt idx="0">
                  <c:v>MNE</c:v>
                </c:pt>
              </c:strCache>
            </c:strRef>
          </c:tx>
          <c:spPr>
            <a:ln w="28575" cap="rnd">
              <a:solidFill>
                <a:schemeClr val="accent5"/>
              </a:solidFill>
              <a:round/>
            </a:ln>
            <a:effectLst/>
          </c:spPr>
          <c:marker>
            <c:symbol val="none"/>
          </c:marker>
          <c:cat>
            <c:numRef>
              <c:f>Data!$J$51:$W$51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Data!$J$68:$W$68</c:f>
              <c:numCache>
                <c:formatCode>0</c:formatCode>
                <c:ptCount val="14"/>
                <c:pt idx="0">
                  <c:v>29.05279976771352</c:v>
                </c:pt>
                <c:pt idx="1">
                  <c:v>28.533900716149041</c:v>
                </c:pt>
                <c:pt idx="2">
                  <c:v>28.39405037870668</c:v>
                </c:pt>
                <c:pt idx="3">
                  <c:v>28.87947162780285</c:v>
                </c:pt>
                <c:pt idx="4">
                  <c:v>29.506520988222029</c:v>
                </c:pt>
                <c:pt idx="5">
                  <c:v>30.28429605972698</c:v>
                </c:pt>
                <c:pt idx="6">
                  <c:v>34.976627523528776</c:v>
                </c:pt>
                <c:pt idx="7">
                  <c:v>39.156784140985408</c:v>
                </c:pt>
                <c:pt idx="8">
                  <c:v>41.943726910639981</c:v>
                </c:pt>
                <c:pt idx="9">
                  <c:v>40.554298833179402</c:v>
                </c:pt>
                <c:pt idx="10">
                  <c:v>40.161583277178842</c:v>
                </c:pt>
                <c:pt idx="11">
                  <c:v>40.799507866093258</c:v>
                </c:pt>
                <c:pt idx="12">
                  <c:v>38.861206193249203</c:v>
                </c:pt>
                <c:pt idx="13">
                  <c:v>40.010577583815412</c:v>
                </c:pt>
              </c:numCache>
            </c:numRef>
          </c:val>
          <c:smooth val="0"/>
        </c:ser>
        <c:ser>
          <c:idx val="5"/>
          <c:order val="5"/>
          <c:tx>
            <c:strRef>
              <c:f>Data!$I$69</c:f>
              <c:strCache>
                <c:ptCount val="1"/>
                <c:pt idx="0">
                  <c:v>SRB</c:v>
                </c:pt>
              </c:strCache>
            </c:strRef>
          </c:tx>
          <c:spPr>
            <a:ln w="28575" cap="rnd">
              <a:solidFill>
                <a:schemeClr val="accent6"/>
              </a:solidFill>
              <a:round/>
            </a:ln>
            <a:effectLst/>
          </c:spPr>
          <c:marker>
            <c:symbol val="none"/>
          </c:marker>
          <c:cat>
            <c:numRef>
              <c:f>Data!$J$51:$W$51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Data!$J$69:$W$69</c:f>
              <c:numCache>
                <c:formatCode>0</c:formatCode>
                <c:ptCount val="14"/>
                <c:pt idx="0">
                  <c:v>25.63833872246547</c:v>
                </c:pt>
                <c:pt idx="1">
                  <c:v>26.2090639331105</c:v>
                </c:pt>
                <c:pt idx="2">
                  <c:v>27.46387044652143</c:v>
                </c:pt>
                <c:pt idx="3">
                  <c:v>28.581650072156361</c:v>
                </c:pt>
                <c:pt idx="4">
                  <c:v>30.634086902746109</c:v>
                </c:pt>
                <c:pt idx="5">
                  <c:v>32.003779261479252</c:v>
                </c:pt>
                <c:pt idx="6">
                  <c:v>32.970703699837827</c:v>
                </c:pt>
                <c:pt idx="7">
                  <c:v>32.889665457701959</c:v>
                </c:pt>
                <c:pt idx="8">
                  <c:v>35.933168607657073</c:v>
                </c:pt>
                <c:pt idx="9">
                  <c:v>36.525686852195363</c:v>
                </c:pt>
                <c:pt idx="10">
                  <c:v>35.581071351868182</c:v>
                </c:pt>
                <c:pt idx="11">
                  <c:v>36.458059828163179</c:v>
                </c:pt>
                <c:pt idx="12">
                  <c:v>36.649781528488553</c:v>
                </c:pt>
                <c:pt idx="13">
                  <c:v>36.862801289980958</c:v>
                </c:pt>
              </c:numCache>
            </c:numRef>
          </c:val>
          <c:smooth val="0"/>
        </c:ser>
        <c:ser>
          <c:idx val="6"/>
          <c:order val="6"/>
          <c:tx>
            <c:strRef>
              <c:f>Data!$D$74</c:f>
              <c:strCache>
                <c:ptCount val="1"/>
                <c:pt idx="0">
                  <c:v>SEE</c:v>
                </c:pt>
              </c:strCache>
            </c:strRef>
          </c:tx>
          <c:spPr>
            <a:ln w="28575" cap="rnd">
              <a:solidFill>
                <a:schemeClr val="accent1">
                  <a:lumMod val="60000"/>
                </a:schemeClr>
              </a:solidFill>
              <a:prstDash val="dash"/>
              <a:round/>
            </a:ln>
            <a:effectLst/>
          </c:spPr>
          <c:marker>
            <c:symbol val="none"/>
          </c:marker>
          <c:cat>
            <c:numRef>
              <c:f>Data!$J$51:$W$51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Data!$J$74:$W$74</c:f>
              <c:numCache>
                <c:formatCode>0</c:formatCode>
                <c:ptCount val="14"/>
                <c:pt idx="0">
                  <c:v>22.532761455143579</c:v>
                </c:pt>
                <c:pt idx="1">
                  <c:v>23.05573620109292</c:v>
                </c:pt>
                <c:pt idx="2">
                  <c:v>23.608421261909321</c:v>
                </c:pt>
                <c:pt idx="3">
                  <c:v>24.585839425907039</c:v>
                </c:pt>
                <c:pt idx="4">
                  <c:v>25.87079108348809</c:v>
                </c:pt>
                <c:pt idx="5">
                  <c:v>27.06727111791686</c:v>
                </c:pt>
                <c:pt idx="6">
                  <c:v>28.129327326767729</c:v>
                </c:pt>
                <c:pt idx="7">
                  <c:v>28.52822045175964</c:v>
                </c:pt>
                <c:pt idx="8">
                  <c:v>30.776456951270418</c:v>
                </c:pt>
                <c:pt idx="9">
                  <c:v>31.792628676453919</c:v>
                </c:pt>
                <c:pt idx="10">
                  <c:v>31.359730133752421</c:v>
                </c:pt>
                <c:pt idx="11">
                  <c:v>31.63373733647083</c:v>
                </c:pt>
                <c:pt idx="12">
                  <c:v>31.64286775678146</c:v>
                </c:pt>
                <c:pt idx="13">
                  <c:v>31.933163517841571</c:v>
                </c:pt>
              </c:numCache>
            </c:numRef>
          </c:val>
          <c:smooth val="0"/>
        </c:ser>
        <c:dLbls>
          <c:showLegendKey val="0"/>
          <c:showVal val="0"/>
          <c:showCatName val="0"/>
          <c:showSerName val="0"/>
          <c:showPercent val="0"/>
          <c:showBubbleSize val="0"/>
        </c:dLbls>
        <c:marker val="1"/>
        <c:smooth val="0"/>
        <c:axId val="308820992"/>
        <c:axId val="308839168"/>
      </c:lineChart>
      <c:catAx>
        <c:axId val="3088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8839168"/>
        <c:crosses val="autoZero"/>
        <c:auto val="1"/>
        <c:lblAlgn val="ctr"/>
        <c:lblOffset val="100"/>
        <c:noMultiLvlLbl val="0"/>
      </c:catAx>
      <c:valAx>
        <c:axId val="308839168"/>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82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'R.Contribution to Growth'!$B$135</c:f>
              <c:strCache>
                <c:ptCount val="1"/>
                <c:pt idx="0">
                  <c:v>Consumption</c:v>
                </c:pt>
              </c:strCache>
            </c:strRef>
          </c:tx>
          <c:spPr>
            <a:solidFill>
              <a:schemeClr val="bg1">
                <a:lumMod val="50000"/>
              </a:schemeClr>
            </a:solidFill>
            <a:ln>
              <a:noFill/>
            </a:ln>
            <a:effectLst/>
          </c:spPr>
          <c:invertIfNegative val="0"/>
          <c:cat>
            <c:numRef>
              <c:f>'R.Contribution to Growth'!$C$134:$H$134</c:f>
              <c:numCache>
                <c:formatCode>General</c:formatCode>
                <c:ptCount val="6"/>
                <c:pt idx="0">
                  <c:v>2011</c:v>
                </c:pt>
                <c:pt idx="1">
                  <c:v>2012</c:v>
                </c:pt>
                <c:pt idx="2">
                  <c:v>2013</c:v>
                </c:pt>
                <c:pt idx="3">
                  <c:v>2014</c:v>
                </c:pt>
                <c:pt idx="4">
                  <c:v>2015</c:v>
                </c:pt>
                <c:pt idx="5">
                  <c:v>2016</c:v>
                </c:pt>
              </c:numCache>
            </c:numRef>
          </c:cat>
          <c:val>
            <c:numRef>
              <c:f>'R.Contribution to Growth'!$C$135:$H$135</c:f>
              <c:numCache>
                <c:formatCode>0.0%</c:formatCode>
                <c:ptCount val="6"/>
                <c:pt idx="0">
                  <c:v>3.0805022825099827E-2</c:v>
                </c:pt>
                <c:pt idx="1">
                  <c:v>2.6751962779877719E-2</c:v>
                </c:pt>
                <c:pt idx="2">
                  <c:v>2.3207507656401824E-2</c:v>
                </c:pt>
                <c:pt idx="3">
                  <c:v>3.8168368879543613E-2</c:v>
                </c:pt>
                <c:pt idx="4">
                  <c:v>2.4883210092062704E-2</c:v>
                </c:pt>
                <c:pt idx="5">
                  <c:v>3.8015244871681536E-2</c:v>
                </c:pt>
              </c:numCache>
            </c:numRef>
          </c:val>
        </c:ser>
        <c:ser>
          <c:idx val="1"/>
          <c:order val="1"/>
          <c:tx>
            <c:strRef>
              <c:f>'R.Contribution to Growth'!$B$136</c:f>
              <c:strCache>
                <c:ptCount val="1"/>
                <c:pt idx="0">
                  <c:v>Investment</c:v>
                </c:pt>
              </c:strCache>
            </c:strRef>
          </c:tx>
          <c:spPr>
            <a:solidFill>
              <a:srgbClr val="FFC000"/>
            </a:solidFill>
            <a:ln>
              <a:noFill/>
            </a:ln>
            <a:effectLst/>
          </c:spPr>
          <c:invertIfNegative val="0"/>
          <c:cat>
            <c:numRef>
              <c:f>'R.Contribution to Growth'!$C$134:$H$134</c:f>
              <c:numCache>
                <c:formatCode>General</c:formatCode>
                <c:ptCount val="6"/>
                <c:pt idx="0">
                  <c:v>2011</c:v>
                </c:pt>
                <c:pt idx="1">
                  <c:v>2012</c:v>
                </c:pt>
                <c:pt idx="2">
                  <c:v>2013</c:v>
                </c:pt>
                <c:pt idx="3">
                  <c:v>2014</c:v>
                </c:pt>
                <c:pt idx="4">
                  <c:v>2015</c:v>
                </c:pt>
                <c:pt idx="5">
                  <c:v>2016</c:v>
                </c:pt>
              </c:numCache>
            </c:numRef>
          </c:cat>
          <c:val>
            <c:numRef>
              <c:f>'R.Contribution to Growth'!$C$136:$H$136</c:f>
              <c:numCache>
                <c:formatCode>0.0%</c:formatCode>
                <c:ptCount val="6"/>
                <c:pt idx="0">
                  <c:v>2.5988898312621043E-2</c:v>
                </c:pt>
                <c:pt idx="1">
                  <c:v>-4.3638100776803912E-2</c:v>
                </c:pt>
                <c:pt idx="2">
                  <c:v>-9.6862681019051222E-4</c:v>
                </c:pt>
                <c:pt idx="3">
                  <c:v>-1.3705316911985583E-2</c:v>
                </c:pt>
                <c:pt idx="4">
                  <c:v>2.9026810206391494E-2</c:v>
                </c:pt>
                <c:pt idx="5">
                  <c:v>1.4680848582950662E-2</c:v>
                </c:pt>
              </c:numCache>
            </c:numRef>
          </c:val>
        </c:ser>
        <c:ser>
          <c:idx val="2"/>
          <c:order val="2"/>
          <c:tx>
            <c:strRef>
              <c:f>'R.Contribution to Growth'!$B$137</c:f>
              <c:strCache>
                <c:ptCount val="1"/>
                <c:pt idx="0">
                  <c:v>Net export</c:v>
                </c:pt>
              </c:strCache>
            </c:strRef>
          </c:tx>
          <c:spPr>
            <a:solidFill>
              <a:schemeClr val="tx2">
                <a:lumMod val="40000"/>
                <a:lumOff val="60000"/>
              </a:schemeClr>
            </a:solidFill>
            <a:ln>
              <a:noFill/>
            </a:ln>
            <a:effectLst/>
          </c:spPr>
          <c:invertIfNegative val="0"/>
          <c:cat>
            <c:numRef>
              <c:f>'R.Contribution to Growth'!$C$134:$H$134</c:f>
              <c:numCache>
                <c:formatCode>General</c:formatCode>
                <c:ptCount val="6"/>
                <c:pt idx="0">
                  <c:v>2011</c:v>
                </c:pt>
                <c:pt idx="1">
                  <c:v>2012</c:v>
                </c:pt>
                <c:pt idx="2">
                  <c:v>2013</c:v>
                </c:pt>
                <c:pt idx="3">
                  <c:v>2014</c:v>
                </c:pt>
                <c:pt idx="4">
                  <c:v>2015</c:v>
                </c:pt>
                <c:pt idx="5">
                  <c:v>2016</c:v>
                </c:pt>
              </c:numCache>
            </c:numRef>
          </c:cat>
          <c:val>
            <c:numRef>
              <c:f>'R.Contribution to Growth'!$C$137:$H$137</c:f>
              <c:numCache>
                <c:formatCode>0.0%</c:formatCode>
                <c:ptCount val="6"/>
                <c:pt idx="0">
                  <c:v>-1.2989803331778252E-2</c:v>
                </c:pt>
                <c:pt idx="1">
                  <c:v>4.4967390852822732E-2</c:v>
                </c:pt>
                <c:pt idx="2">
                  <c:v>1.2175480860942424E-2</c:v>
                </c:pt>
                <c:pt idx="3">
                  <c:v>-1.2184589966957062E-2</c:v>
                </c:pt>
                <c:pt idx="4">
                  <c:v>-1.2677933016508994E-2</c:v>
                </c:pt>
                <c:pt idx="5">
                  <c:v>-2.3375507322733635E-2</c:v>
                </c:pt>
              </c:numCache>
            </c:numRef>
          </c:val>
        </c:ser>
        <c:dLbls>
          <c:showLegendKey val="0"/>
          <c:showVal val="0"/>
          <c:showCatName val="0"/>
          <c:showSerName val="0"/>
          <c:showPercent val="0"/>
          <c:showBubbleSize val="0"/>
        </c:dLbls>
        <c:gapWidth val="219"/>
        <c:overlap val="100"/>
        <c:axId val="335406208"/>
        <c:axId val="335407744"/>
      </c:barChart>
      <c:lineChart>
        <c:grouping val="standard"/>
        <c:varyColors val="0"/>
        <c:ser>
          <c:idx val="3"/>
          <c:order val="3"/>
          <c:tx>
            <c:strRef>
              <c:f>'R.Contribution to Growth'!$B$138</c:f>
              <c:strCache>
                <c:ptCount val="1"/>
                <c:pt idx="0">
                  <c:v>real growth of GDP</c:v>
                </c:pt>
              </c:strCache>
            </c:strRef>
          </c:tx>
          <c:spPr>
            <a:ln w="28575" cap="rnd">
              <a:solidFill>
                <a:schemeClr val="accent4"/>
              </a:solidFill>
              <a:round/>
            </a:ln>
            <a:effectLst/>
          </c:spPr>
          <c:marker>
            <c:symbol val="none"/>
          </c:marker>
          <c:dPt>
            <c:idx val="1"/>
            <c:bubble3D val="0"/>
            <c:spPr>
              <a:ln w="28575" cap="rnd">
                <a:solidFill>
                  <a:schemeClr val="tx1"/>
                </a:solidFill>
                <a:round/>
              </a:ln>
              <a:effectLst/>
            </c:spPr>
          </c:dPt>
          <c:dPt>
            <c:idx val="2"/>
            <c:bubble3D val="0"/>
            <c:spPr>
              <a:ln w="28575" cap="rnd">
                <a:solidFill>
                  <a:schemeClr val="tx1"/>
                </a:solidFill>
                <a:round/>
              </a:ln>
              <a:effectLst/>
            </c:spPr>
          </c:dPt>
          <c:dPt>
            <c:idx val="3"/>
            <c:bubble3D val="0"/>
            <c:spPr>
              <a:ln w="28575" cap="rnd">
                <a:solidFill>
                  <a:schemeClr val="tx1"/>
                </a:solidFill>
                <a:round/>
              </a:ln>
              <a:effectLst/>
            </c:spPr>
          </c:dPt>
          <c:dPt>
            <c:idx val="4"/>
            <c:bubble3D val="0"/>
            <c:spPr>
              <a:ln w="28575" cap="rnd">
                <a:solidFill>
                  <a:schemeClr val="tx1"/>
                </a:solidFill>
                <a:round/>
              </a:ln>
              <a:effectLst/>
            </c:spPr>
          </c:dPt>
          <c:dPt>
            <c:idx val="5"/>
            <c:bubble3D val="0"/>
            <c:spPr>
              <a:ln w="28575" cap="rnd">
                <a:solidFill>
                  <a:schemeClr val="tx1"/>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'R.Contribution to Growth'!$C$134:$H$134</c:f>
              <c:numCache>
                <c:formatCode>General</c:formatCode>
                <c:ptCount val="6"/>
                <c:pt idx="0">
                  <c:v>2011</c:v>
                </c:pt>
                <c:pt idx="1">
                  <c:v>2012</c:v>
                </c:pt>
                <c:pt idx="2">
                  <c:v>2013</c:v>
                </c:pt>
                <c:pt idx="3">
                  <c:v>2014</c:v>
                </c:pt>
                <c:pt idx="4">
                  <c:v>2015</c:v>
                </c:pt>
                <c:pt idx="5">
                  <c:v>2016</c:v>
                </c:pt>
              </c:numCache>
            </c:numRef>
          </c:cat>
          <c:val>
            <c:numRef>
              <c:f>'R.Contribution to Growth'!$C$138:$H$138</c:f>
              <c:numCache>
                <c:formatCode>0.0%</c:formatCode>
                <c:ptCount val="6"/>
                <c:pt idx="0">
                  <c:v>4.3804117805942622E-2</c:v>
                </c:pt>
                <c:pt idx="1">
                  <c:v>2.8081252855896539E-2</c:v>
                </c:pt>
                <c:pt idx="2">
                  <c:v>3.4414361707153736E-2</c:v>
                </c:pt>
                <c:pt idx="3">
                  <c:v>1.2278462000600968E-2</c:v>
                </c:pt>
                <c:pt idx="4">
                  <c:v>4.1232087281945204E-2</c:v>
                </c:pt>
                <c:pt idx="5">
                  <c:v>2.9320586131898564E-2</c:v>
                </c:pt>
              </c:numCache>
            </c:numRef>
          </c:val>
          <c:smooth val="0"/>
        </c:ser>
        <c:dLbls>
          <c:showLegendKey val="0"/>
          <c:showVal val="0"/>
          <c:showCatName val="0"/>
          <c:showSerName val="0"/>
          <c:showPercent val="0"/>
          <c:showBubbleSize val="0"/>
        </c:dLbls>
        <c:marker val="1"/>
        <c:smooth val="0"/>
        <c:axId val="335406208"/>
        <c:axId val="335407744"/>
      </c:lineChart>
      <c:catAx>
        <c:axId val="33540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35407744"/>
        <c:crosses val="autoZero"/>
        <c:auto val="1"/>
        <c:lblAlgn val="ctr"/>
        <c:lblOffset val="100"/>
        <c:noMultiLvlLbl val="0"/>
      </c:catAx>
      <c:valAx>
        <c:axId val="3354077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354062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85607508751714E-2"/>
          <c:y val="0"/>
          <c:w val="0.96259423067551553"/>
          <c:h val="0.86077384619837816"/>
        </c:manualLayout>
      </c:layout>
      <c:barChart>
        <c:barDir val="col"/>
        <c:grouping val="clustered"/>
        <c:varyColors val="0"/>
        <c:ser>
          <c:idx val="0"/>
          <c:order val="0"/>
          <c:tx>
            <c:strRef>
              <c:f>Sheet1!$C$1:$C$3</c:f>
              <c:strCache>
                <c:ptCount val="3"/>
                <c:pt idx="0">
                  <c:v>Exports</c:v>
                </c:pt>
                <c:pt idx="1">
                  <c:v>percent of GDP</c:v>
                </c:pt>
                <c:pt idx="2">
                  <c:v>(2009-13)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Kosovo</c:v>
                </c:pt>
                <c:pt idx="1">
                  <c:v>Albania</c:v>
                </c:pt>
                <c:pt idx="2">
                  <c:v>BiH</c:v>
                </c:pt>
                <c:pt idx="3">
                  <c:v>FYR Macedonia</c:v>
                </c:pt>
                <c:pt idx="4">
                  <c:v>Montenegro</c:v>
                </c:pt>
                <c:pt idx="5">
                  <c:v>Serbia</c:v>
                </c:pt>
              </c:strCache>
            </c:strRef>
          </c:cat>
          <c:val>
            <c:numRef>
              <c:f>Sheet1!$C$4:$C$9</c:f>
              <c:numCache>
                <c:formatCode>General</c:formatCode>
                <c:ptCount val="6"/>
                <c:pt idx="0">
                  <c:v>18.399999999999999</c:v>
                </c:pt>
                <c:pt idx="1">
                  <c:v>32.9</c:v>
                </c:pt>
                <c:pt idx="2">
                  <c:v>29.6</c:v>
                </c:pt>
                <c:pt idx="3">
                  <c:v>49.6</c:v>
                </c:pt>
                <c:pt idx="4">
                  <c:v>39.1</c:v>
                </c:pt>
                <c:pt idx="5">
                  <c:v>34.299999999999997</c:v>
                </c:pt>
              </c:numCache>
            </c:numRef>
          </c:val>
        </c:ser>
        <c:dLbls>
          <c:showLegendKey val="0"/>
          <c:showVal val="0"/>
          <c:showCatName val="0"/>
          <c:showSerName val="0"/>
          <c:showPercent val="0"/>
          <c:showBubbleSize val="0"/>
        </c:dLbls>
        <c:gapWidth val="219"/>
        <c:overlap val="-27"/>
        <c:axId val="297612800"/>
        <c:axId val="297614336"/>
      </c:barChart>
      <c:catAx>
        <c:axId val="29761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7614336"/>
        <c:crosses val="autoZero"/>
        <c:auto val="1"/>
        <c:lblAlgn val="ctr"/>
        <c:lblOffset val="100"/>
        <c:noMultiLvlLbl val="0"/>
      </c:catAx>
      <c:valAx>
        <c:axId val="2976143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97612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42133217269204"/>
          <c:y val="0"/>
          <c:w val="0.618262872432357"/>
          <c:h val="1"/>
        </c:manualLayout>
      </c:layout>
      <c:doughnutChart>
        <c:varyColors val="1"/>
        <c:ser>
          <c:idx val="0"/>
          <c:order val="0"/>
          <c:tx>
            <c:strRef>
              <c:f>Sheet16!$C$71</c:f>
              <c:strCache>
                <c:ptCount val="1"/>
                <c:pt idx="0">
                  <c:v>2005</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0"/>
              <c:layout/>
              <c:tx>
                <c:rich>
                  <a:bodyPr/>
                  <a:lstStyle/>
                  <a:p>
                    <a:fld id="{4C5E8500-1D52-4A83-B85C-F7542A0CAD50}" type="PERCENTAGE">
                      <a:rPr lang="en-US" baseline="0"/>
                      <a:pPr/>
                      <a:t>[PERCENTAGE]</a:t>
                    </a:fld>
                    <a:endParaRPr lang="en-US"/>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4"/>
              <c:layout>
                <c:manualLayout>
                  <c:x val="2.5000000000000001E-2"/>
                  <c:y val="-1.9755283371651323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Sheet16!$B$72:$B$78</c:f>
              <c:strCache>
                <c:ptCount val="7"/>
                <c:pt idx="0">
                  <c:v>Base metals</c:v>
                </c:pt>
                <c:pt idx="1">
                  <c:v>Mineral products</c:v>
                </c:pt>
                <c:pt idx="2">
                  <c:v>Agriproduce</c:v>
                </c:pt>
                <c:pt idx="3">
                  <c:v>Light mnfg</c:v>
                </c:pt>
                <c:pt idx="4">
                  <c:v>Chemicals</c:v>
                </c:pt>
                <c:pt idx="5">
                  <c:v>Machinery</c:v>
                </c:pt>
                <c:pt idx="6">
                  <c:v>Other </c:v>
                </c:pt>
              </c:strCache>
            </c:strRef>
          </c:cat>
          <c:val>
            <c:numRef>
              <c:f>Sheet16!$C$72:$C$78</c:f>
              <c:numCache>
                <c:formatCode>#,##0</c:formatCode>
                <c:ptCount val="7"/>
                <c:pt idx="0">
                  <c:v>24789</c:v>
                </c:pt>
                <c:pt idx="1">
                  <c:v>3210</c:v>
                </c:pt>
                <c:pt idx="2">
                  <c:v>8352</c:v>
                </c:pt>
                <c:pt idx="3">
                  <c:v>7251</c:v>
                </c:pt>
                <c:pt idx="4">
                  <c:v>2176</c:v>
                </c:pt>
                <c:pt idx="5">
                  <c:v>9223</c:v>
                </c:pt>
                <c:pt idx="6" formatCode="General">
                  <c:v>1280</c:v>
                </c:pt>
              </c:numCache>
            </c:numRef>
          </c:val>
        </c:ser>
        <c:ser>
          <c:idx val="1"/>
          <c:order val="1"/>
          <c:tx>
            <c:strRef>
              <c:f>Sheet16!$L$71</c:f>
              <c:strCache>
                <c:ptCount val="1"/>
                <c:pt idx="0">
                  <c:v>2014</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0"/>
              <c:layout>
                <c:manualLayout>
                  <c:x val="2.2916666666666665E-2"/>
                  <c:y val="1.0718713373586247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1"/>
              <c:layout>
                <c:manualLayout>
                  <c:x val="-1.4583333333333337E-2"/>
                  <c:y val="2.17315071553498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2367896981627297"/>
                      <c:h val="9.4152008350107161E-2"/>
                    </c:manualLayout>
                  </c15:layout>
                </c:ext>
              </c:extLst>
            </c:dLbl>
            <c:dLbl>
              <c:idx val="2"/>
              <c:layout>
                <c:manualLayout>
                  <c:x val="-1.4583333333333334E-2"/>
                  <c:y val="6.717046276746538E-3"/>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3"/>
              <c:layout>
                <c:manualLayout>
                  <c:x val="-4.1666666666667429E-3"/>
                  <c:y val="3.358523138373269E-3"/>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4"/>
              <c:layout>
                <c:manualLayout>
                  <c:x val="-1.0416666666666666E-2"/>
                  <c:y val="-3.078610645802608E-17"/>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5"/>
              <c:layout>
                <c:manualLayout>
                  <c:x val="-4.1666666666665903E-3"/>
                  <c:y val="0"/>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2.2916666666666665E-2"/>
                  <c:y val="1.3434092553493076E-2"/>
                </c:manualLayout>
              </c:layout>
              <c:tx>
                <c:rich>
                  <a:bodyPr/>
                  <a:lstStyle/>
                  <a:p>
                    <a:fld id="{088F8686-598C-4FB8-AB8B-5A9874B88BD1}" type="CATEGORYNAME">
                      <a:rPr lang="en-US"/>
                      <a:pPr/>
                      <a:t>[CATEGORY NAME]</a:t>
                    </a:fld>
                    <a:endParaRPr lang="en-US"/>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Sheet16!$B$72:$B$78</c:f>
              <c:strCache>
                <c:ptCount val="7"/>
                <c:pt idx="0">
                  <c:v>Base metals</c:v>
                </c:pt>
                <c:pt idx="1">
                  <c:v>Mineral products</c:v>
                </c:pt>
                <c:pt idx="2">
                  <c:v>Agriproduce</c:v>
                </c:pt>
                <c:pt idx="3">
                  <c:v>Light mnfg</c:v>
                </c:pt>
                <c:pt idx="4">
                  <c:v>Chemicals</c:v>
                </c:pt>
                <c:pt idx="5">
                  <c:v>Machinery</c:v>
                </c:pt>
                <c:pt idx="6">
                  <c:v>Other </c:v>
                </c:pt>
              </c:strCache>
            </c:strRef>
          </c:cat>
          <c:val>
            <c:numRef>
              <c:f>Sheet16!$L$72:$L$78</c:f>
              <c:numCache>
                <c:formatCode>#,##0</c:formatCode>
                <c:ptCount val="7"/>
                <c:pt idx="0">
                  <c:v>167387</c:v>
                </c:pt>
                <c:pt idx="1">
                  <c:v>44704</c:v>
                </c:pt>
                <c:pt idx="2">
                  <c:v>42078</c:v>
                </c:pt>
                <c:pt idx="3">
                  <c:v>30327</c:v>
                </c:pt>
                <c:pt idx="4">
                  <c:v>18876</c:v>
                </c:pt>
                <c:pt idx="5">
                  <c:v>14619</c:v>
                </c:pt>
                <c:pt idx="6" formatCode="General">
                  <c:v>6552</c:v>
                </c:pt>
              </c:numCache>
            </c:numRef>
          </c:val>
        </c:ser>
        <c:dLbls>
          <c:showLegendKey val="0"/>
          <c:showVal val="0"/>
          <c:showCatName val="0"/>
          <c:showSerName val="0"/>
          <c:showPercent val="0"/>
          <c:showBubbleSize val="0"/>
          <c:showLeaderLines val="0"/>
        </c:dLbls>
        <c:firstSliceAng val="119"/>
        <c:holeSize val="1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73822591267086"/>
          <c:y val="3.6847822554813311E-3"/>
          <c:w val="0.57851943912772974"/>
          <c:h val="0.9963152177445187"/>
        </c:manualLayout>
      </c:layout>
      <c:doughnutChart>
        <c:varyColors val="1"/>
        <c:ser>
          <c:idx val="0"/>
          <c:order val="0"/>
          <c:tx>
            <c:strRef>
              <c:f>'exp by country'!$O$3</c:f>
              <c:strCache>
                <c:ptCount val="1"/>
                <c:pt idx="0">
                  <c:v>2005</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0"/>
              <c:layout/>
              <c:tx>
                <c:rich>
                  <a:bodyPr/>
                  <a:lstStyle/>
                  <a:p>
                    <a:fld id="{4C5E8500-1D52-4A83-B85C-F7542A0CAD50}" type="PERCENTAGE">
                      <a:rPr lang="en-US" baseline="0"/>
                      <a:pPr/>
                      <a:t>[PERCENTAGE]</a:t>
                    </a:fld>
                    <a:endParaRPr lang="en-US"/>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3"/>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'exp by country'!$N$4:$N$7</c:f>
              <c:strCache>
                <c:ptCount val="4"/>
                <c:pt idx="0">
                  <c:v>Italy</c:v>
                </c:pt>
                <c:pt idx="1">
                  <c:v>Other European</c:v>
                </c:pt>
                <c:pt idx="2">
                  <c:v>Western Balkans</c:v>
                </c:pt>
                <c:pt idx="3">
                  <c:v>China &amp; india</c:v>
                </c:pt>
              </c:strCache>
            </c:strRef>
          </c:cat>
          <c:val>
            <c:numRef>
              <c:f>'exp by country'!$O$4:$O$7</c:f>
              <c:numCache>
                <c:formatCode>General</c:formatCode>
                <c:ptCount val="4"/>
                <c:pt idx="0">
                  <c:v>10.1</c:v>
                </c:pt>
                <c:pt idx="1">
                  <c:v>38.500000000000007</c:v>
                </c:pt>
                <c:pt idx="2">
                  <c:v>51.4</c:v>
                </c:pt>
                <c:pt idx="3">
                  <c:v>0</c:v>
                </c:pt>
              </c:numCache>
            </c:numRef>
          </c:val>
        </c:ser>
        <c:ser>
          <c:idx val="1"/>
          <c:order val="1"/>
          <c:tx>
            <c:strRef>
              <c:f>'exp by country'!$P$3</c:f>
              <c:strCache>
                <c:ptCount val="1"/>
                <c:pt idx="0">
                  <c:v>2014</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0"/>
              <c:layout>
                <c:manualLayout>
                  <c:x val="2.2916666666666665E-2"/>
                  <c:y val="1.0718713373586247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1"/>
              <c:layout>
                <c:manualLayout>
                  <c:x val="4.5833333333333288E-2"/>
                  <c:y val="4.2766696286177734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1117896981627296"/>
                      <c:h val="0.11544305564796829"/>
                    </c:manualLayout>
                  </c15:layout>
                </c:ext>
              </c:extLst>
            </c:dLbl>
            <c:dLbl>
              <c:idx val="2"/>
              <c:layout>
                <c:manualLayout>
                  <c:x val="5.6250000000000001E-2"/>
                  <c:y val="-1.7525450461996921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3"/>
              <c:layout>
                <c:manualLayout>
                  <c:x val="-4.1666666666667429E-3"/>
                  <c:y val="3.358523138373269E-3"/>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4"/>
              <c:layout>
                <c:manualLayout>
                  <c:x val="-1.0416666666666666E-2"/>
                  <c:y val="-3.078610645802608E-17"/>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Lst>
            </c:dLbl>
            <c:dLbl>
              <c:idx val="5"/>
              <c:layout>
                <c:manualLayout>
                  <c:x val="-4.1666666666665903E-3"/>
                  <c:y val="0"/>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2.2916666666666665E-2"/>
                  <c:y val="1.3434092553493076E-2"/>
                </c:manualLayout>
              </c:layout>
              <c:tx>
                <c:rich>
                  <a:bodyPr/>
                  <a:lstStyle/>
                  <a:p>
                    <a:fld id="{088F8686-598C-4FB8-AB8B-5A9874B88BD1}" type="CATEGORYNAME">
                      <a:rPr lang="en-US"/>
                      <a:pPr/>
                      <a:t>[CATEGORY NAME]</a:t>
                    </a:fld>
                    <a:endParaRPr lang="en-US"/>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'exp by country'!$N$4:$N$7</c:f>
              <c:strCache>
                <c:ptCount val="4"/>
                <c:pt idx="0">
                  <c:v>Italy</c:v>
                </c:pt>
                <c:pt idx="1">
                  <c:v>Other European</c:v>
                </c:pt>
                <c:pt idx="2">
                  <c:v>Western Balkans</c:v>
                </c:pt>
                <c:pt idx="3">
                  <c:v>China &amp; india</c:v>
                </c:pt>
              </c:strCache>
            </c:strRef>
          </c:cat>
          <c:val>
            <c:numRef>
              <c:f>'exp by country'!$P$4:$P$7</c:f>
              <c:numCache>
                <c:formatCode>General</c:formatCode>
                <c:ptCount val="4"/>
                <c:pt idx="0">
                  <c:v>15.3</c:v>
                </c:pt>
                <c:pt idx="1">
                  <c:v>24</c:v>
                </c:pt>
                <c:pt idx="2">
                  <c:v>39.200000000000003</c:v>
                </c:pt>
                <c:pt idx="3">
                  <c:v>21.5</c:v>
                </c:pt>
              </c:numCache>
            </c:numRef>
          </c:val>
        </c:ser>
        <c:dLbls>
          <c:showLegendKey val="0"/>
          <c:showVal val="0"/>
          <c:showCatName val="0"/>
          <c:showSerName val="0"/>
          <c:showPercent val="0"/>
          <c:showBubbleSize val="0"/>
          <c:showLeaderLines val="0"/>
        </c:dLbls>
        <c:firstSliceAng val="119"/>
        <c:holeSize val="1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FDI, net inflows (% GDP)</a:t>
            </a:r>
          </a:p>
        </c:rich>
      </c:tx>
      <c:layout/>
      <c:overlay val="0"/>
      <c:spPr>
        <a:noFill/>
        <a:ln>
          <a:noFill/>
        </a:ln>
        <a:effectLst/>
      </c:spPr>
    </c:title>
    <c:autoTitleDeleted val="0"/>
    <c:plotArea>
      <c:layout/>
      <c:lineChart>
        <c:grouping val="standard"/>
        <c:varyColors val="0"/>
        <c:ser>
          <c:idx val="3"/>
          <c:order val="0"/>
          <c:tx>
            <c:strRef>
              <c:f>FDI!$B$57</c:f>
              <c:strCache>
                <c:ptCount val="1"/>
                <c:pt idx="0">
                  <c:v>KSV</c:v>
                </c:pt>
              </c:strCache>
            </c:strRef>
          </c:tx>
          <c:spPr>
            <a:ln w="28575" cap="rnd">
              <a:solidFill>
                <a:srgbClr val="00B0F0"/>
              </a:solidFill>
              <a:round/>
            </a:ln>
            <a:effectLst/>
          </c:spPr>
          <c:marker>
            <c:symbol val="none"/>
          </c:marker>
          <c:cat>
            <c:numRef>
              <c:f>FDI!$C$53:$N$53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FDI!$C$57:$N$57</c:f>
              <c:numCache>
                <c:formatCode>0.0</c:formatCode>
                <c:ptCount val="12"/>
                <c:pt idx="0">
                  <c:v>1.4640270643659403</c:v>
                </c:pt>
                <c:pt idx="1">
                  <c:v>3.5814246337381466</c:v>
                </c:pt>
                <c:pt idx="2">
                  <c:v>9.0680247804638991</c:v>
                </c:pt>
                <c:pt idx="3">
                  <c:v>12.47990945227019</c:v>
                </c:pt>
                <c:pt idx="4">
                  <c:v>9.4381001235735944</c:v>
                </c:pt>
                <c:pt idx="5">
                  <c:v>7.2176113091515992</c:v>
                </c:pt>
                <c:pt idx="6">
                  <c:v>8.3465262435373493</c:v>
                </c:pt>
                <c:pt idx="7">
                  <c:v>8.1616058344115174</c:v>
                </c:pt>
                <c:pt idx="8">
                  <c:v>4.5104809443811194</c:v>
                </c:pt>
                <c:pt idx="9">
                  <c:v>4.851852411156198</c:v>
                </c:pt>
                <c:pt idx="10">
                  <c:v>2.7054362200174258</c:v>
                </c:pt>
                <c:pt idx="11">
                  <c:v>5.6426646313527717</c:v>
                </c:pt>
              </c:numCache>
            </c:numRef>
          </c:val>
          <c:smooth val="0"/>
        </c:ser>
        <c:ser>
          <c:idx val="0"/>
          <c:order val="1"/>
          <c:tx>
            <c:strRef>
              <c:f>FDI!$B$54</c:f>
              <c:strCache>
                <c:ptCount val="1"/>
                <c:pt idx="0">
                  <c:v>ALB</c:v>
                </c:pt>
              </c:strCache>
            </c:strRef>
          </c:tx>
          <c:spPr>
            <a:ln w="28575" cap="rnd">
              <a:solidFill>
                <a:schemeClr val="accent4"/>
              </a:solidFill>
              <a:round/>
            </a:ln>
            <a:effectLst/>
          </c:spPr>
          <c:marker>
            <c:symbol val="none"/>
          </c:marker>
          <c:cat>
            <c:numRef>
              <c:f>FDI!$C$53:$N$53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FDI!$C$54:$N$54</c:f>
              <c:numCache>
                <c:formatCode>0.0</c:formatCode>
                <c:ptCount val="12"/>
                <c:pt idx="0">
                  <c:v>4.6656377710485426</c:v>
                </c:pt>
                <c:pt idx="1">
                  <c:v>3.2172267612458505</c:v>
                </c:pt>
                <c:pt idx="2">
                  <c:v>3.6156037812553854</c:v>
                </c:pt>
                <c:pt idx="3">
                  <c:v>6.095457233531695</c:v>
                </c:pt>
                <c:pt idx="4">
                  <c:v>9.6338705927482344</c:v>
                </c:pt>
                <c:pt idx="5">
                  <c:v>11.151340155524473</c:v>
                </c:pt>
                <c:pt idx="6">
                  <c:v>9.1340708956010488</c:v>
                </c:pt>
                <c:pt idx="7">
                  <c:v>8.1408431436573263</c:v>
                </c:pt>
                <c:pt idx="8">
                  <c:v>7.4683175560970589</c:v>
                </c:pt>
                <c:pt idx="9">
                  <c:v>9.8097206899912699</c:v>
                </c:pt>
                <c:pt idx="10">
                  <c:v>8.656329069010182</c:v>
                </c:pt>
                <c:pt idx="11">
                  <c:v>8.5678656820438199</c:v>
                </c:pt>
              </c:numCache>
            </c:numRef>
          </c:val>
          <c:smooth val="0"/>
        </c:ser>
        <c:ser>
          <c:idx val="1"/>
          <c:order val="2"/>
          <c:tx>
            <c:strRef>
              <c:f>FDI!$B$55</c:f>
              <c:strCache>
                <c:ptCount val="1"/>
                <c:pt idx="0">
                  <c:v>BIH</c:v>
                </c:pt>
              </c:strCache>
            </c:strRef>
          </c:tx>
          <c:spPr>
            <a:ln w="28575" cap="rnd">
              <a:solidFill>
                <a:schemeClr val="accent2"/>
              </a:solidFill>
              <a:round/>
            </a:ln>
            <a:effectLst/>
          </c:spPr>
          <c:marker>
            <c:symbol val="none"/>
          </c:marker>
          <c:cat>
            <c:numRef>
              <c:f>FDI!$C$53:$N$53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FDI!$C$55:$N$55</c:f>
              <c:numCache>
                <c:formatCode>0.0</c:formatCode>
                <c:ptCount val="12"/>
                <c:pt idx="0">
                  <c:v>8.8757002825041535</c:v>
                </c:pt>
                <c:pt idx="1">
                  <c:v>5.5572843295394625</c:v>
                </c:pt>
                <c:pt idx="2">
                  <c:v>6.5749134419466051</c:v>
                </c:pt>
                <c:pt idx="3">
                  <c:v>11.675474652322203</c:v>
                </c:pt>
                <c:pt idx="4">
                  <c:v>5.2606080953697605</c:v>
                </c:pt>
                <c:pt idx="5">
                  <c:v>0.78696622796829063</c:v>
                </c:pt>
                <c:pt idx="6">
                  <c:v>2.5860115783860462</c:v>
                </c:pt>
                <c:pt idx="7">
                  <c:v>2.5317286687725926</c:v>
                </c:pt>
                <c:pt idx="8">
                  <c:v>2.2779599698176263</c:v>
                </c:pt>
                <c:pt idx="9">
                  <c:v>1.8549824891956248</c:v>
                </c:pt>
                <c:pt idx="10">
                  <c:v>2.6820986072637254</c:v>
                </c:pt>
                <c:pt idx="11">
                  <c:v>1.6709752380430969</c:v>
                </c:pt>
              </c:numCache>
            </c:numRef>
          </c:val>
          <c:smooth val="0"/>
        </c:ser>
        <c:ser>
          <c:idx val="2"/>
          <c:order val="3"/>
          <c:tx>
            <c:strRef>
              <c:f>FDI!$B$56</c:f>
              <c:strCache>
                <c:ptCount val="1"/>
                <c:pt idx="0">
                  <c:v>HRV</c:v>
                </c:pt>
              </c:strCache>
            </c:strRef>
          </c:tx>
          <c:spPr>
            <a:ln w="28575" cap="rnd">
              <a:solidFill>
                <a:schemeClr val="accent6"/>
              </a:solidFill>
              <a:round/>
            </a:ln>
            <a:effectLst/>
          </c:spPr>
          <c:marker>
            <c:symbol val="none"/>
          </c:marker>
          <c:cat>
            <c:numRef>
              <c:f>FDI!$C$53:$N$53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FDI!$C$56:$N$56</c:f>
              <c:numCache>
                <c:formatCode>0.0</c:formatCode>
                <c:ptCount val="12"/>
                <c:pt idx="0">
                  <c:v>3.1102828982190704</c:v>
                </c:pt>
                <c:pt idx="1">
                  <c:v>3.9508424136578491</c:v>
                </c:pt>
                <c:pt idx="2">
                  <c:v>6.5387594480126721</c:v>
                </c:pt>
                <c:pt idx="3">
                  <c:v>7.600495128550433</c:v>
                </c:pt>
                <c:pt idx="4">
                  <c:v>7.3605816498660284</c:v>
                </c:pt>
                <c:pt idx="5">
                  <c:v>5.1015264858612959</c:v>
                </c:pt>
                <c:pt idx="6">
                  <c:v>2.3862155295819911</c:v>
                </c:pt>
                <c:pt idx="7">
                  <c:v>2.2772853935733419</c:v>
                </c:pt>
                <c:pt idx="8">
                  <c:v>2.5937721734632291</c:v>
                </c:pt>
                <c:pt idx="9">
                  <c:v>1.6224604556238469</c:v>
                </c:pt>
                <c:pt idx="10">
                  <c:v>6.9305533709123237</c:v>
                </c:pt>
                <c:pt idx="11">
                  <c:v>0.3221634003217303</c:v>
                </c:pt>
              </c:numCache>
            </c:numRef>
          </c:val>
          <c:smooth val="0"/>
        </c:ser>
        <c:ser>
          <c:idx val="4"/>
          <c:order val="4"/>
          <c:tx>
            <c:strRef>
              <c:f>FDI!$B$58</c:f>
              <c:strCache>
                <c:ptCount val="1"/>
                <c:pt idx="0">
                  <c:v>MKD</c:v>
                </c:pt>
              </c:strCache>
            </c:strRef>
          </c:tx>
          <c:spPr>
            <a:ln w="28575" cap="rnd">
              <a:solidFill>
                <a:schemeClr val="accent5"/>
              </a:solidFill>
              <a:round/>
            </a:ln>
            <a:effectLst/>
          </c:spPr>
          <c:marker>
            <c:symbol val="none"/>
          </c:marker>
          <c:cat>
            <c:numRef>
              <c:f>FDI!$C$53:$N$53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FDI!$C$58:$N$58</c:f>
              <c:numCache>
                <c:formatCode>0.0</c:formatCode>
                <c:ptCount val="12"/>
                <c:pt idx="0">
                  <c:v>5.4399597163251272</c:v>
                </c:pt>
                <c:pt idx="1">
                  <c:v>2.3220781797270291</c:v>
                </c:pt>
                <c:pt idx="2">
                  <c:v>6.2298606368946743</c:v>
                </c:pt>
                <c:pt idx="3">
                  <c:v>8.7982822781831054</c:v>
                </c:pt>
                <c:pt idx="4">
                  <c:v>6.1727169922034166</c:v>
                </c:pt>
                <c:pt idx="5">
                  <c:v>2.760452386927247</c:v>
                </c:pt>
                <c:pt idx="6">
                  <c:v>3.204382649479772</c:v>
                </c:pt>
                <c:pt idx="7">
                  <c:v>4.8398142873425094</c:v>
                </c:pt>
                <c:pt idx="8">
                  <c:v>3.4674452594726697</c:v>
                </c:pt>
                <c:pt idx="9">
                  <c:v>3.720364386079253</c:v>
                </c:pt>
                <c:pt idx="10">
                  <c:v>0.53785752479106863</c:v>
                </c:pt>
                <c:pt idx="11">
                  <c:v>1.9101087749566525</c:v>
                </c:pt>
              </c:numCache>
            </c:numRef>
          </c:val>
          <c:smooth val="0"/>
        </c:ser>
        <c:ser>
          <c:idx val="5"/>
          <c:order val="5"/>
          <c:tx>
            <c:strRef>
              <c:f>FDI!$B$59</c:f>
              <c:strCache>
                <c:ptCount val="1"/>
                <c:pt idx="0">
                  <c:v>MNE</c:v>
                </c:pt>
              </c:strCache>
            </c:strRef>
          </c:tx>
          <c:spPr>
            <a:ln w="28575" cap="rnd">
              <a:solidFill>
                <a:schemeClr val="accent3"/>
              </a:solidFill>
              <a:round/>
            </a:ln>
            <a:effectLst/>
          </c:spPr>
          <c:marker>
            <c:symbol val="none"/>
          </c:marker>
          <c:cat>
            <c:numRef>
              <c:f>FDI!$C$53:$N$53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FDI!$C$59:$N$59</c:f>
              <c:numCache>
                <c:formatCode>0.0</c:formatCode>
                <c:ptCount val="12"/>
                <c:pt idx="0">
                  <c:v>3.1533290322130543</c:v>
                </c:pt>
                <c:pt idx="1">
                  <c:v>22.179246873543413</c:v>
                </c:pt>
                <c:pt idx="2">
                  <c:v>23.071100947196751</c:v>
                </c:pt>
                <c:pt idx="3">
                  <c:v>25.553337590153582</c:v>
                </c:pt>
                <c:pt idx="4">
                  <c:v>21.574413125094917</c:v>
                </c:pt>
                <c:pt idx="5">
                  <c:v>37.410526527359032</c:v>
                </c:pt>
                <c:pt idx="6">
                  <c:v>18.322597497879411</c:v>
                </c:pt>
                <c:pt idx="7">
                  <c:v>12.257236277591408</c:v>
                </c:pt>
                <c:pt idx="8">
                  <c:v>15.127416181385763</c:v>
                </c:pt>
                <c:pt idx="9">
                  <c:v>10.000908767900601</c:v>
                </c:pt>
                <c:pt idx="10">
                  <c:v>10.829625511424732</c:v>
                </c:pt>
                <c:pt idx="11">
                  <c:v>17.525658968935634</c:v>
                </c:pt>
              </c:numCache>
            </c:numRef>
          </c:val>
          <c:smooth val="0"/>
        </c:ser>
        <c:ser>
          <c:idx val="6"/>
          <c:order val="6"/>
          <c:tx>
            <c:strRef>
              <c:f>FDI!$B$60</c:f>
              <c:strCache>
                <c:ptCount val="1"/>
                <c:pt idx="0">
                  <c:v>SRB</c:v>
                </c:pt>
              </c:strCache>
            </c:strRef>
          </c:tx>
          <c:spPr>
            <a:ln w="28575" cap="rnd">
              <a:solidFill>
                <a:schemeClr val="accent1">
                  <a:lumMod val="60000"/>
                </a:schemeClr>
              </a:solidFill>
              <a:round/>
            </a:ln>
            <a:effectLst/>
          </c:spPr>
          <c:marker>
            <c:symbol val="none"/>
          </c:marker>
          <c:cat>
            <c:numRef>
              <c:f>FDI!$C$53:$N$53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FDI!$C$60:$N$60</c:f>
              <c:numCache>
                <c:formatCode>0.0</c:formatCode>
                <c:ptCount val="12"/>
                <c:pt idx="0">
                  <c:v>3.8552396546031527</c:v>
                </c:pt>
                <c:pt idx="1">
                  <c:v>6.0072958075840805</c:v>
                </c:pt>
                <c:pt idx="2">
                  <c:v>13.903896919508464</c:v>
                </c:pt>
                <c:pt idx="3">
                  <c:v>10.98033325604521</c:v>
                </c:pt>
                <c:pt idx="4">
                  <c:v>8.2332223949952077</c:v>
                </c:pt>
                <c:pt idx="5">
                  <c:v>6.8726117204934809</c:v>
                </c:pt>
                <c:pt idx="6">
                  <c:v>4.2912204499161648</c:v>
                </c:pt>
                <c:pt idx="7">
                  <c:v>10.609523576528932</c:v>
                </c:pt>
                <c:pt idx="8">
                  <c:v>3.1321259834472119</c:v>
                </c:pt>
                <c:pt idx="9">
                  <c:v>4.5248638978305289</c:v>
                </c:pt>
                <c:pt idx="10">
                  <c:v>4.5226960709099906</c:v>
                </c:pt>
                <c:pt idx="11">
                  <c:v>6.4227838639710573</c:v>
                </c:pt>
              </c:numCache>
            </c:numRef>
          </c:val>
          <c:smooth val="0"/>
        </c:ser>
        <c:ser>
          <c:idx val="7"/>
          <c:order val="7"/>
          <c:tx>
            <c:strRef>
              <c:f>FDI!$B$61</c:f>
              <c:strCache>
                <c:ptCount val="1"/>
                <c:pt idx="0">
                  <c:v>SVN</c:v>
                </c:pt>
              </c:strCache>
            </c:strRef>
          </c:tx>
          <c:spPr>
            <a:ln w="28575" cap="rnd">
              <a:solidFill>
                <a:srgbClr val="FF0000"/>
              </a:solidFill>
              <a:round/>
            </a:ln>
            <a:effectLst/>
          </c:spPr>
          <c:marker>
            <c:symbol val="none"/>
          </c:marker>
          <c:cat>
            <c:numRef>
              <c:f>FDI!$C$53:$N$53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FDI!$C$61:$N$61</c:f>
              <c:numCache>
                <c:formatCode>0.0</c:formatCode>
                <c:ptCount val="12"/>
                <c:pt idx="0">
                  <c:v>2.2137943894162833</c:v>
                </c:pt>
                <c:pt idx="1">
                  <c:v>2.6709240212682968</c:v>
                </c:pt>
                <c:pt idx="2">
                  <c:v>1.7469767027329914</c:v>
                </c:pt>
                <c:pt idx="3">
                  <c:v>3.9175820766028506</c:v>
                </c:pt>
                <c:pt idx="4">
                  <c:v>1.9447434004191122</c:v>
                </c:pt>
                <c:pt idx="5">
                  <c:v>-0.68916442000428657</c:v>
                </c:pt>
                <c:pt idx="6">
                  <c:v>0.66447046058115244</c:v>
                </c:pt>
                <c:pt idx="7">
                  <c:v>1.7071276272886908</c:v>
                </c:pt>
                <c:pt idx="8">
                  <c:v>7.2552084808213888E-2</c:v>
                </c:pt>
                <c:pt idx="9">
                  <c:v>0.21809231220216921</c:v>
                </c:pt>
                <c:pt idx="10">
                  <c:v>2.0813364336559976</c:v>
                </c:pt>
                <c:pt idx="11">
                  <c:v>2.4554987354956466</c:v>
                </c:pt>
              </c:numCache>
            </c:numRef>
          </c:val>
          <c:smooth val="0"/>
        </c:ser>
        <c:dLbls>
          <c:showLegendKey val="0"/>
          <c:showVal val="0"/>
          <c:showCatName val="0"/>
          <c:showSerName val="0"/>
          <c:showPercent val="0"/>
          <c:showBubbleSize val="0"/>
        </c:dLbls>
        <c:marker val="1"/>
        <c:smooth val="0"/>
        <c:axId val="125399424"/>
        <c:axId val="125400960"/>
      </c:lineChart>
      <c:catAx>
        <c:axId val="12539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5400960"/>
        <c:crosses val="autoZero"/>
        <c:auto val="1"/>
        <c:lblAlgn val="ctr"/>
        <c:lblOffset val="100"/>
        <c:noMultiLvlLbl val="0"/>
      </c:catAx>
      <c:valAx>
        <c:axId val="125400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5399424"/>
        <c:crosses val="autoZero"/>
        <c:crossBetween val="between"/>
        <c:majorUnit val="1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baseline="0">
                <a:effectLst/>
              </a:rPr>
              <a:t>FDI, net inflows per capita (US$)</a:t>
            </a:r>
            <a:endParaRPr lang="en-US" sz="1600" b="1">
              <a:effectLst/>
            </a:endParaRPr>
          </a:p>
        </c:rich>
      </c:tx>
      <c:layout/>
      <c:overlay val="0"/>
      <c:spPr>
        <a:noFill/>
        <a:ln>
          <a:noFill/>
        </a:ln>
        <a:effectLst/>
      </c:spPr>
    </c:title>
    <c:autoTitleDeleted val="0"/>
    <c:plotArea>
      <c:layout/>
      <c:barChart>
        <c:barDir val="col"/>
        <c:grouping val="clustered"/>
        <c:varyColors val="0"/>
        <c:ser>
          <c:idx val="0"/>
          <c:order val="0"/>
          <c:tx>
            <c:strRef>
              <c:f>FDI!$C$75</c:f>
              <c:strCache>
                <c:ptCount val="1"/>
                <c:pt idx="0">
                  <c:v>2004-2009</c:v>
                </c:pt>
              </c:strCache>
            </c:strRef>
          </c:tx>
          <c:spPr>
            <a:solidFill>
              <a:schemeClr val="bg1">
                <a:lumMod val="75000"/>
              </a:schemeClr>
            </a:solidFill>
            <a:ln>
              <a:noFill/>
            </a:ln>
            <a:effectLst/>
          </c:spPr>
          <c:invertIfNegative val="0"/>
          <c:cat>
            <c:strRef>
              <c:f>FDI!$B$76:$B$83</c:f>
              <c:strCache>
                <c:ptCount val="8"/>
                <c:pt idx="0">
                  <c:v>KSV</c:v>
                </c:pt>
                <c:pt idx="1">
                  <c:v>BIH</c:v>
                </c:pt>
                <c:pt idx="2">
                  <c:v>MKD</c:v>
                </c:pt>
                <c:pt idx="3">
                  <c:v>ALB</c:v>
                </c:pt>
                <c:pt idx="4">
                  <c:v>SVN</c:v>
                </c:pt>
                <c:pt idx="5">
                  <c:v>SRB</c:v>
                </c:pt>
                <c:pt idx="6">
                  <c:v>HRV</c:v>
                </c:pt>
                <c:pt idx="7">
                  <c:v>MNE</c:v>
                </c:pt>
              </c:strCache>
            </c:strRef>
          </c:cat>
          <c:val>
            <c:numRef>
              <c:f>FDI!$C$76:$C$83</c:f>
              <c:numCache>
                <c:formatCode>General</c:formatCode>
                <c:ptCount val="8"/>
                <c:pt idx="0">
                  <c:v>1211.6376939573813</c:v>
                </c:pt>
                <c:pt idx="1">
                  <c:v>1393.0595125901277</c:v>
                </c:pt>
                <c:pt idx="2">
                  <c:v>1212.785864530274</c:v>
                </c:pt>
                <c:pt idx="3">
                  <c:v>1408.0115376372432</c:v>
                </c:pt>
                <c:pt idx="4">
                  <c:v>2511.0925519029215</c:v>
                </c:pt>
                <c:pt idx="5">
                  <c:v>2465.7371387053618</c:v>
                </c:pt>
                <c:pt idx="6">
                  <c:v>4359.9985365749071</c:v>
                </c:pt>
                <c:pt idx="7">
                  <c:v>7541.4286403750239</c:v>
                </c:pt>
              </c:numCache>
            </c:numRef>
          </c:val>
        </c:ser>
        <c:ser>
          <c:idx val="1"/>
          <c:order val="1"/>
          <c:tx>
            <c:strRef>
              <c:f>FDI!$D$75</c:f>
              <c:strCache>
                <c:ptCount val="1"/>
                <c:pt idx="0">
                  <c:v>2010-2015</c:v>
                </c:pt>
              </c:strCache>
            </c:strRef>
          </c:tx>
          <c:spPr>
            <a:solidFill>
              <a:srgbClr val="00B0F0"/>
            </a:solidFill>
            <a:ln>
              <a:noFill/>
            </a:ln>
            <a:effectLst/>
          </c:spPr>
          <c:invertIfNegative val="0"/>
          <c:cat>
            <c:strRef>
              <c:f>FDI!$B$76:$B$83</c:f>
              <c:strCache>
                <c:ptCount val="8"/>
                <c:pt idx="0">
                  <c:v>KSV</c:v>
                </c:pt>
                <c:pt idx="1">
                  <c:v>BIH</c:v>
                </c:pt>
                <c:pt idx="2">
                  <c:v>MKD</c:v>
                </c:pt>
                <c:pt idx="3">
                  <c:v>ALB</c:v>
                </c:pt>
                <c:pt idx="4">
                  <c:v>SVN</c:v>
                </c:pt>
                <c:pt idx="5">
                  <c:v>SRB</c:v>
                </c:pt>
                <c:pt idx="6">
                  <c:v>HRV</c:v>
                </c:pt>
                <c:pt idx="7">
                  <c:v>MNE</c:v>
                </c:pt>
              </c:strCache>
            </c:strRef>
          </c:cat>
          <c:val>
            <c:numRef>
              <c:f>FDI!$D$76:$D$83</c:f>
              <c:numCache>
                <c:formatCode>General</c:formatCode>
                <c:ptCount val="8"/>
                <c:pt idx="0">
                  <c:v>1240.9085278763202</c:v>
                </c:pt>
                <c:pt idx="1">
                  <c:v>629.52018187255078</c:v>
                </c:pt>
                <c:pt idx="2">
                  <c:v>871.52572372559428</c:v>
                </c:pt>
                <c:pt idx="3">
                  <c:v>2222.2638083297588</c:v>
                </c:pt>
                <c:pt idx="4">
                  <c:v>1657.200427538851</c:v>
                </c:pt>
                <c:pt idx="5">
                  <c:v>1989.2769364735254</c:v>
                </c:pt>
                <c:pt idx="6">
                  <c:v>2188.5328452568669</c:v>
                </c:pt>
                <c:pt idx="7">
                  <c:v>5759.88208229677</c:v>
                </c:pt>
              </c:numCache>
            </c:numRef>
          </c:val>
        </c:ser>
        <c:dLbls>
          <c:showLegendKey val="0"/>
          <c:showVal val="0"/>
          <c:showCatName val="0"/>
          <c:showSerName val="0"/>
          <c:showPercent val="0"/>
          <c:showBubbleSize val="0"/>
        </c:dLbls>
        <c:gapWidth val="124"/>
        <c:overlap val="-1"/>
        <c:axId val="125076608"/>
        <c:axId val="125078144"/>
      </c:barChart>
      <c:catAx>
        <c:axId val="1250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25078144"/>
        <c:crosses val="autoZero"/>
        <c:auto val="1"/>
        <c:lblAlgn val="ctr"/>
        <c:lblOffset val="100"/>
        <c:noMultiLvlLbl val="0"/>
      </c:catAx>
      <c:valAx>
        <c:axId val="125078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076608"/>
        <c:crosses val="autoZero"/>
        <c:crossBetween val="between"/>
        <c:majorUnit val="2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Jobs Created by FDI </a:t>
            </a:r>
            <a:r>
              <a:rPr lang="en-US" sz="1600" b="1" dirty="0" smtClean="0"/>
              <a:t>Projects</a:t>
            </a:r>
            <a:r>
              <a:rPr lang="en-US" sz="1600" b="1" baseline="0" dirty="0" smtClean="0"/>
              <a:t> in Kosovo </a:t>
            </a:r>
            <a:endParaRPr lang="en-US" sz="1600" b="1" dirty="0"/>
          </a:p>
        </c:rich>
      </c:tx>
      <c:layout/>
      <c:overlay val="0"/>
      <c:spPr>
        <a:noFill/>
        <a:ln>
          <a:noFill/>
        </a:ln>
        <a:effectLst/>
      </c:spPr>
    </c:title>
    <c:autoTitleDeleted val="0"/>
    <c:plotArea>
      <c:layout/>
      <c:barChart>
        <c:barDir val="col"/>
        <c:grouping val="clustered"/>
        <c:varyColors val="0"/>
        <c:ser>
          <c:idx val="0"/>
          <c:order val="0"/>
          <c:spPr>
            <a:solidFill>
              <a:srgbClr val="00B0F0"/>
            </a:solidFill>
            <a:ln>
              <a:noFill/>
            </a:ln>
            <a:effectLst/>
          </c:spPr>
          <c:invertIfNegative val="0"/>
          <c:cat>
            <c:strRef>
              <c:f>FDI!$C$114:$C$121</c:f>
              <c:strCache>
                <c:ptCount val="8"/>
                <c:pt idx="0">
                  <c:v>Real Estate</c:v>
                </c:pt>
                <c:pt idx="1">
                  <c:v>Automotive &amp; OEM</c:v>
                </c:pt>
                <c:pt idx="2">
                  <c:v>Agribusiness</c:v>
                </c:pt>
                <c:pt idx="3">
                  <c:v>Metals</c:v>
                </c:pt>
                <c:pt idx="4">
                  <c:v>Financial Services</c:v>
                </c:pt>
                <c:pt idx="5">
                  <c:v>Industrial machinery</c:v>
                </c:pt>
                <c:pt idx="6">
                  <c:v>Consumer Electronics</c:v>
                </c:pt>
                <c:pt idx="7">
                  <c:v>Business Services</c:v>
                </c:pt>
              </c:strCache>
            </c:strRef>
          </c:cat>
          <c:val>
            <c:numRef>
              <c:f>FDI!$D$114:$D$121</c:f>
              <c:numCache>
                <c:formatCode>General</c:formatCode>
                <c:ptCount val="8"/>
                <c:pt idx="0">
                  <c:v>3650</c:v>
                </c:pt>
                <c:pt idx="1">
                  <c:v>1200</c:v>
                </c:pt>
                <c:pt idx="2">
                  <c:v>550</c:v>
                </c:pt>
                <c:pt idx="3">
                  <c:v>375</c:v>
                </c:pt>
                <c:pt idx="4">
                  <c:v>375</c:v>
                </c:pt>
                <c:pt idx="5">
                  <c:v>350</c:v>
                </c:pt>
                <c:pt idx="6">
                  <c:v>325</c:v>
                </c:pt>
                <c:pt idx="7">
                  <c:v>100</c:v>
                </c:pt>
              </c:numCache>
            </c:numRef>
          </c:val>
        </c:ser>
        <c:dLbls>
          <c:showLegendKey val="0"/>
          <c:showVal val="0"/>
          <c:showCatName val="0"/>
          <c:showSerName val="0"/>
          <c:showPercent val="0"/>
          <c:showBubbleSize val="0"/>
        </c:dLbls>
        <c:gapWidth val="70"/>
        <c:overlap val="-27"/>
        <c:axId val="251860864"/>
        <c:axId val="251862400"/>
      </c:barChart>
      <c:catAx>
        <c:axId val="25186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51862400"/>
        <c:crosses val="autoZero"/>
        <c:auto val="1"/>
        <c:lblAlgn val="ctr"/>
        <c:lblOffset val="100"/>
        <c:noMultiLvlLbl val="0"/>
      </c:catAx>
      <c:valAx>
        <c:axId val="251862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186086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EC5E8C-EC9D-4DFF-833F-79AFE1990270}" type="doc">
      <dgm:prSet loTypeId="urn:microsoft.com/office/officeart/2005/8/layout/hList7" loCatId="list" qsTypeId="urn:microsoft.com/office/officeart/2005/8/quickstyle/simple1" qsCatId="simple" csTypeId="urn:microsoft.com/office/officeart/2005/8/colors/accent4_1" csCatId="accent4" phldr="1"/>
      <dgm:spPr/>
      <dgm:t>
        <a:bodyPr/>
        <a:lstStyle/>
        <a:p>
          <a:endParaRPr lang="en-US"/>
        </a:p>
      </dgm:t>
    </dgm:pt>
    <dgm:pt modelId="{6550C1D1-C1D8-4C79-82EE-C05D6E8DF680}">
      <dgm:prSet phldrT="[Text]" custT="1"/>
      <dgm:spPr/>
      <dgm:t>
        <a:bodyPr/>
        <a:lstStyle/>
        <a:p>
          <a:endParaRPr lang="en-US" sz="1200" dirty="0" smtClean="0"/>
        </a:p>
        <a:p>
          <a:endParaRPr lang="en-US" sz="1200" dirty="0" smtClean="0"/>
        </a:p>
        <a:p>
          <a:r>
            <a:rPr lang="en-US" sz="1600" dirty="0" smtClean="0">
              <a:solidFill>
                <a:srgbClr val="006600"/>
              </a:solidFill>
            </a:rPr>
            <a:t>Maintaining macroeconomic stability while reprioritizing public expenditure</a:t>
          </a:r>
          <a:endParaRPr lang="en-US" sz="1600" dirty="0">
            <a:solidFill>
              <a:srgbClr val="006600"/>
            </a:solidFill>
          </a:endParaRPr>
        </a:p>
      </dgm:t>
    </dgm:pt>
    <dgm:pt modelId="{53564328-84ED-403C-A016-114E8C514F93}" type="parTrans" cxnId="{3FAE7975-8EE6-4B8E-A7E3-16C8F5AEA8CE}">
      <dgm:prSet/>
      <dgm:spPr/>
      <dgm:t>
        <a:bodyPr/>
        <a:lstStyle/>
        <a:p>
          <a:endParaRPr lang="en-US"/>
        </a:p>
      </dgm:t>
    </dgm:pt>
    <dgm:pt modelId="{D283DC16-BBF9-42A2-B233-0741074531B5}" type="sibTrans" cxnId="{3FAE7975-8EE6-4B8E-A7E3-16C8F5AEA8CE}">
      <dgm:prSet/>
      <dgm:spPr/>
      <dgm:t>
        <a:bodyPr/>
        <a:lstStyle/>
        <a:p>
          <a:endParaRPr lang="en-US"/>
        </a:p>
      </dgm:t>
    </dgm:pt>
    <dgm:pt modelId="{81C7BA4A-E1C2-4B0F-8F8C-704EEF94F5AF}">
      <dgm:prSet phldrT="[Text]" custT="1"/>
      <dgm:spPr/>
      <dgm:t>
        <a:bodyPr/>
        <a:lstStyle/>
        <a:p>
          <a:endParaRPr lang="en-US" sz="1200" dirty="0" smtClean="0"/>
        </a:p>
        <a:p>
          <a:endParaRPr lang="en-US" sz="1200" dirty="0" smtClean="0"/>
        </a:p>
        <a:p>
          <a:r>
            <a:rPr lang="en-US" sz="1400" dirty="0" smtClean="0">
              <a:solidFill>
                <a:srgbClr val="7030A0"/>
              </a:solidFill>
            </a:rPr>
            <a:t>Reducing infrastructure bottlenecks and creating a more attractive business environment for private investment and expansion of tradable sectors</a:t>
          </a:r>
          <a:endParaRPr lang="en-US" sz="1400" dirty="0">
            <a:solidFill>
              <a:srgbClr val="7030A0"/>
            </a:solidFill>
          </a:endParaRPr>
        </a:p>
      </dgm:t>
    </dgm:pt>
    <dgm:pt modelId="{92F72D29-B02C-462C-9A76-B12E8B8769EA}" type="parTrans" cxnId="{37DC6ED9-F6B7-4F63-ADD5-FA4FD48AEFF8}">
      <dgm:prSet/>
      <dgm:spPr/>
      <dgm:t>
        <a:bodyPr/>
        <a:lstStyle/>
        <a:p>
          <a:endParaRPr lang="en-US"/>
        </a:p>
      </dgm:t>
    </dgm:pt>
    <dgm:pt modelId="{426C6062-4322-429F-870F-F66AC05A5B66}" type="sibTrans" cxnId="{37DC6ED9-F6B7-4F63-ADD5-FA4FD48AEFF8}">
      <dgm:prSet/>
      <dgm:spPr/>
      <dgm:t>
        <a:bodyPr/>
        <a:lstStyle/>
        <a:p>
          <a:endParaRPr lang="en-US"/>
        </a:p>
      </dgm:t>
    </dgm:pt>
    <dgm:pt modelId="{B2F52E36-C74E-493E-99EA-8EC3FB7D11A3}">
      <dgm:prSet phldrT="[Text]" custT="1"/>
      <dgm:spPr/>
      <dgm:t>
        <a:bodyPr/>
        <a:lstStyle/>
        <a:p>
          <a:pPr algn="ctr"/>
          <a:endParaRPr lang="en-US" sz="1400" dirty="0" smtClean="0"/>
        </a:p>
        <a:p>
          <a:pPr algn="ctr"/>
          <a:endParaRPr lang="en-US" sz="1400" dirty="0" smtClean="0"/>
        </a:p>
        <a:p>
          <a:pPr algn="ctr"/>
          <a:r>
            <a:rPr lang="en-US" sz="1600" baseline="0" dirty="0" smtClean="0">
              <a:solidFill>
                <a:schemeClr val="accent1">
                  <a:lumMod val="75000"/>
                </a:schemeClr>
              </a:solidFill>
            </a:rPr>
            <a:t>Better stewardship and greater productivity of natural resources</a:t>
          </a:r>
          <a:endParaRPr lang="en-US" sz="1600" baseline="0" dirty="0">
            <a:solidFill>
              <a:schemeClr val="accent1">
                <a:lumMod val="75000"/>
              </a:schemeClr>
            </a:solidFill>
          </a:endParaRPr>
        </a:p>
      </dgm:t>
    </dgm:pt>
    <dgm:pt modelId="{C6498C77-C906-4FB6-9604-AD9E87C28223}" type="parTrans" cxnId="{859407C7-6B99-49A5-B9C2-BEE63C184F0B}">
      <dgm:prSet/>
      <dgm:spPr/>
      <dgm:t>
        <a:bodyPr/>
        <a:lstStyle/>
        <a:p>
          <a:endParaRPr lang="en-US"/>
        </a:p>
      </dgm:t>
    </dgm:pt>
    <dgm:pt modelId="{B6422682-09AD-459B-B746-6C33CEEFF359}" type="sibTrans" cxnId="{859407C7-6B99-49A5-B9C2-BEE63C184F0B}">
      <dgm:prSet/>
      <dgm:spPr/>
      <dgm:t>
        <a:bodyPr/>
        <a:lstStyle/>
        <a:p>
          <a:endParaRPr lang="en-US"/>
        </a:p>
      </dgm:t>
    </dgm:pt>
    <dgm:pt modelId="{8A6CF3DC-99E5-4613-8637-2E4FE2B2DFA7}">
      <dgm:prSet custT="1"/>
      <dgm:spPr/>
      <dgm:t>
        <a:bodyPr/>
        <a:lstStyle/>
        <a:p>
          <a:endParaRPr lang="en-US" sz="1400" dirty="0" smtClean="0"/>
        </a:p>
        <a:p>
          <a:endParaRPr lang="en-US" sz="1400" baseline="0" dirty="0" smtClean="0">
            <a:solidFill>
              <a:srgbClr val="DE6614"/>
            </a:solidFill>
          </a:endParaRPr>
        </a:p>
        <a:p>
          <a:r>
            <a:rPr lang="en-US" sz="1600" baseline="0" dirty="0" smtClean="0">
              <a:solidFill>
                <a:srgbClr val="EB6C15"/>
              </a:solidFill>
            </a:rPr>
            <a:t>Greater inclusion by building human capital and providing equal opportunities</a:t>
          </a:r>
          <a:endParaRPr lang="en-US" sz="1600" baseline="0" dirty="0">
            <a:solidFill>
              <a:srgbClr val="EB6C15"/>
            </a:solidFill>
          </a:endParaRPr>
        </a:p>
      </dgm:t>
    </dgm:pt>
    <dgm:pt modelId="{9A953901-1449-426F-B72D-CC83D37A05F0}" type="parTrans" cxnId="{CC6228F2-C745-4016-AEF7-5DB844113BE4}">
      <dgm:prSet/>
      <dgm:spPr/>
      <dgm:t>
        <a:bodyPr/>
        <a:lstStyle/>
        <a:p>
          <a:endParaRPr lang="en-US"/>
        </a:p>
      </dgm:t>
    </dgm:pt>
    <dgm:pt modelId="{3F9D4DC7-BCDA-4EF1-8519-29264AD6A0F5}" type="sibTrans" cxnId="{CC6228F2-C745-4016-AEF7-5DB844113BE4}">
      <dgm:prSet/>
      <dgm:spPr/>
      <dgm:t>
        <a:bodyPr/>
        <a:lstStyle/>
        <a:p>
          <a:endParaRPr lang="en-US"/>
        </a:p>
      </dgm:t>
    </dgm:pt>
    <dgm:pt modelId="{EDB3661D-98D9-464C-A41A-2964E7B92FE6}" type="pres">
      <dgm:prSet presAssocID="{C6EC5E8C-EC9D-4DFF-833F-79AFE1990270}" presName="Name0" presStyleCnt="0">
        <dgm:presLayoutVars>
          <dgm:dir/>
          <dgm:resizeHandles val="exact"/>
        </dgm:presLayoutVars>
      </dgm:prSet>
      <dgm:spPr/>
      <dgm:t>
        <a:bodyPr/>
        <a:lstStyle/>
        <a:p>
          <a:endParaRPr lang="en-US"/>
        </a:p>
      </dgm:t>
    </dgm:pt>
    <dgm:pt modelId="{3F724CE1-4537-4F44-80FC-2012B1F20542}" type="pres">
      <dgm:prSet presAssocID="{C6EC5E8C-EC9D-4DFF-833F-79AFE1990270}" presName="fgShape" presStyleLbl="fgShp" presStyleIdx="0" presStyleCnt="1" custScaleX="109532" custScaleY="26270" custLinFactNeighborX="0" custLinFactNeighborY="15318"/>
      <dgm:spPr>
        <a:solidFill>
          <a:schemeClr val="accent4">
            <a:lumMod val="40000"/>
            <a:lumOff val="60000"/>
          </a:schemeClr>
        </a:solidFill>
        <a:ln>
          <a:solidFill>
            <a:schemeClr val="accent4">
              <a:lumMod val="50000"/>
            </a:schemeClr>
          </a:solidFill>
        </a:ln>
      </dgm:spPr>
      <dgm:t>
        <a:bodyPr/>
        <a:lstStyle/>
        <a:p>
          <a:endParaRPr lang="en-US"/>
        </a:p>
      </dgm:t>
    </dgm:pt>
    <dgm:pt modelId="{BF3E5C99-7061-461B-B17F-9073FA81FD47}" type="pres">
      <dgm:prSet presAssocID="{C6EC5E8C-EC9D-4DFF-833F-79AFE1990270}" presName="linComp" presStyleCnt="0"/>
      <dgm:spPr/>
      <dgm:t>
        <a:bodyPr/>
        <a:lstStyle/>
        <a:p>
          <a:endParaRPr lang="en-US"/>
        </a:p>
      </dgm:t>
    </dgm:pt>
    <dgm:pt modelId="{10602224-3F9E-4CEE-9796-36D63602C89D}" type="pres">
      <dgm:prSet presAssocID="{6550C1D1-C1D8-4C79-82EE-C05D6E8DF680}" presName="compNode" presStyleCnt="0"/>
      <dgm:spPr/>
      <dgm:t>
        <a:bodyPr/>
        <a:lstStyle/>
        <a:p>
          <a:endParaRPr lang="en-US"/>
        </a:p>
      </dgm:t>
    </dgm:pt>
    <dgm:pt modelId="{445E770C-C5CB-4D76-BD9A-2CAFAAB23168}" type="pres">
      <dgm:prSet presAssocID="{6550C1D1-C1D8-4C79-82EE-C05D6E8DF680}" presName="bkgdShape" presStyleLbl="node1" presStyleIdx="0" presStyleCnt="4"/>
      <dgm:spPr/>
      <dgm:t>
        <a:bodyPr/>
        <a:lstStyle/>
        <a:p>
          <a:endParaRPr lang="en-US"/>
        </a:p>
      </dgm:t>
    </dgm:pt>
    <dgm:pt modelId="{C6FC86A0-4BF9-4CC1-BFCF-A081C9013093}" type="pres">
      <dgm:prSet presAssocID="{6550C1D1-C1D8-4C79-82EE-C05D6E8DF680}" presName="nodeTx" presStyleLbl="node1" presStyleIdx="0" presStyleCnt="4">
        <dgm:presLayoutVars>
          <dgm:bulletEnabled val="1"/>
        </dgm:presLayoutVars>
      </dgm:prSet>
      <dgm:spPr/>
      <dgm:t>
        <a:bodyPr/>
        <a:lstStyle/>
        <a:p>
          <a:endParaRPr lang="en-US"/>
        </a:p>
      </dgm:t>
    </dgm:pt>
    <dgm:pt modelId="{E4DB09BC-4AD1-4B05-A415-98C2B6154461}" type="pres">
      <dgm:prSet presAssocID="{6550C1D1-C1D8-4C79-82EE-C05D6E8DF680}" presName="invisiNode" presStyleLbl="node1" presStyleIdx="0" presStyleCnt="4"/>
      <dgm:spPr/>
      <dgm:t>
        <a:bodyPr/>
        <a:lstStyle/>
        <a:p>
          <a:endParaRPr lang="en-US"/>
        </a:p>
      </dgm:t>
    </dgm:pt>
    <dgm:pt modelId="{CE8A6661-1687-4CC9-8E73-3E7B5FA3A66C}" type="pres">
      <dgm:prSet presAssocID="{6550C1D1-C1D8-4C79-82EE-C05D6E8DF680}" presName="imagNode" presStyleLbl="fgImgPlace1" presStyleIdx="0" presStyleCnt="4"/>
      <dgm:spPr/>
      <dgm:t>
        <a:bodyPr/>
        <a:lstStyle/>
        <a:p>
          <a:endParaRPr lang="en-US"/>
        </a:p>
      </dgm:t>
    </dgm:pt>
    <dgm:pt modelId="{9AC9CECB-2860-4B31-8926-FC8EB78C1F49}" type="pres">
      <dgm:prSet presAssocID="{D283DC16-BBF9-42A2-B233-0741074531B5}" presName="sibTrans" presStyleLbl="sibTrans2D1" presStyleIdx="0" presStyleCnt="0"/>
      <dgm:spPr/>
      <dgm:t>
        <a:bodyPr/>
        <a:lstStyle/>
        <a:p>
          <a:endParaRPr lang="en-US"/>
        </a:p>
      </dgm:t>
    </dgm:pt>
    <dgm:pt modelId="{17BA7A7F-F9AC-492D-84D5-1F7CB2012E4D}" type="pres">
      <dgm:prSet presAssocID="{81C7BA4A-E1C2-4B0F-8F8C-704EEF94F5AF}" presName="compNode" presStyleCnt="0"/>
      <dgm:spPr/>
      <dgm:t>
        <a:bodyPr/>
        <a:lstStyle/>
        <a:p>
          <a:endParaRPr lang="en-US"/>
        </a:p>
      </dgm:t>
    </dgm:pt>
    <dgm:pt modelId="{EC247D97-C858-44B1-8B6D-F1ACBFB50BC4}" type="pres">
      <dgm:prSet presAssocID="{81C7BA4A-E1C2-4B0F-8F8C-704EEF94F5AF}" presName="bkgdShape" presStyleLbl="node1" presStyleIdx="1" presStyleCnt="4"/>
      <dgm:spPr/>
      <dgm:t>
        <a:bodyPr/>
        <a:lstStyle/>
        <a:p>
          <a:endParaRPr lang="en-US"/>
        </a:p>
      </dgm:t>
    </dgm:pt>
    <dgm:pt modelId="{7DA20E57-AF8D-4DC5-87C6-D1F8430843E8}" type="pres">
      <dgm:prSet presAssocID="{81C7BA4A-E1C2-4B0F-8F8C-704EEF94F5AF}" presName="nodeTx" presStyleLbl="node1" presStyleIdx="1" presStyleCnt="4">
        <dgm:presLayoutVars>
          <dgm:bulletEnabled val="1"/>
        </dgm:presLayoutVars>
      </dgm:prSet>
      <dgm:spPr/>
      <dgm:t>
        <a:bodyPr/>
        <a:lstStyle/>
        <a:p>
          <a:endParaRPr lang="en-US"/>
        </a:p>
      </dgm:t>
    </dgm:pt>
    <dgm:pt modelId="{C713321E-FEC8-44E0-BC91-36692C186006}" type="pres">
      <dgm:prSet presAssocID="{81C7BA4A-E1C2-4B0F-8F8C-704EEF94F5AF}" presName="invisiNode" presStyleLbl="node1" presStyleIdx="1" presStyleCnt="4"/>
      <dgm:spPr/>
      <dgm:t>
        <a:bodyPr/>
        <a:lstStyle/>
        <a:p>
          <a:endParaRPr lang="en-US"/>
        </a:p>
      </dgm:t>
    </dgm:pt>
    <dgm:pt modelId="{72BBBDDF-C235-4204-91CD-14E1BC1A5FDC}" type="pres">
      <dgm:prSet presAssocID="{81C7BA4A-E1C2-4B0F-8F8C-704EEF94F5AF}" presName="imagNode" presStyleLbl="fgImgPlace1" presStyleIdx="1" presStyleCnt="4"/>
      <dgm:spPr/>
      <dgm:t>
        <a:bodyPr/>
        <a:lstStyle/>
        <a:p>
          <a:endParaRPr lang="en-US"/>
        </a:p>
      </dgm:t>
    </dgm:pt>
    <dgm:pt modelId="{71DDD064-D6B7-4E7D-BDBC-51FE9B7B0A96}" type="pres">
      <dgm:prSet presAssocID="{426C6062-4322-429F-870F-F66AC05A5B66}" presName="sibTrans" presStyleLbl="sibTrans2D1" presStyleIdx="0" presStyleCnt="0"/>
      <dgm:spPr/>
      <dgm:t>
        <a:bodyPr/>
        <a:lstStyle/>
        <a:p>
          <a:endParaRPr lang="en-US"/>
        </a:p>
      </dgm:t>
    </dgm:pt>
    <dgm:pt modelId="{812BA638-C2C0-4245-9DB1-712878A652EC}" type="pres">
      <dgm:prSet presAssocID="{B2F52E36-C74E-493E-99EA-8EC3FB7D11A3}" presName="compNode" presStyleCnt="0"/>
      <dgm:spPr/>
      <dgm:t>
        <a:bodyPr/>
        <a:lstStyle/>
        <a:p>
          <a:endParaRPr lang="en-US"/>
        </a:p>
      </dgm:t>
    </dgm:pt>
    <dgm:pt modelId="{DAE71E06-B127-46E7-A17E-5B28BC31AF61}" type="pres">
      <dgm:prSet presAssocID="{B2F52E36-C74E-493E-99EA-8EC3FB7D11A3}" presName="bkgdShape" presStyleLbl="node1" presStyleIdx="2" presStyleCnt="4"/>
      <dgm:spPr/>
      <dgm:t>
        <a:bodyPr/>
        <a:lstStyle/>
        <a:p>
          <a:endParaRPr lang="en-US"/>
        </a:p>
      </dgm:t>
    </dgm:pt>
    <dgm:pt modelId="{FF9C0978-318F-414A-B49E-E2CFC1D3047F}" type="pres">
      <dgm:prSet presAssocID="{B2F52E36-C74E-493E-99EA-8EC3FB7D11A3}" presName="nodeTx" presStyleLbl="node1" presStyleIdx="2" presStyleCnt="4">
        <dgm:presLayoutVars>
          <dgm:bulletEnabled val="1"/>
        </dgm:presLayoutVars>
      </dgm:prSet>
      <dgm:spPr/>
      <dgm:t>
        <a:bodyPr/>
        <a:lstStyle/>
        <a:p>
          <a:endParaRPr lang="en-US"/>
        </a:p>
      </dgm:t>
    </dgm:pt>
    <dgm:pt modelId="{BE4FB66A-ECB5-4A9C-8462-754ADDD402BF}" type="pres">
      <dgm:prSet presAssocID="{B2F52E36-C74E-493E-99EA-8EC3FB7D11A3}" presName="invisiNode" presStyleLbl="node1" presStyleIdx="2" presStyleCnt="4"/>
      <dgm:spPr/>
      <dgm:t>
        <a:bodyPr/>
        <a:lstStyle/>
        <a:p>
          <a:endParaRPr lang="en-US"/>
        </a:p>
      </dgm:t>
    </dgm:pt>
    <dgm:pt modelId="{F65A13F1-6FB6-40A7-9B19-B7F9D4FD413D}" type="pres">
      <dgm:prSet presAssocID="{B2F52E36-C74E-493E-99EA-8EC3FB7D11A3}" presName="imagNode" presStyleLbl="fgImgPlace1" presStyleIdx="2" presStyleCnt="4"/>
      <dgm:spPr/>
      <dgm:t>
        <a:bodyPr/>
        <a:lstStyle/>
        <a:p>
          <a:endParaRPr lang="en-US"/>
        </a:p>
      </dgm:t>
    </dgm:pt>
    <dgm:pt modelId="{6588CEA7-6FF9-4614-9162-AE580787FCE8}" type="pres">
      <dgm:prSet presAssocID="{B6422682-09AD-459B-B746-6C33CEEFF359}" presName="sibTrans" presStyleLbl="sibTrans2D1" presStyleIdx="0" presStyleCnt="0"/>
      <dgm:spPr/>
      <dgm:t>
        <a:bodyPr/>
        <a:lstStyle/>
        <a:p>
          <a:endParaRPr lang="en-US"/>
        </a:p>
      </dgm:t>
    </dgm:pt>
    <dgm:pt modelId="{9E1E143D-7BF1-4D5C-9FB8-EF2813F3B7E1}" type="pres">
      <dgm:prSet presAssocID="{8A6CF3DC-99E5-4613-8637-2E4FE2B2DFA7}" presName="compNode" presStyleCnt="0"/>
      <dgm:spPr/>
    </dgm:pt>
    <dgm:pt modelId="{AA7331E3-4043-4A5C-BB7E-B27E4629FB91}" type="pres">
      <dgm:prSet presAssocID="{8A6CF3DC-99E5-4613-8637-2E4FE2B2DFA7}" presName="bkgdShape" presStyleLbl="node1" presStyleIdx="3" presStyleCnt="4" custScaleX="93705" custLinFactNeighborX="-279"/>
      <dgm:spPr/>
      <dgm:t>
        <a:bodyPr/>
        <a:lstStyle/>
        <a:p>
          <a:endParaRPr lang="en-US"/>
        </a:p>
      </dgm:t>
    </dgm:pt>
    <dgm:pt modelId="{5CFC02A3-2FCE-4323-9BB4-56168BE98C15}" type="pres">
      <dgm:prSet presAssocID="{8A6CF3DC-99E5-4613-8637-2E4FE2B2DFA7}" presName="nodeTx" presStyleLbl="node1" presStyleIdx="3" presStyleCnt="4">
        <dgm:presLayoutVars>
          <dgm:bulletEnabled val="1"/>
        </dgm:presLayoutVars>
      </dgm:prSet>
      <dgm:spPr/>
      <dgm:t>
        <a:bodyPr/>
        <a:lstStyle/>
        <a:p>
          <a:endParaRPr lang="en-US"/>
        </a:p>
      </dgm:t>
    </dgm:pt>
    <dgm:pt modelId="{DE648C3D-95E8-42AA-AD4C-96BCC6EE7AD5}" type="pres">
      <dgm:prSet presAssocID="{8A6CF3DC-99E5-4613-8637-2E4FE2B2DFA7}" presName="invisiNode" presStyleLbl="node1" presStyleIdx="3" presStyleCnt="4"/>
      <dgm:spPr/>
    </dgm:pt>
    <dgm:pt modelId="{E63EEB2E-5AC3-4AE1-B1AC-2F692B16B20D}" type="pres">
      <dgm:prSet presAssocID="{8A6CF3DC-99E5-4613-8637-2E4FE2B2DFA7}" presName="imagNode" presStyleLbl="fgImgPlace1" presStyleIdx="3" presStyleCnt="4" custScaleX="113383" custScaleY="105793"/>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t>
        <a:bodyPr/>
        <a:lstStyle/>
        <a:p>
          <a:endParaRPr lang="en-US"/>
        </a:p>
      </dgm:t>
    </dgm:pt>
  </dgm:ptLst>
  <dgm:cxnLst>
    <dgm:cxn modelId="{5818E09B-2191-4FBC-99CF-DA6C28B00949}" type="presOf" srcId="{6550C1D1-C1D8-4C79-82EE-C05D6E8DF680}" destId="{C6FC86A0-4BF9-4CC1-BFCF-A081C9013093}" srcOrd="1" destOrd="0" presId="urn:microsoft.com/office/officeart/2005/8/layout/hList7"/>
    <dgm:cxn modelId="{37DC6ED9-F6B7-4F63-ADD5-FA4FD48AEFF8}" srcId="{C6EC5E8C-EC9D-4DFF-833F-79AFE1990270}" destId="{81C7BA4A-E1C2-4B0F-8F8C-704EEF94F5AF}" srcOrd="1" destOrd="0" parTransId="{92F72D29-B02C-462C-9A76-B12E8B8769EA}" sibTransId="{426C6062-4322-429F-870F-F66AC05A5B66}"/>
    <dgm:cxn modelId="{739E43D8-2F26-4972-B7FB-F31575C4E34F}" type="presOf" srcId="{8A6CF3DC-99E5-4613-8637-2E4FE2B2DFA7}" destId="{5CFC02A3-2FCE-4323-9BB4-56168BE98C15}" srcOrd="1" destOrd="0" presId="urn:microsoft.com/office/officeart/2005/8/layout/hList7"/>
    <dgm:cxn modelId="{B7395A07-86E2-4670-BA28-C5673C7AE1DF}" type="presOf" srcId="{81C7BA4A-E1C2-4B0F-8F8C-704EEF94F5AF}" destId="{7DA20E57-AF8D-4DC5-87C6-D1F8430843E8}" srcOrd="1" destOrd="0" presId="urn:microsoft.com/office/officeart/2005/8/layout/hList7"/>
    <dgm:cxn modelId="{C0F19DFC-6C05-42AC-8084-D9D9478545BB}" type="presOf" srcId="{B6422682-09AD-459B-B746-6C33CEEFF359}" destId="{6588CEA7-6FF9-4614-9162-AE580787FCE8}" srcOrd="0" destOrd="0" presId="urn:microsoft.com/office/officeart/2005/8/layout/hList7"/>
    <dgm:cxn modelId="{859407C7-6B99-49A5-B9C2-BEE63C184F0B}" srcId="{C6EC5E8C-EC9D-4DFF-833F-79AFE1990270}" destId="{B2F52E36-C74E-493E-99EA-8EC3FB7D11A3}" srcOrd="2" destOrd="0" parTransId="{C6498C77-C906-4FB6-9604-AD9E87C28223}" sibTransId="{B6422682-09AD-459B-B746-6C33CEEFF359}"/>
    <dgm:cxn modelId="{E51A293F-1A7E-4D9C-B1E8-D6AABACC27A5}" type="presOf" srcId="{6550C1D1-C1D8-4C79-82EE-C05D6E8DF680}" destId="{445E770C-C5CB-4D76-BD9A-2CAFAAB23168}" srcOrd="0" destOrd="0" presId="urn:microsoft.com/office/officeart/2005/8/layout/hList7"/>
    <dgm:cxn modelId="{C13F7B88-41F6-40B7-A6A9-B233CDC8FEBF}" type="presOf" srcId="{8A6CF3DC-99E5-4613-8637-2E4FE2B2DFA7}" destId="{AA7331E3-4043-4A5C-BB7E-B27E4629FB91}" srcOrd="0" destOrd="0" presId="urn:microsoft.com/office/officeart/2005/8/layout/hList7"/>
    <dgm:cxn modelId="{3FAE7975-8EE6-4B8E-A7E3-16C8F5AEA8CE}" srcId="{C6EC5E8C-EC9D-4DFF-833F-79AFE1990270}" destId="{6550C1D1-C1D8-4C79-82EE-C05D6E8DF680}" srcOrd="0" destOrd="0" parTransId="{53564328-84ED-403C-A016-114E8C514F93}" sibTransId="{D283DC16-BBF9-42A2-B233-0741074531B5}"/>
    <dgm:cxn modelId="{2808F850-E914-4903-80DC-8F4A396F6ADC}" type="presOf" srcId="{B2F52E36-C74E-493E-99EA-8EC3FB7D11A3}" destId="{DAE71E06-B127-46E7-A17E-5B28BC31AF61}" srcOrd="0" destOrd="0" presId="urn:microsoft.com/office/officeart/2005/8/layout/hList7"/>
    <dgm:cxn modelId="{B86932C0-DF3F-44C8-BF5F-51AA8FA72BDE}" type="presOf" srcId="{C6EC5E8C-EC9D-4DFF-833F-79AFE1990270}" destId="{EDB3661D-98D9-464C-A41A-2964E7B92FE6}" srcOrd="0" destOrd="0" presId="urn:microsoft.com/office/officeart/2005/8/layout/hList7"/>
    <dgm:cxn modelId="{98BFF4C9-C036-40D3-8D0A-999F00168181}" type="presOf" srcId="{B2F52E36-C74E-493E-99EA-8EC3FB7D11A3}" destId="{FF9C0978-318F-414A-B49E-E2CFC1D3047F}" srcOrd="1" destOrd="0" presId="urn:microsoft.com/office/officeart/2005/8/layout/hList7"/>
    <dgm:cxn modelId="{D5973D36-0FE0-4B79-ADB8-71EF022BF36B}" type="presOf" srcId="{D283DC16-BBF9-42A2-B233-0741074531B5}" destId="{9AC9CECB-2860-4B31-8926-FC8EB78C1F49}" srcOrd="0" destOrd="0" presId="urn:microsoft.com/office/officeart/2005/8/layout/hList7"/>
    <dgm:cxn modelId="{7453EEA5-84D6-4D60-93A5-EDB1BC6D2011}" type="presOf" srcId="{81C7BA4A-E1C2-4B0F-8F8C-704EEF94F5AF}" destId="{EC247D97-C858-44B1-8B6D-F1ACBFB50BC4}" srcOrd="0" destOrd="0" presId="urn:microsoft.com/office/officeart/2005/8/layout/hList7"/>
    <dgm:cxn modelId="{CC6228F2-C745-4016-AEF7-5DB844113BE4}" srcId="{C6EC5E8C-EC9D-4DFF-833F-79AFE1990270}" destId="{8A6CF3DC-99E5-4613-8637-2E4FE2B2DFA7}" srcOrd="3" destOrd="0" parTransId="{9A953901-1449-426F-B72D-CC83D37A05F0}" sibTransId="{3F9D4DC7-BCDA-4EF1-8519-29264AD6A0F5}"/>
    <dgm:cxn modelId="{15867FB9-BAE7-43FB-8A6E-8B3E51F99779}" type="presOf" srcId="{426C6062-4322-429F-870F-F66AC05A5B66}" destId="{71DDD064-D6B7-4E7D-BDBC-51FE9B7B0A96}" srcOrd="0" destOrd="0" presId="urn:microsoft.com/office/officeart/2005/8/layout/hList7"/>
    <dgm:cxn modelId="{995422BC-1D83-4F3C-9DAA-285E0B89EFCB}" type="presParOf" srcId="{EDB3661D-98D9-464C-A41A-2964E7B92FE6}" destId="{3F724CE1-4537-4F44-80FC-2012B1F20542}" srcOrd="0" destOrd="0" presId="urn:microsoft.com/office/officeart/2005/8/layout/hList7"/>
    <dgm:cxn modelId="{157762B8-8A88-448D-8857-CF3224631027}" type="presParOf" srcId="{EDB3661D-98D9-464C-A41A-2964E7B92FE6}" destId="{BF3E5C99-7061-461B-B17F-9073FA81FD47}" srcOrd="1" destOrd="0" presId="urn:microsoft.com/office/officeart/2005/8/layout/hList7"/>
    <dgm:cxn modelId="{C5B329B6-3F4A-438C-ACE5-E76AB0714786}" type="presParOf" srcId="{BF3E5C99-7061-461B-B17F-9073FA81FD47}" destId="{10602224-3F9E-4CEE-9796-36D63602C89D}" srcOrd="0" destOrd="0" presId="urn:microsoft.com/office/officeart/2005/8/layout/hList7"/>
    <dgm:cxn modelId="{6BF276B6-4111-4FA5-992E-65861EC42831}" type="presParOf" srcId="{10602224-3F9E-4CEE-9796-36D63602C89D}" destId="{445E770C-C5CB-4D76-BD9A-2CAFAAB23168}" srcOrd="0" destOrd="0" presId="urn:microsoft.com/office/officeart/2005/8/layout/hList7"/>
    <dgm:cxn modelId="{98CB002B-C8A9-4ADB-9115-6672CEE5FB92}" type="presParOf" srcId="{10602224-3F9E-4CEE-9796-36D63602C89D}" destId="{C6FC86A0-4BF9-4CC1-BFCF-A081C9013093}" srcOrd="1" destOrd="0" presId="urn:microsoft.com/office/officeart/2005/8/layout/hList7"/>
    <dgm:cxn modelId="{5242BD91-4C80-442B-A77E-68DFA98925FB}" type="presParOf" srcId="{10602224-3F9E-4CEE-9796-36D63602C89D}" destId="{E4DB09BC-4AD1-4B05-A415-98C2B6154461}" srcOrd="2" destOrd="0" presId="urn:microsoft.com/office/officeart/2005/8/layout/hList7"/>
    <dgm:cxn modelId="{CC880F2D-38D7-4720-B9FB-0E961AC412AE}" type="presParOf" srcId="{10602224-3F9E-4CEE-9796-36D63602C89D}" destId="{CE8A6661-1687-4CC9-8E73-3E7B5FA3A66C}" srcOrd="3" destOrd="0" presId="urn:microsoft.com/office/officeart/2005/8/layout/hList7"/>
    <dgm:cxn modelId="{EEA69861-C4A8-4763-A079-30F8CF5FB00F}" type="presParOf" srcId="{BF3E5C99-7061-461B-B17F-9073FA81FD47}" destId="{9AC9CECB-2860-4B31-8926-FC8EB78C1F49}" srcOrd="1" destOrd="0" presId="urn:microsoft.com/office/officeart/2005/8/layout/hList7"/>
    <dgm:cxn modelId="{8F017F54-B014-40A0-BA95-38F6773BA4CD}" type="presParOf" srcId="{BF3E5C99-7061-461B-B17F-9073FA81FD47}" destId="{17BA7A7F-F9AC-492D-84D5-1F7CB2012E4D}" srcOrd="2" destOrd="0" presId="urn:microsoft.com/office/officeart/2005/8/layout/hList7"/>
    <dgm:cxn modelId="{F1760538-D0E1-49DF-9618-B10ED09355C5}" type="presParOf" srcId="{17BA7A7F-F9AC-492D-84D5-1F7CB2012E4D}" destId="{EC247D97-C858-44B1-8B6D-F1ACBFB50BC4}" srcOrd="0" destOrd="0" presId="urn:microsoft.com/office/officeart/2005/8/layout/hList7"/>
    <dgm:cxn modelId="{86B82747-06F6-4363-BC41-3A1A5A07142D}" type="presParOf" srcId="{17BA7A7F-F9AC-492D-84D5-1F7CB2012E4D}" destId="{7DA20E57-AF8D-4DC5-87C6-D1F8430843E8}" srcOrd="1" destOrd="0" presId="urn:microsoft.com/office/officeart/2005/8/layout/hList7"/>
    <dgm:cxn modelId="{69F28E7E-7866-446B-9F2F-CFFA0B48E9AE}" type="presParOf" srcId="{17BA7A7F-F9AC-492D-84D5-1F7CB2012E4D}" destId="{C713321E-FEC8-44E0-BC91-36692C186006}" srcOrd="2" destOrd="0" presId="urn:microsoft.com/office/officeart/2005/8/layout/hList7"/>
    <dgm:cxn modelId="{BB4E6521-6222-4962-8810-A76D82054DB1}" type="presParOf" srcId="{17BA7A7F-F9AC-492D-84D5-1F7CB2012E4D}" destId="{72BBBDDF-C235-4204-91CD-14E1BC1A5FDC}" srcOrd="3" destOrd="0" presId="urn:microsoft.com/office/officeart/2005/8/layout/hList7"/>
    <dgm:cxn modelId="{2EABB7C4-450F-421C-AFC1-2AC3D17BCEE5}" type="presParOf" srcId="{BF3E5C99-7061-461B-B17F-9073FA81FD47}" destId="{71DDD064-D6B7-4E7D-BDBC-51FE9B7B0A96}" srcOrd="3" destOrd="0" presId="urn:microsoft.com/office/officeart/2005/8/layout/hList7"/>
    <dgm:cxn modelId="{9E509E50-4918-4184-B059-2E24CCBD42D0}" type="presParOf" srcId="{BF3E5C99-7061-461B-B17F-9073FA81FD47}" destId="{812BA638-C2C0-4245-9DB1-712878A652EC}" srcOrd="4" destOrd="0" presId="urn:microsoft.com/office/officeart/2005/8/layout/hList7"/>
    <dgm:cxn modelId="{5562BC48-CA33-4177-BE25-2C31E7D6FE35}" type="presParOf" srcId="{812BA638-C2C0-4245-9DB1-712878A652EC}" destId="{DAE71E06-B127-46E7-A17E-5B28BC31AF61}" srcOrd="0" destOrd="0" presId="urn:microsoft.com/office/officeart/2005/8/layout/hList7"/>
    <dgm:cxn modelId="{C3EEA310-E16C-47D9-9910-B72601890792}" type="presParOf" srcId="{812BA638-C2C0-4245-9DB1-712878A652EC}" destId="{FF9C0978-318F-414A-B49E-E2CFC1D3047F}" srcOrd="1" destOrd="0" presId="urn:microsoft.com/office/officeart/2005/8/layout/hList7"/>
    <dgm:cxn modelId="{A1D9F20F-2EB6-4500-955B-A392F44BC034}" type="presParOf" srcId="{812BA638-C2C0-4245-9DB1-712878A652EC}" destId="{BE4FB66A-ECB5-4A9C-8462-754ADDD402BF}" srcOrd="2" destOrd="0" presId="urn:microsoft.com/office/officeart/2005/8/layout/hList7"/>
    <dgm:cxn modelId="{1196E418-6A0E-47CE-A2C1-548164A19D04}" type="presParOf" srcId="{812BA638-C2C0-4245-9DB1-712878A652EC}" destId="{F65A13F1-6FB6-40A7-9B19-B7F9D4FD413D}" srcOrd="3" destOrd="0" presId="urn:microsoft.com/office/officeart/2005/8/layout/hList7"/>
    <dgm:cxn modelId="{F0FC0FE1-5B78-4B65-83FF-3ACF44C21387}" type="presParOf" srcId="{BF3E5C99-7061-461B-B17F-9073FA81FD47}" destId="{6588CEA7-6FF9-4614-9162-AE580787FCE8}" srcOrd="5" destOrd="0" presId="urn:microsoft.com/office/officeart/2005/8/layout/hList7"/>
    <dgm:cxn modelId="{DF1A6877-54FB-4175-864C-F5C6E2F2F624}" type="presParOf" srcId="{BF3E5C99-7061-461B-B17F-9073FA81FD47}" destId="{9E1E143D-7BF1-4D5C-9FB8-EF2813F3B7E1}" srcOrd="6" destOrd="0" presId="urn:microsoft.com/office/officeart/2005/8/layout/hList7"/>
    <dgm:cxn modelId="{2826FC64-202B-486E-8D37-11E7F144DB84}" type="presParOf" srcId="{9E1E143D-7BF1-4D5C-9FB8-EF2813F3B7E1}" destId="{AA7331E3-4043-4A5C-BB7E-B27E4629FB91}" srcOrd="0" destOrd="0" presId="urn:microsoft.com/office/officeart/2005/8/layout/hList7"/>
    <dgm:cxn modelId="{9D22C149-180C-4BCB-92A6-FAA592F22F85}" type="presParOf" srcId="{9E1E143D-7BF1-4D5C-9FB8-EF2813F3B7E1}" destId="{5CFC02A3-2FCE-4323-9BB4-56168BE98C15}" srcOrd="1" destOrd="0" presId="urn:microsoft.com/office/officeart/2005/8/layout/hList7"/>
    <dgm:cxn modelId="{84E722CA-B4F6-4930-BBEE-57051D833EC7}" type="presParOf" srcId="{9E1E143D-7BF1-4D5C-9FB8-EF2813F3B7E1}" destId="{DE648C3D-95E8-42AA-AD4C-96BCC6EE7AD5}" srcOrd="2" destOrd="0" presId="urn:microsoft.com/office/officeart/2005/8/layout/hList7"/>
    <dgm:cxn modelId="{B6F1E74F-67B9-4874-A2E2-4089FD5D4F9A}" type="presParOf" srcId="{9E1E143D-7BF1-4D5C-9FB8-EF2813F3B7E1}" destId="{E63EEB2E-5AC3-4AE1-B1AC-2F692B16B20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0.77693</cdr:x>
      <cdr:y>0.8891</cdr:y>
    </cdr:from>
    <cdr:to>
      <cdr:x>0.96481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458789" y="2361549"/>
          <a:ext cx="1078224" cy="29456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0.05289</cdr:x>
      <cdr:y>0.94279</cdr:y>
    </cdr:from>
    <cdr:to>
      <cdr:x>1</cdr:x>
      <cdr:y>1</cdr:y>
    </cdr:to>
    <cdr:sp macro="" textlink="">
      <cdr:nvSpPr>
        <cdr:cNvPr id="2" name="TextBox 6"/>
        <cdr:cNvSpPr txBox="1"/>
      </cdr:nvSpPr>
      <cdr:spPr>
        <a:xfrm xmlns:a="http://schemas.openxmlformats.org/drawingml/2006/main">
          <a:off x="363950" y="6518169"/>
          <a:ext cx="513849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Bef>
              <a:spcPts val="600"/>
            </a:spcBef>
            <a:buClr>
              <a:srgbClr val="00B0F0"/>
            </a:buClr>
          </a:pPr>
          <a:r>
            <a:rPr lang="en-US" sz="1200" i="1" dirty="0" smtClean="0"/>
            <a:t>Source: BEEPS 2013 and EBRD</a:t>
          </a:r>
          <a:endParaRPr lang="en-US" sz="1200" i="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5029"/>
          </a:xfrm>
          <a:prstGeom prst="rect">
            <a:avLst/>
          </a:prstGeom>
        </p:spPr>
        <p:txBody>
          <a:bodyPr vert="horz" lIns="93174" tIns="46588" rIns="93174" bIns="46588" rtlCol="0"/>
          <a:lstStyle>
            <a:lvl1pPr algn="l">
              <a:defRPr sz="1200"/>
            </a:lvl1pPr>
          </a:lstStyle>
          <a:p>
            <a:endParaRPr lang="en-US"/>
          </a:p>
        </p:txBody>
      </p:sp>
      <p:sp>
        <p:nvSpPr>
          <p:cNvPr id="3" name="Date Placeholder 2"/>
          <p:cNvSpPr>
            <a:spLocks noGrp="1"/>
          </p:cNvSpPr>
          <p:nvPr>
            <p:ph type="dt" idx="1"/>
          </p:nvPr>
        </p:nvSpPr>
        <p:spPr>
          <a:xfrm>
            <a:off x="3815374" y="1"/>
            <a:ext cx="2918831" cy="495029"/>
          </a:xfrm>
          <a:prstGeom prst="rect">
            <a:avLst/>
          </a:prstGeom>
        </p:spPr>
        <p:txBody>
          <a:bodyPr vert="horz" lIns="93174" tIns="46588" rIns="93174" bIns="46588" rtlCol="0"/>
          <a:lstStyle>
            <a:lvl1pPr algn="r">
              <a:defRPr sz="1200"/>
            </a:lvl1pPr>
          </a:lstStyle>
          <a:p>
            <a:fld id="{87D80E18-263F-4E05-92B7-34514649A44E}" type="datetimeFigureOut">
              <a:rPr lang="en-US" smtClean="0"/>
              <a:t>11/24/2016</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3174" tIns="46588" rIns="93174" bIns="46588" rtlCol="0" anchor="ctr"/>
          <a:lstStyle/>
          <a:p>
            <a:endParaRPr lang="en-US"/>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3174" tIns="46588" rIns="93174"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7"/>
            <a:ext cx="2918831" cy="495028"/>
          </a:xfrm>
          <a:prstGeom prst="rect">
            <a:avLst/>
          </a:prstGeom>
        </p:spPr>
        <p:txBody>
          <a:bodyPr vert="horz" lIns="93174" tIns="46588" rIns="93174"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7"/>
            <a:ext cx="2918831" cy="495028"/>
          </a:xfrm>
          <a:prstGeom prst="rect">
            <a:avLst/>
          </a:prstGeom>
        </p:spPr>
        <p:txBody>
          <a:bodyPr vert="horz" lIns="93174" tIns="46588" rIns="93174" bIns="46588" rtlCol="0" anchor="b"/>
          <a:lstStyle>
            <a:lvl1pPr algn="r">
              <a:defRPr sz="1200"/>
            </a:lvl1pPr>
          </a:lstStyle>
          <a:p>
            <a:fld id="{431F6F84-4783-4241-8031-52FEEE174737}" type="slidenum">
              <a:rPr lang="en-US" smtClean="0"/>
              <a:t>‹#›</a:t>
            </a:fld>
            <a:endParaRPr lang="en-US"/>
          </a:p>
        </p:txBody>
      </p:sp>
    </p:spTree>
    <p:extLst>
      <p:ext uri="{BB962C8B-B14F-4D97-AF65-F5344CB8AC3E}">
        <p14:creationId xmlns:p14="http://schemas.microsoft.com/office/powerpoint/2010/main" val="2201189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1F6F84-4783-4241-8031-52FEEE174737}" type="slidenum">
              <a:rPr lang="en-US" smtClean="0"/>
              <a:t>1</a:t>
            </a:fld>
            <a:endParaRPr lang="en-US"/>
          </a:p>
        </p:txBody>
      </p:sp>
    </p:spTree>
    <p:extLst>
      <p:ext uri="{BB962C8B-B14F-4D97-AF65-F5344CB8AC3E}">
        <p14:creationId xmlns:p14="http://schemas.microsoft.com/office/powerpoint/2010/main" val="2435267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t>12</a:t>
            </a:fld>
            <a:endParaRPr lang="en-US"/>
          </a:p>
        </p:txBody>
      </p:sp>
    </p:spTree>
    <p:extLst>
      <p:ext uri="{BB962C8B-B14F-4D97-AF65-F5344CB8AC3E}">
        <p14:creationId xmlns:p14="http://schemas.microsoft.com/office/powerpoint/2010/main" val="256036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1F6F84-4783-4241-8031-52FEEE174737}" type="slidenum">
              <a:rPr lang="en-US" smtClean="0"/>
              <a:t>13</a:t>
            </a:fld>
            <a:endParaRPr lang="en-US"/>
          </a:p>
        </p:txBody>
      </p:sp>
    </p:spTree>
    <p:extLst>
      <p:ext uri="{BB962C8B-B14F-4D97-AF65-F5344CB8AC3E}">
        <p14:creationId xmlns:p14="http://schemas.microsoft.com/office/powerpoint/2010/main" val="556223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t>14</a:t>
            </a:fld>
            <a:endParaRPr lang="en-US"/>
          </a:p>
        </p:txBody>
      </p:sp>
    </p:spTree>
    <p:extLst>
      <p:ext uri="{BB962C8B-B14F-4D97-AF65-F5344CB8AC3E}">
        <p14:creationId xmlns:p14="http://schemas.microsoft.com/office/powerpoint/2010/main" val="263671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t>15</a:t>
            </a:fld>
            <a:endParaRPr lang="en-US"/>
          </a:p>
        </p:txBody>
      </p:sp>
    </p:spTree>
    <p:extLst>
      <p:ext uri="{BB962C8B-B14F-4D97-AF65-F5344CB8AC3E}">
        <p14:creationId xmlns:p14="http://schemas.microsoft.com/office/powerpoint/2010/main" val="1437176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844404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5B0D7454-5356-49C3-A000-B888B5A1A718}" type="slidenum">
              <a:rPr lang="bs-Latn-BA" smtClean="0">
                <a:solidFill>
                  <a:prstClr val="black"/>
                </a:solidFill>
              </a:rPr>
              <a:pPr/>
              <a:t>17</a:t>
            </a:fld>
            <a:endParaRPr lang="bs-Latn-BA">
              <a:solidFill>
                <a:prstClr val="black"/>
              </a:solidFill>
            </a:endParaRPr>
          </a:p>
        </p:txBody>
      </p:sp>
    </p:spTree>
    <p:extLst>
      <p:ext uri="{BB962C8B-B14F-4D97-AF65-F5344CB8AC3E}">
        <p14:creationId xmlns:p14="http://schemas.microsoft.com/office/powerpoint/2010/main" val="649657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5B0D7454-5356-49C3-A000-B888B5A1A718}" type="slidenum">
              <a:rPr lang="bs-Latn-BA" smtClean="0">
                <a:solidFill>
                  <a:prstClr val="black"/>
                </a:solidFill>
              </a:rPr>
              <a:pPr/>
              <a:t>18</a:t>
            </a:fld>
            <a:endParaRPr lang="bs-Latn-BA">
              <a:solidFill>
                <a:prstClr val="black"/>
              </a:solidFill>
            </a:endParaRPr>
          </a:p>
        </p:txBody>
      </p:sp>
    </p:spTree>
    <p:extLst>
      <p:ext uri="{BB962C8B-B14F-4D97-AF65-F5344CB8AC3E}">
        <p14:creationId xmlns:p14="http://schemas.microsoft.com/office/powerpoint/2010/main" val="3755340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F6F84-4783-4241-8031-52FEEE174737}" type="slidenum">
              <a:rPr lang="en-US" smtClean="0"/>
              <a:t>24</a:t>
            </a:fld>
            <a:endParaRPr lang="en-US"/>
          </a:p>
        </p:txBody>
      </p:sp>
    </p:spTree>
    <p:extLst>
      <p:ext uri="{BB962C8B-B14F-4D97-AF65-F5344CB8AC3E}">
        <p14:creationId xmlns:p14="http://schemas.microsoft.com/office/powerpoint/2010/main" val="404904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38" indent="-17043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31F6F84-4783-4241-8031-52FEEE174737}" type="slidenum">
              <a:rPr lang="en-US" smtClean="0"/>
              <a:t>3</a:t>
            </a:fld>
            <a:endParaRPr lang="en-US"/>
          </a:p>
        </p:txBody>
      </p:sp>
    </p:spTree>
    <p:extLst>
      <p:ext uri="{BB962C8B-B14F-4D97-AF65-F5344CB8AC3E}">
        <p14:creationId xmlns:p14="http://schemas.microsoft.com/office/powerpoint/2010/main" val="223692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t>5</a:t>
            </a:fld>
            <a:endParaRPr lang="en-US"/>
          </a:p>
        </p:txBody>
      </p:sp>
    </p:spTree>
    <p:extLst>
      <p:ext uri="{BB962C8B-B14F-4D97-AF65-F5344CB8AC3E}">
        <p14:creationId xmlns:p14="http://schemas.microsoft.com/office/powerpoint/2010/main" val="9513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t>6</a:t>
            </a:fld>
            <a:endParaRPr lang="en-US"/>
          </a:p>
        </p:txBody>
      </p:sp>
    </p:spTree>
    <p:extLst>
      <p:ext uri="{BB962C8B-B14F-4D97-AF65-F5344CB8AC3E}">
        <p14:creationId xmlns:p14="http://schemas.microsoft.com/office/powerpoint/2010/main" val="264348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t>7</a:t>
            </a:fld>
            <a:endParaRPr lang="en-US"/>
          </a:p>
        </p:txBody>
      </p:sp>
    </p:spTree>
    <p:extLst>
      <p:ext uri="{BB962C8B-B14F-4D97-AF65-F5344CB8AC3E}">
        <p14:creationId xmlns:p14="http://schemas.microsoft.com/office/powerpoint/2010/main" val="2644603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t>8</a:t>
            </a:fld>
            <a:endParaRPr lang="en-US"/>
          </a:p>
        </p:txBody>
      </p:sp>
    </p:spTree>
    <p:extLst>
      <p:ext uri="{BB962C8B-B14F-4D97-AF65-F5344CB8AC3E}">
        <p14:creationId xmlns:p14="http://schemas.microsoft.com/office/powerpoint/2010/main" val="1808191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EFAED407-1AFC-4F44-9211-4FB16AE0503A}" type="slidenum">
              <a:rPr lang="en-US" smtClean="0"/>
              <a:t>9</a:t>
            </a:fld>
            <a:endParaRPr lang="en-US"/>
          </a:p>
        </p:txBody>
      </p:sp>
    </p:spTree>
    <p:extLst>
      <p:ext uri="{BB962C8B-B14F-4D97-AF65-F5344CB8AC3E}">
        <p14:creationId xmlns:p14="http://schemas.microsoft.com/office/powerpoint/2010/main" val="348333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t>10</a:t>
            </a:fld>
            <a:endParaRPr lang="en-US"/>
          </a:p>
        </p:txBody>
      </p:sp>
    </p:spTree>
    <p:extLst>
      <p:ext uri="{BB962C8B-B14F-4D97-AF65-F5344CB8AC3E}">
        <p14:creationId xmlns:p14="http://schemas.microsoft.com/office/powerpoint/2010/main" val="2007837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438B3-8E5E-7E4F-8302-B97F2885E9CC}" type="slidenum">
              <a:rPr lang="en-US" smtClean="0"/>
              <a:t>11</a:t>
            </a:fld>
            <a:endParaRPr lang="en-US"/>
          </a:p>
        </p:txBody>
      </p:sp>
    </p:spTree>
    <p:extLst>
      <p:ext uri="{BB962C8B-B14F-4D97-AF65-F5344CB8AC3E}">
        <p14:creationId xmlns:p14="http://schemas.microsoft.com/office/powerpoint/2010/main" val="162835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 name="Footer Placeholder 4"/>
          <p:cNvSpPr>
            <a:spLocks noGrp="1"/>
          </p:cNvSpPr>
          <p:nvPr>
            <p:ph type="ftr" sz="quarter" idx="11"/>
          </p:nvPr>
        </p:nvSpPr>
        <p:spPr/>
        <p:txBody>
          <a:bodyPr/>
          <a:lstStyle/>
          <a:p>
            <a:endParaRPr lang="bs-Latn-BA">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a:t>
            </a:fld>
            <a:endParaRPr lang="bs-Latn-BA">
              <a:solidFill>
                <a:prstClr val="black">
                  <a:lumMod val="75000"/>
                  <a:lumOff val="25000"/>
                </a:prstClr>
              </a:solidFill>
            </a:endParaRPr>
          </a:p>
        </p:txBody>
      </p:sp>
    </p:spTree>
    <p:extLst>
      <p:ext uri="{BB962C8B-B14F-4D97-AF65-F5344CB8AC3E}">
        <p14:creationId xmlns:p14="http://schemas.microsoft.com/office/powerpoint/2010/main" val="384510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273329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6596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4687888"/>
            <a:ext cx="6510867"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white"/>
              </a:solidFill>
              <a:cs typeface="Arial" panose="020B0604020202020204" pitchFamily="34" charset="0"/>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9" name="Text Placeholder 331"/>
          <p:cNvSpPr>
            <a:spLocks noGrp="1"/>
          </p:cNvSpPr>
          <p:nvPr>
            <p:ph type="body" sz="quarter" idx="14"/>
          </p:nvPr>
        </p:nvSpPr>
        <p:spPr>
          <a:xfrm>
            <a:off x="7224889" y="4927601"/>
            <a:ext cx="4087683"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65" name="Rectangle 1028"/>
          <p:cNvSpPr>
            <a:spLocks noGrp="1" noChangeArrowheads="1"/>
          </p:cNvSpPr>
          <p:nvPr>
            <p:ph type="dt" sz="half" idx="15"/>
          </p:nvPr>
        </p:nvSpPr>
        <p:spPr>
          <a:xfrm>
            <a:off x="7909984" y="5975350"/>
            <a:ext cx="3403600" cy="306388"/>
          </a:xfrm>
          <a:prstGeom prst="rect">
            <a:avLst/>
          </a:prstGeom>
        </p:spPr>
        <p:txBody>
          <a:bodyPr rIns="0"/>
          <a:lstStyle>
            <a:lvl1pPr algn="r">
              <a:defRPr b="0" i="0">
                <a:solidFill>
                  <a:schemeClr val="tx1"/>
                </a:solidFill>
                <a:latin typeface="Arial"/>
                <a:cs typeface="Arial"/>
              </a:defRPr>
            </a:lvl1pPr>
          </a:lstStyle>
          <a:p>
            <a:pPr fontAlgn="base">
              <a:spcBef>
                <a:spcPct val="0"/>
              </a:spcBef>
              <a:spcAft>
                <a:spcPct val="0"/>
              </a:spcAft>
              <a:defRPr/>
            </a:pPr>
            <a:endParaRPr lang="en-US" dirty="0">
              <a:solidFill>
                <a:prstClr val="black"/>
              </a:solidFill>
            </a:endParaRPr>
          </a:p>
        </p:txBody>
      </p:sp>
    </p:spTree>
    <p:extLst>
      <p:ext uri="{BB962C8B-B14F-4D97-AF65-F5344CB8AC3E}">
        <p14:creationId xmlns:p14="http://schemas.microsoft.com/office/powerpoint/2010/main" val="15682922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1" y="4687888"/>
            <a:ext cx="5080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schemeClr val="bg1"/>
              </a:solidFill>
              <a:cs typeface="+mn-cs"/>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9" name="Text Placeholder 331"/>
          <p:cNvSpPr>
            <a:spLocks noGrp="1"/>
          </p:cNvSpPr>
          <p:nvPr>
            <p:ph type="body" sz="quarter" idx="14"/>
          </p:nvPr>
        </p:nvSpPr>
        <p:spPr>
          <a:xfrm>
            <a:off x="7224889" y="4927601"/>
            <a:ext cx="4087683"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65" name="Rectangle 1028"/>
          <p:cNvSpPr>
            <a:spLocks noGrp="1" noChangeArrowheads="1"/>
          </p:cNvSpPr>
          <p:nvPr>
            <p:ph type="dt" sz="half" idx="15"/>
          </p:nvPr>
        </p:nvSpPr>
        <p:spPr>
          <a:xfrm>
            <a:off x="7909984" y="5975350"/>
            <a:ext cx="3403600" cy="306388"/>
          </a:xfrm>
          <a:prstGeom prst="rect">
            <a:avLst/>
          </a:prstGeom>
        </p:spPr>
        <p:txBody>
          <a:bodyPr rIns="0"/>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26853223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Rectangle 16"/>
          <p:cNvSpPr/>
          <p:nvPr userDrawn="1"/>
        </p:nvSpPr>
        <p:spPr bwMode="auto">
          <a:xfrm>
            <a:off x="1" y="698089"/>
            <a:ext cx="12191999" cy="90600"/>
          </a:xfrm>
          <a:prstGeom prst="rect">
            <a:avLst/>
          </a:prstGeom>
          <a:solidFill>
            <a:srgbClr val="00B0F0"/>
          </a:solidFill>
          <a:ln>
            <a:noFill/>
          </a:ln>
        </p:spPr>
        <p:txBody>
          <a:bodyPr vert="horz" wrap="square" lIns="91440" tIns="45720" rIns="91440" bIns="45720" numCol="1" rtlCol="0" anchor="t" anchorCtr="0" compatLnSpc="1">
            <a:prstTxWarp prst="textNoShape">
              <a:avLst/>
            </a:prstTxWarp>
          </a:bodyPr>
          <a:lstStyle/>
          <a:p>
            <a:pPr algn="ctr"/>
            <a:endParaRPr lang="en-US"/>
          </a:p>
        </p:txBody>
      </p:sp>
      <p:pic>
        <p:nvPicPr>
          <p:cNvPr id="2" name="Picture 1"/>
          <p:cNvPicPr>
            <a:picLocks noChangeAspect="1"/>
          </p:cNvPicPr>
          <p:nvPr userDrawn="1"/>
        </p:nvPicPr>
        <p:blipFill>
          <a:blip r:embed="rId2"/>
          <a:stretch>
            <a:fillRect/>
          </a:stretch>
        </p:blipFill>
        <p:spPr>
          <a:xfrm>
            <a:off x="10684516" y="115406"/>
            <a:ext cx="1346988" cy="271869"/>
          </a:xfrm>
          <a:prstGeom prst="rect">
            <a:avLst/>
          </a:prstGeom>
        </p:spPr>
      </p:pic>
    </p:spTree>
    <p:extLst>
      <p:ext uri="{BB962C8B-B14F-4D97-AF65-F5344CB8AC3E}">
        <p14:creationId xmlns:p14="http://schemas.microsoft.com/office/powerpoint/2010/main" val="872780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aster Title: V1">
    <p:spTree>
      <p:nvGrpSpPr>
        <p:cNvPr id="1" name=""/>
        <p:cNvGrpSpPr/>
        <p:nvPr/>
      </p:nvGrpSpPr>
      <p:grpSpPr>
        <a:xfrm>
          <a:off x="0" y="0"/>
          <a:ext cx="0" cy="0"/>
          <a:chOff x="0" y="0"/>
          <a:chExt cx="0" cy="0"/>
        </a:xfrm>
      </p:grpSpPr>
      <p:sp>
        <p:nvSpPr>
          <p:cNvPr id="14" name="Rectangle 13"/>
          <p:cNvSpPr/>
          <p:nvPr/>
        </p:nvSpPr>
        <p:spPr>
          <a:xfrm>
            <a:off x="0" y="6288505"/>
            <a:ext cx="12192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pic>
        <p:nvPicPr>
          <p:cNvPr id="5" name="Picture 2" descr="I:\_GregW\1322550 WBGIS - ITS Sub Branding\WBGIS_ITS-PPT_footer-06.jpg"/>
          <p:cNvPicPr>
            <a:picLocks noChangeAspect="1" noChangeArrowheads="1"/>
          </p:cNvPicPr>
          <p:nvPr/>
        </p:nvPicPr>
        <p:blipFill>
          <a:blip r:embed="rId2"/>
          <a:srcRect b="82105"/>
          <a:stretch>
            <a:fillRect/>
          </a:stretch>
        </p:blipFill>
        <p:spPr bwMode="auto">
          <a:xfrm>
            <a:off x="0" y="1379624"/>
            <a:ext cx="12192000" cy="136358"/>
          </a:xfrm>
          <a:prstGeom prst="rect">
            <a:avLst/>
          </a:prstGeom>
          <a:noFill/>
        </p:spPr>
      </p:pic>
      <p:sp>
        <p:nvSpPr>
          <p:cNvPr id="6" name="Rectangle 2"/>
          <p:cNvSpPr>
            <a:spLocks noGrp="1" noChangeArrowheads="1"/>
          </p:cNvSpPr>
          <p:nvPr>
            <p:ph type="ctrTitle" hasCustomPrompt="1"/>
          </p:nvPr>
        </p:nvSpPr>
        <p:spPr>
          <a:xfrm>
            <a:off x="5625432" y="3980752"/>
            <a:ext cx="5845717" cy="1011238"/>
          </a:xfrm>
        </p:spPr>
        <p:txBody>
          <a:bodyPr bIns="0"/>
          <a:lstStyle>
            <a:lvl1pPr>
              <a:defRPr sz="3500">
                <a:solidFill>
                  <a:schemeClr val="accent2"/>
                </a:solidFill>
                <a:latin typeface="Arial"/>
                <a:cs typeface="Arial"/>
              </a:defRPr>
            </a:lvl1pPr>
          </a:lstStyle>
          <a:p>
            <a:pPr lvl="0"/>
            <a:r>
              <a:rPr lang="en-US" noProof="0" dirty="0" smtClean="0"/>
              <a:t>Master Title: </a:t>
            </a:r>
            <a:br>
              <a:rPr lang="en-US" noProof="0" dirty="0" smtClean="0"/>
            </a:br>
            <a:r>
              <a:rPr lang="en-US" noProof="0" dirty="0" smtClean="0"/>
              <a:t>Version 1</a:t>
            </a:r>
          </a:p>
        </p:txBody>
      </p:sp>
      <p:sp>
        <p:nvSpPr>
          <p:cNvPr id="7" name="Rectangle 3"/>
          <p:cNvSpPr>
            <a:spLocks noGrp="1" noChangeArrowheads="1"/>
          </p:cNvSpPr>
          <p:nvPr>
            <p:ph type="subTitle" idx="1" hasCustomPrompt="1"/>
          </p:nvPr>
        </p:nvSpPr>
        <p:spPr>
          <a:xfrm>
            <a:off x="6117390" y="5153079"/>
            <a:ext cx="5379453"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dirty="0" smtClean="0"/>
              <a:t>Name of the contributor</a:t>
            </a:r>
          </a:p>
          <a:p>
            <a:pPr lvl="0"/>
            <a:r>
              <a:rPr lang="en-US" noProof="0" dirty="0" smtClean="0"/>
              <a:t>Name of the event, venue</a:t>
            </a:r>
          </a:p>
          <a:p>
            <a:pPr lvl="0"/>
            <a:r>
              <a:rPr lang="en-US" noProof="0" dirty="0" smtClean="0"/>
              <a:t>00 Month 2012</a:t>
            </a:r>
          </a:p>
        </p:txBody>
      </p:sp>
      <p:sp>
        <p:nvSpPr>
          <p:cNvPr id="8" name="Rectangle 4"/>
          <p:cNvSpPr txBox="1">
            <a:spLocks noChangeArrowheads="1"/>
          </p:cNvSpPr>
          <p:nvPr/>
        </p:nvSpPr>
        <p:spPr bwMode="auto">
          <a:xfrm>
            <a:off x="6117389" y="6453188"/>
            <a:ext cx="2015216"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l">
              <a:defRPr/>
            </a:pPr>
            <a:r>
              <a:rPr lang="en-US" sz="900" dirty="0" smtClean="0">
                <a:solidFill>
                  <a:prstClr val="black"/>
                </a:solidFill>
                <a:latin typeface="Arial"/>
                <a:cs typeface="Arial"/>
              </a:rPr>
              <a:t>Strictly Confidential</a:t>
            </a:r>
            <a:r>
              <a:rPr lang="de-DE" sz="900" dirty="0" smtClean="0">
                <a:solidFill>
                  <a:prstClr val="black"/>
                </a:solidFill>
                <a:latin typeface="Arial"/>
                <a:cs typeface="Arial"/>
              </a:rPr>
              <a:t> © 2014</a:t>
            </a:r>
            <a:endParaRPr lang="en-US" sz="900" dirty="0">
              <a:solidFill>
                <a:prstClr val="black"/>
              </a:solidFill>
              <a:latin typeface="Arial"/>
              <a:cs typeface="Arial"/>
            </a:endParaRPr>
          </a:p>
        </p:txBody>
      </p:sp>
      <p:sp>
        <p:nvSpPr>
          <p:cNvPr id="10" name="Rectangle 9"/>
          <p:cNvSpPr/>
          <p:nvPr/>
        </p:nvSpPr>
        <p:spPr>
          <a:xfrm>
            <a:off x="-7257" y="1333903"/>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1" name="Rectangle 10"/>
          <p:cNvSpPr/>
          <p:nvPr/>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3" name="Rectangle 12"/>
          <p:cNvSpPr/>
          <p:nvPr/>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2" name="Rectangle 1"/>
          <p:cNvSpPr/>
          <p:nvPr/>
        </p:nvSpPr>
        <p:spPr>
          <a:xfrm>
            <a:off x="0" y="3858768"/>
            <a:ext cx="5839968"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Tree>
    <p:extLst>
      <p:ext uri="{BB962C8B-B14F-4D97-AF65-F5344CB8AC3E}">
        <p14:creationId xmlns:p14="http://schemas.microsoft.com/office/powerpoint/2010/main" val="33837241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Master Title: V2">
    <p:spTree>
      <p:nvGrpSpPr>
        <p:cNvPr id="1" name=""/>
        <p:cNvGrpSpPr/>
        <p:nvPr/>
      </p:nvGrpSpPr>
      <p:grpSpPr>
        <a:xfrm>
          <a:off x="0" y="0"/>
          <a:ext cx="0" cy="0"/>
          <a:chOff x="0" y="0"/>
          <a:chExt cx="0" cy="0"/>
        </a:xfrm>
      </p:grpSpPr>
      <p:pic>
        <p:nvPicPr>
          <p:cNvPr id="10" name="Bild 12"/>
          <p:cNvPicPr>
            <a:picLocks noChangeAspect="1"/>
          </p:cNvPicPr>
          <p:nvPr/>
        </p:nvPicPr>
        <p:blipFill>
          <a:blip r:embed="rId2">
            <a:alphaModFix amt="30000"/>
          </a:blip>
          <a:stretch>
            <a:fillRect/>
          </a:stretch>
        </p:blipFill>
        <p:spPr>
          <a:xfrm>
            <a:off x="4177901" y="1130968"/>
            <a:ext cx="7918424" cy="5938818"/>
          </a:xfrm>
          <a:prstGeom prst="rect">
            <a:avLst/>
          </a:prstGeom>
        </p:spPr>
      </p:pic>
      <p:sp>
        <p:nvSpPr>
          <p:cNvPr id="7" name="Rectangle 2"/>
          <p:cNvSpPr>
            <a:spLocks noGrp="1" noChangeArrowheads="1"/>
          </p:cNvSpPr>
          <p:nvPr>
            <p:ph type="ctrTitle" hasCustomPrompt="1"/>
          </p:nvPr>
        </p:nvSpPr>
        <p:spPr>
          <a:xfrm>
            <a:off x="1420237" y="3958989"/>
            <a:ext cx="10050913" cy="1011238"/>
          </a:xfrm>
        </p:spPr>
        <p:txBody>
          <a:bodyPr bIns="0"/>
          <a:lstStyle>
            <a:lvl1pPr>
              <a:defRPr sz="3500">
                <a:solidFill>
                  <a:schemeClr val="tx1"/>
                </a:solidFill>
                <a:latin typeface="Arial"/>
                <a:cs typeface="Arial"/>
              </a:defRPr>
            </a:lvl1pPr>
          </a:lstStyle>
          <a:p>
            <a:pPr lvl="0"/>
            <a:r>
              <a:rPr lang="en-US" noProof="0" dirty="0" smtClean="0"/>
              <a:t>Master Title: Version 2</a:t>
            </a:r>
          </a:p>
        </p:txBody>
      </p:sp>
      <p:sp>
        <p:nvSpPr>
          <p:cNvPr id="8" name="Rectangle 3"/>
          <p:cNvSpPr>
            <a:spLocks noGrp="1" noChangeArrowheads="1"/>
          </p:cNvSpPr>
          <p:nvPr>
            <p:ph type="subTitle" idx="1" hasCustomPrompt="1"/>
          </p:nvPr>
        </p:nvSpPr>
        <p:spPr>
          <a:xfrm>
            <a:off x="1420437" y="5131316"/>
            <a:ext cx="10052948"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dirty="0" smtClean="0"/>
              <a:t>Name of the contributor</a:t>
            </a:r>
          </a:p>
          <a:p>
            <a:pPr lvl="0"/>
            <a:r>
              <a:rPr lang="en-US" noProof="0" dirty="0" smtClean="0"/>
              <a:t>Name of the event, venue, 00 Month 2012</a:t>
            </a:r>
          </a:p>
        </p:txBody>
      </p:sp>
      <p:sp>
        <p:nvSpPr>
          <p:cNvPr id="11" name="Rectangle 4"/>
          <p:cNvSpPr txBox="1">
            <a:spLocks noChangeArrowheads="1"/>
          </p:cNvSpPr>
          <p:nvPr/>
        </p:nvSpPr>
        <p:spPr bwMode="auto">
          <a:xfrm>
            <a:off x="1420436" y="6453188"/>
            <a:ext cx="5567832"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l">
              <a:defRPr/>
            </a:pPr>
            <a:r>
              <a:rPr lang="en-US" sz="900" dirty="0" smtClean="0">
                <a:solidFill>
                  <a:prstClr val="black"/>
                </a:solidFill>
                <a:latin typeface="Arial"/>
                <a:cs typeface="Arial"/>
              </a:rPr>
              <a:t>Strictly Confidential</a:t>
            </a:r>
            <a:r>
              <a:rPr lang="de-DE" sz="900" dirty="0" smtClean="0">
                <a:solidFill>
                  <a:prstClr val="black"/>
                </a:solidFill>
                <a:latin typeface="Arial"/>
                <a:cs typeface="Arial"/>
              </a:rPr>
              <a:t> © 2014</a:t>
            </a:r>
            <a:endParaRPr lang="en-US" sz="900" dirty="0">
              <a:solidFill>
                <a:prstClr val="black"/>
              </a:solidFill>
              <a:latin typeface="Arial"/>
              <a:cs typeface="Arial"/>
            </a:endParaRPr>
          </a:p>
        </p:txBody>
      </p:sp>
    </p:spTree>
    <p:extLst>
      <p:ext uri="{BB962C8B-B14F-4D97-AF65-F5344CB8AC3E}">
        <p14:creationId xmlns:p14="http://schemas.microsoft.com/office/powerpoint/2010/main" val="1424552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smtClean="0"/>
              <a:t>Textmaster</a:t>
            </a:r>
            <a:endParaRPr lang="en-US" noProof="0" dirty="0" smtClean="0"/>
          </a:p>
          <a:p>
            <a:pPr lvl="1"/>
            <a:r>
              <a:rPr lang="en-US" noProof="0" dirty="0" smtClean="0"/>
              <a:t>Second Layer</a:t>
            </a:r>
          </a:p>
          <a:p>
            <a:pPr lvl="2"/>
            <a:r>
              <a:rPr lang="en-US" noProof="0" dirty="0" smtClean="0"/>
              <a:t>Third Layer</a:t>
            </a:r>
          </a:p>
          <a:p>
            <a:pPr lvl="3"/>
            <a:r>
              <a:rPr lang="en-US" noProof="0" dirty="0" smtClean="0"/>
              <a:t>Fourth Layer</a:t>
            </a:r>
          </a:p>
          <a:p>
            <a:pPr lvl="4"/>
            <a:r>
              <a:rPr lang="en-US" noProof="0" dirty="0" smtClean="0"/>
              <a:t>Fifth Layer</a:t>
            </a:r>
          </a:p>
          <a:p>
            <a:pPr lvl="5"/>
            <a:r>
              <a:rPr lang="en-US" noProof="0" dirty="0" smtClean="0"/>
              <a:t>6</a:t>
            </a:r>
            <a:endParaRPr lang="en-US" noProof="0" dirty="0"/>
          </a:p>
        </p:txBody>
      </p:sp>
    </p:spTree>
    <p:extLst>
      <p:ext uri="{BB962C8B-B14F-4D97-AF65-F5344CB8AC3E}">
        <p14:creationId xmlns:p14="http://schemas.microsoft.com/office/powerpoint/2010/main" val="36017232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a:xfrm>
            <a:off x="431800" y="3716338"/>
            <a:ext cx="113284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smtClean="0"/>
              <a:t>Textmaster</a:t>
            </a:r>
            <a:endParaRPr lang="en-US" noProof="0" dirty="0"/>
          </a:p>
        </p:txBody>
      </p:sp>
      <p:sp>
        <p:nvSpPr>
          <p:cNvPr id="7" name="Bildplatzhalter 6"/>
          <p:cNvSpPr>
            <a:spLocks noGrp="1"/>
          </p:cNvSpPr>
          <p:nvPr>
            <p:ph type="pic" sz="quarter" idx="13" hasCustomPrompt="1"/>
          </p:nvPr>
        </p:nvSpPr>
        <p:spPr>
          <a:xfrm>
            <a:off x="431800" y="1268413"/>
            <a:ext cx="11328400" cy="2305050"/>
          </a:xfrm>
        </p:spPr>
        <p:txBody>
          <a:bodyPr/>
          <a:lstStyle/>
          <a:p>
            <a:r>
              <a:rPr lang="en-US" noProof="0" dirty="0" smtClean="0"/>
              <a:t>Images</a:t>
            </a:r>
            <a:endParaRPr lang="en-US" noProof="0" dirty="0"/>
          </a:p>
        </p:txBody>
      </p:sp>
    </p:spTree>
    <p:extLst>
      <p:ext uri="{BB962C8B-B14F-4D97-AF65-F5344CB8AC3E}">
        <p14:creationId xmlns:p14="http://schemas.microsoft.com/office/powerpoint/2010/main" val="38267597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a:xfrm>
            <a:off x="431802" y="1268413"/>
            <a:ext cx="5568949"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smtClean="0"/>
              <a:t>Textmaster</a:t>
            </a:r>
            <a:endParaRPr lang="en-US" noProof="0" dirty="0"/>
          </a:p>
        </p:txBody>
      </p:sp>
      <p:sp>
        <p:nvSpPr>
          <p:cNvPr id="7" name="Bildplatzhalter 6"/>
          <p:cNvSpPr>
            <a:spLocks noGrp="1"/>
          </p:cNvSpPr>
          <p:nvPr>
            <p:ph type="pic" sz="quarter" idx="13" hasCustomPrompt="1"/>
          </p:nvPr>
        </p:nvSpPr>
        <p:spPr>
          <a:xfrm>
            <a:off x="6191251" y="1268413"/>
            <a:ext cx="5568949" cy="4752975"/>
          </a:xfrm>
        </p:spPr>
        <p:txBody>
          <a:bodyPr/>
          <a:lstStyle/>
          <a:p>
            <a:r>
              <a:rPr lang="en-US" noProof="0" dirty="0" smtClean="0"/>
              <a:t>Images</a:t>
            </a:r>
            <a:endParaRPr lang="en-US" noProof="0" dirty="0"/>
          </a:p>
        </p:txBody>
      </p:sp>
    </p:spTree>
    <p:extLst>
      <p:ext uri="{BB962C8B-B14F-4D97-AF65-F5344CB8AC3E}">
        <p14:creationId xmlns:p14="http://schemas.microsoft.com/office/powerpoint/2010/main" val="196647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bs-Latn-BA">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a:t>
            </a:fld>
            <a:endParaRPr lang="bs-Latn-BA">
              <a:solidFill>
                <a:prstClr val="black">
                  <a:lumMod val="75000"/>
                  <a:lumOff val="25000"/>
                </a:prstClr>
              </a:solidFill>
            </a:endParaRPr>
          </a:p>
        </p:txBody>
      </p:sp>
    </p:spTree>
    <p:extLst>
      <p:ext uri="{BB962C8B-B14F-4D97-AF65-F5344CB8AC3E}">
        <p14:creationId xmlns:p14="http://schemas.microsoft.com/office/powerpoint/2010/main" val="393084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0957918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p:nvPicPr>
        <p:blipFill>
          <a:blip r:embed="rId2"/>
          <a:srcRect b="82105"/>
          <a:stretch>
            <a:fillRect/>
          </a:stretch>
        </p:blipFill>
        <p:spPr bwMode="auto">
          <a:xfrm>
            <a:off x="0" y="1379624"/>
            <a:ext cx="12192000" cy="136358"/>
          </a:xfrm>
          <a:prstGeom prst="rect">
            <a:avLst/>
          </a:prstGeom>
          <a:noFill/>
        </p:spPr>
      </p:pic>
      <p:sp>
        <p:nvSpPr>
          <p:cNvPr id="13" name="Rectangle 12"/>
          <p:cNvSpPr/>
          <p:nvPr/>
        </p:nvSpPr>
        <p:spPr>
          <a:xfrm>
            <a:off x="0" y="137160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1" name="Rectangle 10"/>
          <p:cNvSpPr/>
          <p:nvPr/>
        </p:nvSpPr>
        <p:spPr>
          <a:xfrm>
            <a:off x="0" y="6288505"/>
            <a:ext cx="12192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 name="Rectangle 2"/>
          <p:cNvSpPr>
            <a:spLocks noGrp="1" noChangeArrowheads="1"/>
          </p:cNvSpPr>
          <p:nvPr>
            <p:ph type="ctrTitle" hasCustomPrompt="1"/>
          </p:nvPr>
        </p:nvSpPr>
        <p:spPr>
          <a:xfrm>
            <a:off x="6374062" y="2986248"/>
            <a:ext cx="4465948" cy="1011238"/>
          </a:xfrm>
        </p:spPr>
        <p:txBody>
          <a:bodyPr bIns="0"/>
          <a:lstStyle>
            <a:lvl1pPr>
              <a:defRPr sz="3500">
                <a:solidFill>
                  <a:srgbClr val="002345"/>
                </a:solidFill>
                <a:latin typeface="Arial"/>
                <a:cs typeface="Arial"/>
              </a:defRPr>
            </a:lvl1pPr>
          </a:lstStyle>
          <a:p>
            <a:pPr lvl="0"/>
            <a:r>
              <a:rPr lang="en-US" noProof="0" dirty="0" smtClean="0"/>
              <a:t>Thank you</a:t>
            </a:r>
          </a:p>
        </p:txBody>
      </p:sp>
      <p:sp>
        <p:nvSpPr>
          <p:cNvPr id="6" name="Rectangle 3"/>
          <p:cNvSpPr>
            <a:spLocks noGrp="1" noChangeArrowheads="1"/>
          </p:cNvSpPr>
          <p:nvPr>
            <p:ph type="subTitle" idx="1" hasCustomPrompt="1"/>
          </p:nvPr>
        </p:nvSpPr>
        <p:spPr>
          <a:xfrm>
            <a:off x="6374063" y="4026716"/>
            <a:ext cx="4521539"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dirty="0" smtClean="0"/>
              <a:t>World Bank Group</a:t>
            </a:r>
          </a:p>
          <a:p>
            <a:pPr lvl="0"/>
            <a:r>
              <a:rPr lang="en-US" noProof="0" dirty="0" smtClean="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smtClean="0"/>
              <a:t>Address Line 1</a:t>
            </a:r>
          </a:p>
          <a:p>
            <a:pPr lvl="0"/>
            <a:r>
              <a:rPr lang="en-US" noProof="0" dirty="0" smtClean="0"/>
              <a:t>City ABC</a:t>
            </a:r>
          </a:p>
          <a:p>
            <a:pPr lvl="0"/>
            <a:r>
              <a:rPr lang="en-US" noProof="0" dirty="0" smtClean="0"/>
              <a:t>State DEFG</a:t>
            </a:r>
          </a:p>
        </p:txBody>
      </p:sp>
      <p:sp>
        <p:nvSpPr>
          <p:cNvPr id="8" name="Rectangle 7"/>
          <p:cNvSpPr/>
          <p:nvPr/>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2" name="Rectangle 11"/>
          <p:cNvSpPr/>
          <p:nvPr/>
        </p:nvSpPr>
        <p:spPr>
          <a:xfrm>
            <a:off x="0" y="3858768"/>
            <a:ext cx="5839968"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Tree>
    <p:extLst>
      <p:ext uri="{BB962C8B-B14F-4D97-AF65-F5344CB8AC3E}">
        <p14:creationId xmlns:p14="http://schemas.microsoft.com/office/powerpoint/2010/main" val="11350465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Slide: V2">
    <p:spTree>
      <p:nvGrpSpPr>
        <p:cNvPr id="1" name=""/>
        <p:cNvGrpSpPr/>
        <p:nvPr/>
      </p:nvGrpSpPr>
      <p:grpSpPr>
        <a:xfrm>
          <a:off x="0" y="0"/>
          <a:ext cx="0" cy="0"/>
          <a:chOff x="0" y="0"/>
          <a:chExt cx="0" cy="0"/>
        </a:xfrm>
      </p:grpSpPr>
      <p:sp>
        <p:nvSpPr>
          <p:cNvPr id="13" name="Rechteck 12"/>
          <p:cNvSpPr/>
          <p:nvPr/>
        </p:nvSpPr>
        <p:spPr>
          <a:xfrm>
            <a:off x="0" y="1278000"/>
            <a:ext cx="12192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de-DE" sz="1800" dirty="0">
              <a:solidFill>
                <a:prstClr val="white"/>
              </a:solidFill>
            </a:endParaRPr>
          </a:p>
        </p:txBody>
      </p:sp>
      <p:pic>
        <p:nvPicPr>
          <p:cNvPr id="14" name="Bild 13"/>
          <p:cNvPicPr>
            <a:picLocks noChangeAspect="1"/>
          </p:cNvPicPr>
          <p:nvPr/>
        </p:nvPicPr>
        <p:blipFill>
          <a:blip r:embed="rId2">
            <a:alphaModFix amt="30000"/>
          </a:blip>
          <a:stretch>
            <a:fillRect/>
          </a:stretch>
        </p:blipFill>
        <p:spPr>
          <a:xfrm>
            <a:off x="4079776" y="1057374"/>
            <a:ext cx="8016549" cy="6012412"/>
          </a:xfrm>
          <a:prstGeom prst="rect">
            <a:avLst/>
          </a:prstGeom>
        </p:spPr>
      </p:pic>
      <p:sp>
        <p:nvSpPr>
          <p:cNvPr id="7" name="Rectangle 2"/>
          <p:cNvSpPr>
            <a:spLocks noGrp="1" noChangeArrowheads="1"/>
          </p:cNvSpPr>
          <p:nvPr>
            <p:ph type="ctrTitle" hasCustomPrompt="1"/>
          </p:nvPr>
        </p:nvSpPr>
        <p:spPr>
          <a:xfrm>
            <a:off x="1537067" y="1272561"/>
            <a:ext cx="9356419" cy="1011238"/>
          </a:xfrm>
        </p:spPr>
        <p:txBody>
          <a:bodyPr bIns="0"/>
          <a:lstStyle>
            <a:lvl1pPr>
              <a:defRPr sz="3500">
                <a:solidFill>
                  <a:schemeClr val="tx1"/>
                </a:solidFill>
                <a:latin typeface="Arial"/>
                <a:cs typeface="Arial"/>
              </a:defRPr>
            </a:lvl1pPr>
          </a:lstStyle>
          <a:p>
            <a:pPr lvl="0"/>
            <a:r>
              <a:rPr lang="en-US" noProof="0" dirty="0" smtClean="0"/>
              <a:t>Thank you</a:t>
            </a:r>
          </a:p>
        </p:txBody>
      </p:sp>
      <p:sp>
        <p:nvSpPr>
          <p:cNvPr id="8" name="Rectangle 3"/>
          <p:cNvSpPr>
            <a:spLocks noGrp="1" noChangeArrowheads="1"/>
          </p:cNvSpPr>
          <p:nvPr>
            <p:ph type="subTitle" idx="1" hasCustomPrompt="1"/>
          </p:nvPr>
        </p:nvSpPr>
        <p:spPr>
          <a:xfrm>
            <a:off x="1537291" y="4026716"/>
            <a:ext cx="9358312"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dirty="0" smtClean="0"/>
              <a:t>World Bank Group</a:t>
            </a:r>
          </a:p>
          <a:p>
            <a:pPr lvl="0"/>
            <a:r>
              <a:rPr lang="en-US" noProof="0" dirty="0" smtClean="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smtClean="0"/>
              <a:t>Address Line 1</a:t>
            </a:r>
          </a:p>
          <a:p>
            <a:pPr lvl="0"/>
            <a:r>
              <a:rPr lang="en-US" noProof="0" dirty="0" smtClean="0"/>
              <a:t>City ABC</a:t>
            </a:r>
          </a:p>
          <a:p>
            <a:pPr lvl="0"/>
            <a:r>
              <a:rPr lang="en-US" noProof="0" dirty="0" smtClean="0"/>
              <a:t>State DEFG</a:t>
            </a:r>
          </a:p>
        </p:txBody>
      </p:sp>
    </p:spTree>
    <p:extLst>
      <p:ext uri="{BB962C8B-B14F-4D97-AF65-F5344CB8AC3E}">
        <p14:creationId xmlns:p14="http://schemas.microsoft.com/office/powerpoint/2010/main" val="543352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 name="Footer Placeholder 4"/>
          <p:cNvSpPr>
            <a:spLocks noGrp="1"/>
          </p:cNvSpPr>
          <p:nvPr>
            <p:ph type="ftr" sz="quarter" idx="11"/>
          </p:nvPr>
        </p:nvSpPr>
        <p:spPr/>
        <p:txBody>
          <a:bodyPr/>
          <a:lstStyle/>
          <a:p>
            <a:endParaRPr lang="bs-Latn-BA">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a:t>
            </a:fld>
            <a:endParaRPr lang="bs-Latn-BA">
              <a:solidFill>
                <a:prstClr val="black">
                  <a:lumMod val="75000"/>
                  <a:lumOff val="25000"/>
                </a:prstClr>
              </a:solidFill>
            </a:endParaRPr>
          </a:p>
        </p:txBody>
      </p:sp>
    </p:spTree>
    <p:extLst>
      <p:ext uri="{BB962C8B-B14F-4D97-AF65-F5344CB8AC3E}">
        <p14:creationId xmlns:p14="http://schemas.microsoft.com/office/powerpoint/2010/main" val="2061697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aster Title: V1">
    <p:spTree>
      <p:nvGrpSpPr>
        <p:cNvPr id="1" name=""/>
        <p:cNvGrpSpPr/>
        <p:nvPr/>
      </p:nvGrpSpPr>
      <p:grpSpPr>
        <a:xfrm>
          <a:off x="0" y="0"/>
          <a:ext cx="0" cy="0"/>
          <a:chOff x="0" y="0"/>
          <a:chExt cx="0" cy="0"/>
        </a:xfrm>
      </p:grpSpPr>
      <p:sp>
        <p:nvSpPr>
          <p:cNvPr id="14" name="Rectangle 13"/>
          <p:cNvSpPr/>
          <p:nvPr/>
        </p:nvSpPr>
        <p:spPr>
          <a:xfrm>
            <a:off x="0" y="6288505"/>
            <a:ext cx="12192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pic>
        <p:nvPicPr>
          <p:cNvPr id="5" name="Picture 2" descr="I:\_GregW\1322550 WBGIS - ITS Sub Branding\WBGIS_ITS-PPT_footer-06.jpg"/>
          <p:cNvPicPr>
            <a:picLocks noChangeAspect="1" noChangeArrowheads="1"/>
          </p:cNvPicPr>
          <p:nvPr/>
        </p:nvPicPr>
        <p:blipFill>
          <a:blip r:embed="rId2"/>
          <a:srcRect b="82105"/>
          <a:stretch>
            <a:fillRect/>
          </a:stretch>
        </p:blipFill>
        <p:spPr bwMode="auto">
          <a:xfrm>
            <a:off x="0" y="1379624"/>
            <a:ext cx="12192000" cy="136358"/>
          </a:xfrm>
          <a:prstGeom prst="rect">
            <a:avLst/>
          </a:prstGeom>
          <a:noFill/>
        </p:spPr>
      </p:pic>
      <p:sp>
        <p:nvSpPr>
          <p:cNvPr id="6" name="Rectangle 2"/>
          <p:cNvSpPr>
            <a:spLocks noGrp="1" noChangeArrowheads="1"/>
          </p:cNvSpPr>
          <p:nvPr>
            <p:ph type="ctrTitle" hasCustomPrompt="1"/>
          </p:nvPr>
        </p:nvSpPr>
        <p:spPr>
          <a:xfrm>
            <a:off x="5625432" y="3980752"/>
            <a:ext cx="5845717" cy="1011238"/>
          </a:xfrm>
        </p:spPr>
        <p:txBody>
          <a:bodyPr bIns="0"/>
          <a:lstStyle>
            <a:lvl1pPr>
              <a:defRPr sz="3500">
                <a:solidFill>
                  <a:schemeClr val="accent2"/>
                </a:solidFill>
                <a:latin typeface="Arial"/>
                <a:cs typeface="Arial"/>
              </a:defRPr>
            </a:lvl1pPr>
          </a:lstStyle>
          <a:p>
            <a:pPr lvl="0"/>
            <a:r>
              <a:rPr lang="en-US" noProof="0" dirty="0" smtClean="0"/>
              <a:t>Master Title: </a:t>
            </a:r>
            <a:br>
              <a:rPr lang="en-US" noProof="0" dirty="0" smtClean="0"/>
            </a:br>
            <a:r>
              <a:rPr lang="en-US" noProof="0" dirty="0" smtClean="0"/>
              <a:t>Version 1</a:t>
            </a:r>
          </a:p>
        </p:txBody>
      </p:sp>
      <p:sp>
        <p:nvSpPr>
          <p:cNvPr id="7" name="Rectangle 3"/>
          <p:cNvSpPr>
            <a:spLocks noGrp="1" noChangeArrowheads="1"/>
          </p:cNvSpPr>
          <p:nvPr>
            <p:ph type="subTitle" idx="1" hasCustomPrompt="1"/>
          </p:nvPr>
        </p:nvSpPr>
        <p:spPr>
          <a:xfrm>
            <a:off x="6117390" y="5153079"/>
            <a:ext cx="5379453"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dirty="0" smtClean="0"/>
              <a:t>Name of the contributor</a:t>
            </a:r>
          </a:p>
          <a:p>
            <a:pPr lvl="0"/>
            <a:r>
              <a:rPr lang="en-US" noProof="0" dirty="0" smtClean="0"/>
              <a:t>Name of the event, venue</a:t>
            </a:r>
          </a:p>
          <a:p>
            <a:pPr lvl="0"/>
            <a:r>
              <a:rPr lang="en-US" noProof="0" dirty="0" smtClean="0"/>
              <a:t>00 Month 2012</a:t>
            </a:r>
          </a:p>
        </p:txBody>
      </p:sp>
      <p:sp>
        <p:nvSpPr>
          <p:cNvPr id="8" name="Rectangle 4"/>
          <p:cNvSpPr txBox="1">
            <a:spLocks noChangeArrowheads="1"/>
          </p:cNvSpPr>
          <p:nvPr/>
        </p:nvSpPr>
        <p:spPr bwMode="auto">
          <a:xfrm>
            <a:off x="6117389" y="6453188"/>
            <a:ext cx="2015216"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l">
              <a:defRPr/>
            </a:pPr>
            <a:r>
              <a:rPr lang="en-US" sz="900" dirty="0" smtClean="0">
                <a:solidFill>
                  <a:prstClr val="black"/>
                </a:solidFill>
                <a:latin typeface="Arial"/>
                <a:cs typeface="Arial"/>
              </a:rPr>
              <a:t>Strictly Confidential</a:t>
            </a:r>
            <a:r>
              <a:rPr lang="de-DE" sz="900" dirty="0" smtClean="0">
                <a:solidFill>
                  <a:prstClr val="black"/>
                </a:solidFill>
                <a:latin typeface="Arial"/>
                <a:cs typeface="Arial"/>
              </a:rPr>
              <a:t> © 2014</a:t>
            </a:r>
            <a:endParaRPr lang="en-US" sz="900" dirty="0">
              <a:solidFill>
                <a:prstClr val="black"/>
              </a:solidFill>
              <a:latin typeface="Arial"/>
              <a:cs typeface="Arial"/>
            </a:endParaRPr>
          </a:p>
        </p:txBody>
      </p:sp>
      <p:sp>
        <p:nvSpPr>
          <p:cNvPr id="10" name="Rectangle 9"/>
          <p:cNvSpPr/>
          <p:nvPr/>
        </p:nvSpPr>
        <p:spPr>
          <a:xfrm>
            <a:off x="-7257" y="1333903"/>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1" name="Rectangle 10"/>
          <p:cNvSpPr/>
          <p:nvPr/>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3" name="Rectangle 12"/>
          <p:cNvSpPr/>
          <p:nvPr/>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2" name="Rectangle 1"/>
          <p:cNvSpPr/>
          <p:nvPr/>
        </p:nvSpPr>
        <p:spPr>
          <a:xfrm>
            <a:off x="0" y="3858768"/>
            <a:ext cx="5839968"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Tree>
    <p:extLst>
      <p:ext uri="{BB962C8B-B14F-4D97-AF65-F5344CB8AC3E}">
        <p14:creationId xmlns:p14="http://schemas.microsoft.com/office/powerpoint/2010/main" val="308162937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Master Title: V2">
    <p:spTree>
      <p:nvGrpSpPr>
        <p:cNvPr id="1" name=""/>
        <p:cNvGrpSpPr/>
        <p:nvPr/>
      </p:nvGrpSpPr>
      <p:grpSpPr>
        <a:xfrm>
          <a:off x="0" y="0"/>
          <a:ext cx="0" cy="0"/>
          <a:chOff x="0" y="0"/>
          <a:chExt cx="0" cy="0"/>
        </a:xfrm>
      </p:grpSpPr>
      <p:pic>
        <p:nvPicPr>
          <p:cNvPr id="10" name="Bild 12"/>
          <p:cNvPicPr>
            <a:picLocks noChangeAspect="1"/>
          </p:cNvPicPr>
          <p:nvPr/>
        </p:nvPicPr>
        <p:blipFill>
          <a:blip r:embed="rId2">
            <a:alphaModFix amt="30000"/>
          </a:blip>
          <a:stretch>
            <a:fillRect/>
          </a:stretch>
        </p:blipFill>
        <p:spPr>
          <a:xfrm>
            <a:off x="4177901" y="1130968"/>
            <a:ext cx="7918424" cy="5938818"/>
          </a:xfrm>
          <a:prstGeom prst="rect">
            <a:avLst/>
          </a:prstGeom>
        </p:spPr>
      </p:pic>
      <p:sp>
        <p:nvSpPr>
          <p:cNvPr id="7" name="Rectangle 2"/>
          <p:cNvSpPr>
            <a:spLocks noGrp="1" noChangeArrowheads="1"/>
          </p:cNvSpPr>
          <p:nvPr>
            <p:ph type="ctrTitle" hasCustomPrompt="1"/>
          </p:nvPr>
        </p:nvSpPr>
        <p:spPr>
          <a:xfrm>
            <a:off x="1420237" y="3958989"/>
            <a:ext cx="10050913" cy="1011238"/>
          </a:xfrm>
        </p:spPr>
        <p:txBody>
          <a:bodyPr bIns="0"/>
          <a:lstStyle>
            <a:lvl1pPr>
              <a:defRPr sz="3500">
                <a:solidFill>
                  <a:schemeClr val="tx1"/>
                </a:solidFill>
                <a:latin typeface="Arial"/>
                <a:cs typeface="Arial"/>
              </a:defRPr>
            </a:lvl1pPr>
          </a:lstStyle>
          <a:p>
            <a:pPr lvl="0"/>
            <a:r>
              <a:rPr lang="en-US" noProof="0" dirty="0" smtClean="0"/>
              <a:t>Master Title: Version 2</a:t>
            </a:r>
          </a:p>
        </p:txBody>
      </p:sp>
      <p:sp>
        <p:nvSpPr>
          <p:cNvPr id="8" name="Rectangle 3"/>
          <p:cNvSpPr>
            <a:spLocks noGrp="1" noChangeArrowheads="1"/>
          </p:cNvSpPr>
          <p:nvPr>
            <p:ph type="subTitle" idx="1" hasCustomPrompt="1"/>
          </p:nvPr>
        </p:nvSpPr>
        <p:spPr>
          <a:xfrm>
            <a:off x="1420437" y="5131316"/>
            <a:ext cx="10052948"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dirty="0" smtClean="0"/>
              <a:t>Name of the contributor</a:t>
            </a:r>
          </a:p>
          <a:p>
            <a:pPr lvl="0"/>
            <a:r>
              <a:rPr lang="en-US" noProof="0" dirty="0" smtClean="0"/>
              <a:t>Name of the event, venue, 00 Month 2012</a:t>
            </a:r>
          </a:p>
        </p:txBody>
      </p:sp>
      <p:sp>
        <p:nvSpPr>
          <p:cNvPr id="11" name="Rectangle 4"/>
          <p:cNvSpPr txBox="1">
            <a:spLocks noChangeArrowheads="1"/>
          </p:cNvSpPr>
          <p:nvPr/>
        </p:nvSpPr>
        <p:spPr bwMode="auto">
          <a:xfrm>
            <a:off x="1420436" y="6453188"/>
            <a:ext cx="5567832"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l">
              <a:defRPr/>
            </a:pPr>
            <a:r>
              <a:rPr lang="en-US" sz="900" dirty="0" smtClean="0">
                <a:solidFill>
                  <a:prstClr val="black"/>
                </a:solidFill>
                <a:latin typeface="Arial"/>
                <a:cs typeface="Arial"/>
              </a:rPr>
              <a:t>Strictly Confidential</a:t>
            </a:r>
            <a:r>
              <a:rPr lang="de-DE" sz="900" dirty="0" smtClean="0">
                <a:solidFill>
                  <a:prstClr val="black"/>
                </a:solidFill>
                <a:latin typeface="Arial"/>
                <a:cs typeface="Arial"/>
              </a:rPr>
              <a:t> © 2014</a:t>
            </a:r>
            <a:endParaRPr lang="en-US" sz="900" dirty="0">
              <a:solidFill>
                <a:prstClr val="black"/>
              </a:solidFill>
              <a:latin typeface="Arial"/>
              <a:cs typeface="Arial"/>
            </a:endParaRPr>
          </a:p>
        </p:txBody>
      </p:sp>
    </p:spTree>
    <p:extLst>
      <p:ext uri="{BB962C8B-B14F-4D97-AF65-F5344CB8AC3E}">
        <p14:creationId xmlns:p14="http://schemas.microsoft.com/office/powerpoint/2010/main" val="81095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smtClean="0"/>
              <a:t>Textmaster</a:t>
            </a:r>
            <a:endParaRPr lang="en-US" noProof="0" dirty="0" smtClean="0"/>
          </a:p>
          <a:p>
            <a:pPr lvl="1"/>
            <a:r>
              <a:rPr lang="en-US" noProof="0" dirty="0" smtClean="0"/>
              <a:t>Second Layer</a:t>
            </a:r>
          </a:p>
          <a:p>
            <a:pPr lvl="2"/>
            <a:r>
              <a:rPr lang="en-US" noProof="0" dirty="0" smtClean="0"/>
              <a:t>Third Layer</a:t>
            </a:r>
          </a:p>
          <a:p>
            <a:pPr lvl="3"/>
            <a:r>
              <a:rPr lang="en-US" noProof="0" dirty="0" smtClean="0"/>
              <a:t>Fourth Layer</a:t>
            </a:r>
          </a:p>
          <a:p>
            <a:pPr lvl="4"/>
            <a:r>
              <a:rPr lang="en-US" noProof="0" dirty="0" smtClean="0"/>
              <a:t>Fifth Layer</a:t>
            </a:r>
          </a:p>
          <a:p>
            <a:pPr lvl="5"/>
            <a:r>
              <a:rPr lang="en-US" noProof="0" dirty="0" smtClean="0"/>
              <a:t>6</a:t>
            </a:r>
            <a:endParaRPr lang="en-US" noProof="0" dirty="0"/>
          </a:p>
        </p:txBody>
      </p:sp>
    </p:spTree>
    <p:extLst>
      <p:ext uri="{BB962C8B-B14F-4D97-AF65-F5344CB8AC3E}">
        <p14:creationId xmlns:p14="http://schemas.microsoft.com/office/powerpoint/2010/main" val="19040660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a:xfrm>
            <a:off x="431800" y="3716338"/>
            <a:ext cx="113284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smtClean="0"/>
              <a:t>Textmaster</a:t>
            </a:r>
            <a:endParaRPr lang="en-US" noProof="0" dirty="0"/>
          </a:p>
        </p:txBody>
      </p:sp>
      <p:sp>
        <p:nvSpPr>
          <p:cNvPr id="7" name="Bildplatzhalter 6"/>
          <p:cNvSpPr>
            <a:spLocks noGrp="1"/>
          </p:cNvSpPr>
          <p:nvPr>
            <p:ph type="pic" sz="quarter" idx="13" hasCustomPrompt="1"/>
          </p:nvPr>
        </p:nvSpPr>
        <p:spPr>
          <a:xfrm>
            <a:off x="431800" y="1268413"/>
            <a:ext cx="11328400" cy="2305050"/>
          </a:xfrm>
        </p:spPr>
        <p:txBody>
          <a:bodyPr/>
          <a:lstStyle/>
          <a:p>
            <a:r>
              <a:rPr lang="en-US" noProof="0" dirty="0" smtClean="0"/>
              <a:t>Images</a:t>
            </a:r>
            <a:endParaRPr lang="en-US" noProof="0" dirty="0"/>
          </a:p>
        </p:txBody>
      </p:sp>
    </p:spTree>
    <p:extLst>
      <p:ext uri="{BB962C8B-B14F-4D97-AF65-F5344CB8AC3E}">
        <p14:creationId xmlns:p14="http://schemas.microsoft.com/office/powerpoint/2010/main" val="41264823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a:xfrm>
            <a:off x="431802" y="1268413"/>
            <a:ext cx="5568949"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smtClean="0"/>
              <a:t>Textmaster</a:t>
            </a:r>
            <a:endParaRPr lang="en-US" noProof="0" dirty="0"/>
          </a:p>
        </p:txBody>
      </p:sp>
      <p:sp>
        <p:nvSpPr>
          <p:cNvPr id="7" name="Bildplatzhalter 6"/>
          <p:cNvSpPr>
            <a:spLocks noGrp="1"/>
          </p:cNvSpPr>
          <p:nvPr>
            <p:ph type="pic" sz="quarter" idx="13" hasCustomPrompt="1"/>
          </p:nvPr>
        </p:nvSpPr>
        <p:spPr>
          <a:xfrm>
            <a:off x="6191251" y="1268413"/>
            <a:ext cx="5568949" cy="4752975"/>
          </a:xfrm>
        </p:spPr>
        <p:txBody>
          <a:bodyPr/>
          <a:lstStyle/>
          <a:p>
            <a:r>
              <a:rPr lang="en-US" noProof="0" dirty="0" smtClean="0"/>
              <a:t>Images</a:t>
            </a:r>
            <a:endParaRPr lang="en-US" noProof="0" dirty="0"/>
          </a:p>
        </p:txBody>
      </p:sp>
    </p:spTree>
    <p:extLst>
      <p:ext uri="{BB962C8B-B14F-4D97-AF65-F5344CB8AC3E}">
        <p14:creationId xmlns:p14="http://schemas.microsoft.com/office/powerpoint/2010/main" val="2854527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3171893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087860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p:nvPicPr>
        <p:blipFill>
          <a:blip r:embed="rId2"/>
          <a:srcRect b="82105"/>
          <a:stretch>
            <a:fillRect/>
          </a:stretch>
        </p:blipFill>
        <p:spPr bwMode="auto">
          <a:xfrm>
            <a:off x="0" y="1379624"/>
            <a:ext cx="12192000" cy="136358"/>
          </a:xfrm>
          <a:prstGeom prst="rect">
            <a:avLst/>
          </a:prstGeom>
          <a:noFill/>
        </p:spPr>
      </p:pic>
      <p:sp>
        <p:nvSpPr>
          <p:cNvPr id="13" name="Rectangle 12"/>
          <p:cNvSpPr/>
          <p:nvPr/>
        </p:nvSpPr>
        <p:spPr>
          <a:xfrm>
            <a:off x="0" y="137160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1" name="Rectangle 10"/>
          <p:cNvSpPr/>
          <p:nvPr/>
        </p:nvSpPr>
        <p:spPr>
          <a:xfrm>
            <a:off x="0" y="6288505"/>
            <a:ext cx="12192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 name="Rectangle 2"/>
          <p:cNvSpPr>
            <a:spLocks noGrp="1" noChangeArrowheads="1"/>
          </p:cNvSpPr>
          <p:nvPr>
            <p:ph type="ctrTitle" hasCustomPrompt="1"/>
          </p:nvPr>
        </p:nvSpPr>
        <p:spPr>
          <a:xfrm>
            <a:off x="6374062" y="2986248"/>
            <a:ext cx="4465948" cy="1011238"/>
          </a:xfrm>
        </p:spPr>
        <p:txBody>
          <a:bodyPr bIns="0"/>
          <a:lstStyle>
            <a:lvl1pPr>
              <a:defRPr sz="3500">
                <a:solidFill>
                  <a:srgbClr val="002345"/>
                </a:solidFill>
                <a:latin typeface="Arial"/>
                <a:cs typeface="Arial"/>
              </a:defRPr>
            </a:lvl1pPr>
          </a:lstStyle>
          <a:p>
            <a:pPr lvl="0"/>
            <a:r>
              <a:rPr lang="en-US" noProof="0" dirty="0" smtClean="0"/>
              <a:t>Thank you</a:t>
            </a:r>
          </a:p>
        </p:txBody>
      </p:sp>
      <p:sp>
        <p:nvSpPr>
          <p:cNvPr id="6" name="Rectangle 3"/>
          <p:cNvSpPr>
            <a:spLocks noGrp="1" noChangeArrowheads="1"/>
          </p:cNvSpPr>
          <p:nvPr>
            <p:ph type="subTitle" idx="1" hasCustomPrompt="1"/>
          </p:nvPr>
        </p:nvSpPr>
        <p:spPr>
          <a:xfrm>
            <a:off x="6374063" y="4026716"/>
            <a:ext cx="4521539"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dirty="0" smtClean="0"/>
              <a:t>World Bank Group</a:t>
            </a:r>
          </a:p>
          <a:p>
            <a:pPr lvl="0"/>
            <a:r>
              <a:rPr lang="en-US" noProof="0" dirty="0" smtClean="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smtClean="0"/>
              <a:t>Address Line 1</a:t>
            </a:r>
          </a:p>
          <a:p>
            <a:pPr lvl="0"/>
            <a:r>
              <a:rPr lang="en-US" noProof="0" dirty="0" smtClean="0"/>
              <a:t>City ABC</a:t>
            </a:r>
          </a:p>
          <a:p>
            <a:pPr lvl="0"/>
            <a:r>
              <a:rPr lang="en-US" noProof="0" dirty="0" smtClean="0"/>
              <a:t>State DEFG</a:t>
            </a:r>
          </a:p>
        </p:txBody>
      </p:sp>
      <p:sp>
        <p:nvSpPr>
          <p:cNvPr id="8" name="Rectangle 7"/>
          <p:cNvSpPr/>
          <p:nvPr/>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2" name="Rectangle 11"/>
          <p:cNvSpPr/>
          <p:nvPr/>
        </p:nvSpPr>
        <p:spPr>
          <a:xfrm>
            <a:off x="0" y="3858768"/>
            <a:ext cx="5839968"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Tree>
    <p:extLst>
      <p:ext uri="{BB962C8B-B14F-4D97-AF65-F5344CB8AC3E}">
        <p14:creationId xmlns:p14="http://schemas.microsoft.com/office/powerpoint/2010/main" val="1879143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 V2">
    <p:spTree>
      <p:nvGrpSpPr>
        <p:cNvPr id="1" name=""/>
        <p:cNvGrpSpPr/>
        <p:nvPr/>
      </p:nvGrpSpPr>
      <p:grpSpPr>
        <a:xfrm>
          <a:off x="0" y="0"/>
          <a:ext cx="0" cy="0"/>
          <a:chOff x="0" y="0"/>
          <a:chExt cx="0" cy="0"/>
        </a:xfrm>
      </p:grpSpPr>
      <p:sp>
        <p:nvSpPr>
          <p:cNvPr id="13" name="Rechteck 12"/>
          <p:cNvSpPr/>
          <p:nvPr/>
        </p:nvSpPr>
        <p:spPr>
          <a:xfrm>
            <a:off x="0" y="1278000"/>
            <a:ext cx="12192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de-DE" sz="1800" dirty="0">
              <a:solidFill>
                <a:prstClr val="white"/>
              </a:solidFill>
            </a:endParaRPr>
          </a:p>
        </p:txBody>
      </p:sp>
      <p:pic>
        <p:nvPicPr>
          <p:cNvPr id="14" name="Bild 13"/>
          <p:cNvPicPr>
            <a:picLocks noChangeAspect="1"/>
          </p:cNvPicPr>
          <p:nvPr/>
        </p:nvPicPr>
        <p:blipFill>
          <a:blip r:embed="rId2">
            <a:alphaModFix amt="30000"/>
          </a:blip>
          <a:stretch>
            <a:fillRect/>
          </a:stretch>
        </p:blipFill>
        <p:spPr>
          <a:xfrm>
            <a:off x="4079776" y="1057374"/>
            <a:ext cx="8016549" cy="6012412"/>
          </a:xfrm>
          <a:prstGeom prst="rect">
            <a:avLst/>
          </a:prstGeom>
        </p:spPr>
      </p:pic>
      <p:sp>
        <p:nvSpPr>
          <p:cNvPr id="7" name="Rectangle 2"/>
          <p:cNvSpPr>
            <a:spLocks noGrp="1" noChangeArrowheads="1"/>
          </p:cNvSpPr>
          <p:nvPr>
            <p:ph type="ctrTitle" hasCustomPrompt="1"/>
          </p:nvPr>
        </p:nvSpPr>
        <p:spPr>
          <a:xfrm>
            <a:off x="1537067" y="1272561"/>
            <a:ext cx="9356419" cy="1011238"/>
          </a:xfrm>
        </p:spPr>
        <p:txBody>
          <a:bodyPr bIns="0"/>
          <a:lstStyle>
            <a:lvl1pPr>
              <a:defRPr sz="3500">
                <a:solidFill>
                  <a:schemeClr val="tx1"/>
                </a:solidFill>
                <a:latin typeface="Arial"/>
                <a:cs typeface="Arial"/>
              </a:defRPr>
            </a:lvl1pPr>
          </a:lstStyle>
          <a:p>
            <a:pPr lvl="0"/>
            <a:r>
              <a:rPr lang="en-US" noProof="0" dirty="0" smtClean="0"/>
              <a:t>Thank you</a:t>
            </a:r>
          </a:p>
        </p:txBody>
      </p:sp>
      <p:sp>
        <p:nvSpPr>
          <p:cNvPr id="8" name="Rectangle 3"/>
          <p:cNvSpPr>
            <a:spLocks noGrp="1" noChangeArrowheads="1"/>
          </p:cNvSpPr>
          <p:nvPr>
            <p:ph type="subTitle" idx="1" hasCustomPrompt="1"/>
          </p:nvPr>
        </p:nvSpPr>
        <p:spPr>
          <a:xfrm>
            <a:off x="1537291" y="4026716"/>
            <a:ext cx="9358312"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dirty="0" smtClean="0"/>
              <a:t>World Bank Group</a:t>
            </a:r>
          </a:p>
          <a:p>
            <a:pPr lvl="0"/>
            <a:r>
              <a:rPr lang="en-US" noProof="0" dirty="0" smtClean="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smtClean="0"/>
              <a:t>Address Line 1</a:t>
            </a:r>
          </a:p>
          <a:p>
            <a:pPr lvl="0"/>
            <a:r>
              <a:rPr lang="en-US" noProof="0" dirty="0" smtClean="0"/>
              <a:t>City ABC</a:t>
            </a:r>
          </a:p>
          <a:p>
            <a:pPr lvl="0"/>
            <a:r>
              <a:rPr lang="en-US" noProof="0" dirty="0" smtClean="0"/>
              <a:t>State DEFG</a:t>
            </a:r>
          </a:p>
        </p:txBody>
      </p:sp>
    </p:spTree>
    <p:extLst>
      <p:ext uri="{BB962C8B-B14F-4D97-AF65-F5344CB8AC3E}">
        <p14:creationId xmlns:p14="http://schemas.microsoft.com/office/powerpoint/2010/main" val="4152476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 name="Footer Placeholder 4"/>
          <p:cNvSpPr>
            <a:spLocks noGrp="1"/>
          </p:cNvSpPr>
          <p:nvPr>
            <p:ph type="ftr" sz="quarter" idx="11"/>
          </p:nvPr>
        </p:nvSpPr>
        <p:spPr/>
        <p:txBody>
          <a:bodyPr/>
          <a:lstStyle/>
          <a:p>
            <a:endParaRPr lang="bs-Latn-BA">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a:t>
            </a:fld>
            <a:endParaRPr lang="bs-Latn-BA">
              <a:solidFill>
                <a:prstClr val="black">
                  <a:lumMod val="75000"/>
                  <a:lumOff val="25000"/>
                </a:prstClr>
              </a:solidFill>
            </a:endParaRPr>
          </a:p>
        </p:txBody>
      </p:sp>
    </p:spTree>
    <p:extLst>
      <p:ext uri="{BB962C8B-B14F-4D97-AF65-F5344CB8AC3E}">
        <p14:creationId xmlns:p14="http://schemas.microsoft.com/office/powerpoint/2010/main" val="903788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4687888"/>
            <a:ext cx="6510867"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white"/>
              </a:solidFill>
              <a:cs typeface="Arial" panose="020B0604020202020204" pitchFamily="34" charset="0"/>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9" name="Text Placeholder 331"/>
          <p:cNvSpPr>
            <a:spLocks noGrp="1"/>
          </p:cNvSpPr>
          <p:nvPr>
            <p:ph type="body" sz="quarter" idx="14"/>
          </p:nvPr>
        </p:nvSpPr>
        <p:spPr>
          <a:xfrm>
            <a:off x="7224889" y="4927601"/>
            <a:ext cx="4087683"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65" name="Rectangle 1028"/>
          <p:cNvSpPr>
            <a:spLocks noGrp="1" noChangeArrowheads="1"/>
          </p:cNvSpPr>
          <p:nvPr>
            <p:ph type="dt" sz="half" idx="15"/>
          </p:nvPr>
        </p:nvSpPr>
        <p:spPr>
          <a:xfrm>
            <a:off x="7909984" y="5975350"/>
            <a:ext cx="3403600" cy="306388"/>
          </a:xfrm>
          <a:prstGeom prst="rect">
            <a:avLst/>
          </a:prstGeom>
        </p:spPr>
        <p:txBody>
          <a:bodyPr rIns="0"/>
          <a:lstStyle>
            <a:lvl1pPr algn="r">
              <a:defRPr b="0" i="0">
                <a:solidFill>
                  <a:schemeClr val="tx1"/>
                </a:solidFill>
                <a:latin typeface="Arial"/>
                <a:cs typeface="Arial"/>
              </a:defRPr>
            </a:lvl1pPr>
          </a:lstStyle>
          <a:p>
            <a:pPr fontAlgn="base">
              <a:spcBef>
                <a:spcPct val="0"/>
              </a:spcBef>
              <a:spcAft>
                <a:spcPct val="0"/>
              </a:spcAft>
              <a:defRPr/>
            </a:pPr>
            <a:endParaRPr lang="en-US" dirty="0">
              <a:solidFill>
                <a:prstClr val="black"/>
              </a:solidFill>
            </a:endParaRPr>
          </a:p>
        </p:txBody>
      </p:sp>
    </p:spTree>
    <p:extLst>
      <p:ext uri="{BB962C8B-B14F-4D97-AF65-F5344CB8AC3E}">
        <p14:creationId xmlns:p14="http://schemas.microsoft.com/office/powerpoint/2010/main" val="505955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bs-Latn-BA">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a:t>
            </a:fld>
            <a:endParaRPr lang="bs-Latn-BA">
              <a:solidFill>
                <a:prstClr val="black">
                  <a:lumMod val="75000"/>
                  <a:lumOff val="25000"/>
                </a:prstClr>
              </a:solidFill>
            </a:endParaRPr>
          </a:p>
        </p:txBody>
      </p:sp>
    </p:spTree>
    <p:extLst>
      <p:ext uri="{BB962C8B-B14F-4D97-AF65-F5344CB8AC3E}">
        <p14:creationId xmlns:p14="http://schemas.microsoft.com/office/powerpoint/2010/main" val="939567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 name="Footer Placeholder 4"/>
          <p:cNvSpPr>
            <a:spLocks noGrp="1"/>
          </p:cNvSpPr>
          <p:nvPr>
            <p:ph type="ftr" sz="quarter" idx="11"/>
          </p:nvPr>
        </p:nvSpPr>
        <p:spPr/>
        <p:txBody>
          <a:bodyPr/>
          <a:lstStyle/>
          <a:p>
            <a:endParaRPr lang="bs-Latn-BA">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a:t>
            </a:fld>
            <a:endParaRPr lang="bs-Latn-BA">
              <a:solidFill>
                <a:prstClr val="black">
                  <a:lumMod val="75000"/>
                  <a:lumOff val="25000"/>
                </a:prstClr>
              </a:solidFill>
            </a:endParaRPr>
          </a:p>
        </p:txBody>
      </p:sp>
    </p:spTree>
    <p:extLst>
      <p:ext uri="{BB962C8B-B14F-4D97-AF65-F5344CB8AC3E}">
        <p14:creationId xmlns:p14="http://schemas.microsoft.com/office/powerpoint/2010/main" val="949050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bs-Latn-BA">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a:t>
            </a:fld>
            <a:endParaRPr lang="bs-Latn-BA">
              <a:solidFill>
                <a:prstClr val="black">
                  <a:lumMod val="75000"/>
                  <a:lumOff val="25000"/>
                </a:prstClr>
              </a:solidFill>
            </a:endParaRPr>
          </a:p>
        </p:txBody>
      </p:sp>
    </p:spTree>
    <p:extLst>
      <p:ext uri="{BB962C8B-B14F-4D97-AF65-F5344CB8AC3E}">
        <p14:creationId xmlns:p14="http://schemas.microsoft.com/office/powerpoint/2010/main" val="26390643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164788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035327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24473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384430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163745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301047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9203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234047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485602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9590812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black"/>
              </a:solidFill>
              <a:cs typeface="Arial" panose="020B0604020202020204" pitchFamily="34" charset="0"/>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4687888"/>
            <a:ext cx="6510867"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smtClean="0">
              <a:solidFill>
                <a:prstClr val="white"/>
              </a:solidFill>
              <a:cs typeface="Arial" panose="020B0604020202020204" pitchFamily="34" charset="0"/>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9" name="Text Placeholder 331"/>
          <p:cNvSpPr>
            <a:spLocks noGrp="1"/>
          </p:cNvSpPr>
          <p:nvPr>
            <p:ph type="body" sz="quarter" idx="14"/>
          </p:nvPr>
        </p:nvSpPr>
        <p:spPr>
          <a:xfrm>
            <a:off x="7224889" y="4927601"/>
            <a:ext cx="4087683"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65" name="Rectangle 1028"/>
          <p:cNvSpPr>
            <a:spLocks noGrp="1" noChangeArrowheads="1"/>
          </p:cNvSpPr>
          <p:nvPr>
            <p:ph type="dt" sz="half" idx="15"/>
          </p:nvPr>
        </p:nvSpPr>
        <p:spPr>
          <a:xfrm>
            <a:off x="7909984" y="5975350"/>
            <a:ext cx="3403600" cy="306388"/>
          </a:xfrm>
          <a:prstGeom prst="rect">
            <a:avLst/>
          </a:prstGeom>
        </p:spPr>
        <p:txBody>
          <a:bodyPr rIns="0"/>
          <a:lstStyle>
            <a:lvl1pPr algn="r">
              <a:defRPr b="0" i="0">
                <a:solidFill>
                  <a:schemeClr val="tx1"/>
                </a:solidFill>
                <a:latin typeface="Arial"/>
                <a:cs typeface="Arial"/>
              </a:defRPr>
            </a:lvl1pPr>
          </a:lstStyle>
          <a:p>
            <a:pPr fontAlgn="base">
              <a:spcBef>
                <a:spcPct val="0"/>
              </a:spcBef>
              <a:spcAft>
                <a:spcPct val="0"/>
              </a:spcAft>
              <a:defRPr/>
            </a:pPr>
            <a:endParaRPr lang="en-US" dirty="0">
              <a:solidFill>
                <a:prstClr val="black"/>
              </a:solidFill>
            </a:endParaRPr>
          </a:p>
        </p:txBody>
      </p:sp>
    </p:spTree>
    <p:extLst>
      <p:ext uri="{BB962C8B-B14F-4D97-AF65-F5344CB8AC3E}">
        <p14:creationId xmlns:p14="http://schemas.microsoft.com/office/powerpoint/2010/main" val="137456735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prstClr val="black"/>
              </a:solidFill>
            </a:endParaRPr>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prstClr val="black"/>
              </a:solidFill>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prstClr val="black"/>
              </a:solidFill>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prstClr val="black"/>
              </a:solidFill>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prstClr val="black"/>
              </a:solidFill>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prstClr val="black"/>
              </a:solidFill>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prstClr val="black"/>
              </a:solidFill>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prstClr val="black"/>
              </a:solidFill>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prstClr val="black"/>
              </a:solidFill>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prstClr val="black"/>
              </a:solidFill>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prstClr val="black"/>
              </a:solidFill>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prstClr val="black"/>
              </a:solidFill>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prstClr val="black"/>
              </a:solidFill>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prstClr val="black"/>
              </a:solidFill>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prstClr val="black"/>
              </a:solidFill>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1" y="4687888"/>
            <a:ext cx="5080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prstClr val="white"/>
              </a:solidFill>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9" name="Text Placeholder 331"/>
          <p:cNvSpPr>
            <a:spLocks noGrp="1"/>
          </p:cNvSpPr>
          <p:nvPr>
            <p:ph type="body" sz="quarter" idx="14"/>
          </p:nvPr>
        </p:nvSpPr>
        <p:spPr>
          <a:xfrm>
            <a:off x="7224889" y="4927601"/>
            <a:ext cx="4087683"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65" name="Rectangle 1028"/>
          <p:cNvSpPr>
            <a:spLocks noGrp="1" noChangeArrowheads="1"/>
          </p:cNvSpPr>
          <p:nvPr>
            <p:ph type="dt" sz="half" idx="15"/>
          </p:nvPr>
        </p:nvSpPr>
        <p:spPr>
          <a:xfrm>
            <a:off x="7909984" y="5975350"/>
            <a:ext cx="3403600" cy="306388"/>
          </a:xfrm>
          <a:prstGeom prst="rect">
            <a:avLst/>
          </a:prstGeom>
        </p:spPr>
        <p:txBody>
          <a:bodyPr rIns="0"/>
          <a:lstStyle>
            <a:lvl1pPr algn="r">
              <a:defRPr b="0" i="0">
                <a:solidFill>
                  <a:schemeClr val="tx1"/>
                </a:solidFill>
                <a:latin typeface="Arial"/>
                <a:cs typeface="Arial"/>
              </a:defRPr>
            </a:lvl1pPr>
          </a:lstStyle>
          <a:p>
            <a:pPr>
              <a:defRPr/>
            </a:pPr>
            <a:endParaRPr lang="en-US" dirty="0">
              <a:solidFill>
                <a:prstClr val="black"/>
              </a:solidFill>
            </a:endParaRPr>
          </a:p>
        </p:txBody>
      </p:sp>
    </p:spTree>
    <p:extLst>
      <p:ext uri="{BB962C8B-B14F-4D97-AF65-F5344CB8AC3E}">
        <p14:creationId xmlns:p14="http://schemas.microsoft.com/office/powerpoint/2010/main" val="157595337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Rectangle 16"/>
          <p:cNvSpPr/>
          <p:nvPr userDrawn="1"/>
        </p:nvSpPr>
        <p:spPr bwMode="auto">
          <a:xfrm>
            <a:off x="1" y="698089"/>
            <a:ext cx="12191999" cy="90600"/>
          </a:xfrm>
          <a:prstGeom prst="rect">
            <a:avLst/>
          </a:prstGeom>
          <a:solidFill>
            <a:srgbClr val="00B0F0"/>
          </a:solidFill>
          <a:ln>
            <a:noFill/>
          </a:ln>
        </p:spPr>
        <p:txBody>
          <a:bodyPr vert="horz" wrap="square" lIns="91440" tIns="45720" rIns="91440" bIns="45720" numCol="1" rtlCol="0" anchor="t" anchorCtr="0" compatLnSpc="1">
            <a:prstTxWarp prst="textNoShape">
              <a:avLst/>
            </a:prstTxWarp>
          </a:bodyPr>
          <a:lstStyle/>
          <a:p>
            <a:pPr algn="ctr"/>
            <a:endParaRPr lang="en-US">
              <a:solidFill>
                <a:prstClr val="black"/>
              </a:solidFill>
            </a:endParaRPr>
          </a:p>
        </p:txBody>
      </p:sp>
      <p:pic>
        <p:nvPicPr>
          <p:cNvPr id="2" name="Picture 1"/>
          <p:cNvPicPr>
            <a:picLocks noChangeAspect="1"/>
          </p:cNvPicPr>
          <p:nvPr userDrawn="1"/>
        </p:nvPicPr>
        <p:blipFill>
          <a:blip r:embed="rId2"/>
          <a:stretch>
            <a:fillRect/>
          </a:stretch>
        </p:blipFill>
        <p:spPr>
          <a:xfrm>
            <a:off x="10684516" y="115406"/>
            <a:ext cx="1346988" cy="271869"/>
          </a:xfrm>
          <a:prstGeom prst="rect">
            <a:avLst/>
          </a:prstGeom>
        </p:spPr>
      </p:pic>
    </p:spTree>
    <p:extLst>
      <p:ext uri="{BB962C8B-B14F-4D97-AF65-F5344CB8AC3E}">
        <p14:creationId xmlns:p14="http://schemas.microsoft.com/office/powerpoint/2010/main" val="23251717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95292C-9B99-4891-94EA-8A83C14CC680}"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B434F3-E0B5-4F50-9FFB-0C48D9F34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96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6513241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5292C-9B99-4891-94EA-8A83C14CC680}"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B434F3-E0B5-4F50-9FFB-0C48D9F34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7990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292C-9B99-4891-94EA-8A83C14CC680}"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B434F3-E0B5-4F50-9FFB-0C48D9F34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9712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95292C-9B99-4891-94EA-8A83C14CC680}" type="datetimeFigureOut">
              <a:rPr lang="en-US" smtClean="0">
                <a:solidFill>
                  <a:prstClr val="black">
                    <a:tint val="75000"/>
                  </a:prstClr>
                </a:solidFill>
              </a:rPr>
              <a:pPr/>
              <a:t>11/24/2016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B434F3-E0B5-4F50-9FFB-0C48D9F34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7147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95292C-9B99-4891-94EA-8A83C14CC680}" type="datetimeFigureOut">
              <a:rPr lang="en-US" smtClean="0">
                <a:solidFill>
                  <a:prstClr val="black">
                    <a:tint val="75000"/>
                  </a:prstClr>
                </a:solidFill>
              </a:rPr>
              <a:pPr/>
              <a:t>11/24/2016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B434F3-E0B5-4F50-9FFB-0C48D9F34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5260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95292C-9B99-4891-94EA-8A83C14CC680}" type="datetimeFigureOut">
              <a:rPr lang="en-US" smtClean="0">
                <a:solidFill>
                  <a:prstClr val="black">
                    <a:tint val="75000"/>
                  </a:prstClr>
                </a:solidFill>
              </a:rPr>
              <a:pPr/>
              <a:t>11/24/2016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B434F3-E0B5-4F50-9FFB-0C48D9F34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437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292C-9B99-4891-94EA-8A83C14CC680}" type="datetimeFigureOut">
              <a:rPr lang="en-US" smtClean="0">
                <a:solidFill>
                  <a:prstClr val="black">
                    <a:tint val="75000"/>
                  </a:prstClr>
                </a:solidFill>
              </a:rPr>
              <a:pPr/>
              <a:t>11/24/2016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434F3-E0B5-4F50-9FFB-0C48D9F34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3226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292C-9B99-4891-94EA-8A83C14CC680}" type="datetimeFigureOut">
              <a:rPr lang="en-US" smtClean="0">
                <a:solidFill>
                  <a:prstClr val="black">
                    <a:tint val="75000"/>
                  </a:prstClr>
                </a:solidFill>
              </a:rPr>
              <a:pPr/>
              <a:t>11/24/2016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B434F3-E0B5-4F50-9FFB-0C48D9F34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6076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292C-9B99-4891-94EA-8A83C14CC680}" type="datetimeFigureOut">
              <a:rPr lang="en-US" smtClean="0">
                <a:solidFill>
                  <a:prstClr val="black">
                    <a:tint val="75000"/>
                  </a:prstClr>
                </a:solidFill>
              </a:rPr>
              <a:pPr/>
              <a:t>11/24/2016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B434F3-E0B5-4F50-9FFB-0C48D9F34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4705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5292C-9B99-4891-94EA-8A83C14CC680}"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B434F3-E0B5-4F50-9FFB-0C48D9F34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2435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5292C-9B99-4891-94EA-8A83C14CC680}"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B434F3-E0B5-4F50-9FFB-0C48D9F34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80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61899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25236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33546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897982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jpe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2268953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684" r:id="rId13"/>
    <p:sldLayoutId id="214748373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431800" y="260351"/>
            <a:ext cx="11328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p>
            <a:pPr lvl="0"/>
            <a:r>
              <a:rPr lang="en-US" noProof="0" smtClean="0"/>
              <a:t>This is a headline</a:t>
            </a:r>
            <a:endParaRPr lang="en-US" noProof="0"/>
          </a:p>
        </p:txBody>
      </p:sp>
      <p:sp>
        <p:nvSpPr>
          <p:cNvPr id="9" name="Rectangle 5"/>
          <p:cNvSpPr>
            <a:spLocks noGrp="1" noChangeArrowheads="1"/>
          </p:cNvSpPr>
          <p:nvPr>
            <p:ph type="ftr" sz="quarter" idx="3"/>
          </p:nvPr>
        </p:nvSpPr>
        <p:spPr bwMode="auto">
          <a:xfrm>
            <a:off x="3080084" y="6360102"/>
            <a:ext cx="6077768"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defRPr sz="900">
                <a:solidFill>
                  <a:schemeClr val="tx1">
                    <a:lumMod val="75000"/>
                    <a:lumOff val="25000"/>
                  </a:schemeClr>
                </a:solidFill>
                <a:latin typeface="Arial"/>
                <a:cs typeface="Arial"/>
              </a:defRPr>
            </a:lvl1pPr>
          </a:lstStyle>
          <a:p>
            <a:pPr fontAlgn="base">
              <a:spcBef>
                <a:spcPct val="0"/>
              </a:spcBef>
              <a:spcAft>
                <a:spcPct val="0"/>
              </a:spcAft>
              <a:defRPr/>
            </a:pPr>
            <a:endParaRPr lang="en-US" dirty="0">
              <a:solidFill>
                <a:prstClr val="black">
                  <a:lumMod val="75000"/>
                  <a:lumOff val="25000"/>
                </a:prstClr>
              </a:solidFill>
            </a:endParaRPr>
          </a:p>
        </p:txBody>
      </p:sp>
      <p:sp>
        <p:nvSpPr>
          <p:cNvPr id="10" name="Rectangle 6"/>
          <p:cNvSpPr>
            <a:spLocks noGrp="1" noChangeArrowheads="1"/>
          </p:cNvSpPr>
          <p:nvPr>
            <p:ph type="sldNum" sz="quarter" idx="4"/>
          </p:nvPr>
        </p:nvSpPr>
        <p:spPr bwMode="auto">
          <a:xfrm>
            <a:off x="11376157" y="6360102"/>
            <a:ext cx="38404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
        <p:nvSpPr>
          <p:cNvPr id="2" name="Textplatzhalter 1"/>
          <p:cNvSpPr>
            <a:spLocks noGrp="1"/>
          </p:cNvSpPr>
          <p:nvPr>
            <p:ph type="body" idx="1"/>
          </p:nvPr>
        </p:nvSpPr>
        <p:spPr>
          <a:xfrm>
            <a:off x="431800" y="1268413"/>
            <a:ext cx="11328400" cy="4752975"/>
          </a:xfrm>
          <a:prstGeom prst="rect">
            <a:avLst/>
          </a:prstGeom>
        </p:spPr>
        <p:txBody>
          <a:bodyPr vert="horz" lIns="0" tIns="0" rIns="0" bIns="0" rtlCol="0">
            <a:noAutofit/>
          </a:bodyPr>
          <a:lstStyle/>
          <a:p>
            <a:pPr lvl="0"/>
            <a:r>
              <a:rPr lang="en-US" noProof="0" dirty="0" err="1" smtClean="0"/>
              <a:t>Textmaster</a:t>
            </a:r>
            <a:endParaRPr lang="en-US" noProof="0" dirty="0" smtClean="0"/>
          </a:p>
          <a:p>
            <a:pPr lvl="1"/>
            <a:r>
              <a:rPr lang="en-US" noProof="0" dirty="0" smtClean="0"/>
              <a:t>Second Layer</a:t>
            </a:r>
          </a:p>
          <a:p>
            <a:pPr lvl="2"/>
            <a:r>
              <a:rPr lang="en-US" noProof="0" dirty="0" smtClean="0"/>
              <a:t>Third Layer</a:t>
            </a:r>
          </a:p>
          <a:p>
            <a:pPr lvl="3"/>
            <a:r>
              <a:rPr lang="en-US" noProof="0" dirty="0" smtClean="0"/>
              <a:t>Fourth Layer</a:t>
            </a:r>
          </a:p>
          <a:p>
            <a:pPr lvl="4"/>
            <a:r>
              <a:rPr lang="en-US" noProof="0" dirty="0" smtClean="0"/>
              <a:t>Fifth Layer</a:t>
            </a:r>
          </a:p>
          <a:p>
            <a:pPr lvl="5"/>
            <a:r>
              <a:rPr lang="en-US" noProof="0" dirty="0" smtClean="0"/>
              <a:t>6</a:t>
            </a:r>
            <a:endParaRPr lang="en-US" noProof="0" dirty="0"/>
          </a:p>
        </p:txBody>
      </p:sp>
      <p:pic>
        <p:nvPicPr>
          <p:cNvPr id="11" name="Picture 2" descr="U:\1405265\1405265 WBG Logo\LOGO FILES\Horizontal\WBG_Horizontal_Color\web\WBG_Horizontal-RGB-web.jpg"/>
          <p:cNvPicPr>
            <a:picLocks noChangeAspect="1" noChangeArrowheads="1"/>
          </p:cNvPicPr>
          <p:nvPr/>
        </p:nvPicPr>
        <p:blipFill rotWithShape="1">
          <a:blip r:embed="rId11">
            <a:extLst>
              <a:ext uri="{28A0092B-C50C-407E-A947-70E740481C1C}">
                <a14:useLocalDpi xmlns:a14="http://schemas.microsoft.com/office/drawing/2010/main" val="0"/>
              </a:ext>
            </a:extLst>
          </a:blip>
          <a:srcRect r="-715"/>
          <a:stretch/>
        </p:blipFill>
        <p:spPr bwMode="auto">
          <a:xfrm>
            <a:off x="431802" y="6302502"/>
            <a:ext cx="2252577" cy="3298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12"/>
          <a:stretch>
            <a:fillRect/>
          </a:stretch>
        </p:blipFill>
        <p:spPr>
          <a:xfrm>
            <a:off x="-1057" y="1066801"/>
            <a:ext cx="12193057" cy="176799"/>
          </a:xfrm>
          <a:prstGeom prst="rect">
            <a:avLst/>
          </a:prstGeom>
        </p:spPr>
      </p:pic>
    </p:spTree>
    <p:extLst>
      <p:ext uri="{BB962C8B-B14F-4D97-AF65-F5344CB8AC3E}">
        <p14:creationId xmlns:p14="http://schemas.microsoft.com/office/powerpoint/2010/main" val="270808882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timing>
    <p:tnLst>
      <p:par>
        <p:cTn id="1" dur="indefinite" restart="never" nodeType="tmRoot"/>
      </p:par>
    </p:tnLst>
  </p:timing>
  <p:hf hdr="0" ftr="0" dt="0"/>
  <p:txStyles>
    <p:titleStyle>
      <a:lvl1pPr algn="l" defTabSz="457200" rtl="0" eaLnBrk="1" latinLnBrk="0" hangingPunct="1">
        <a:spcBef>
          <a:spcPct val="0"/>
        </a:spcBef>
        <a:buNone/>
        <a:defRPr sz="3000" kern="1200">
          <a:solidFill>
            <a:schemeClr val="tx2"/>
          </a:solidFill>
          <a:latin typeface="Arial"/>
          <a:ea typeface="+mj-ea"/>
          <a:cs typeface="Arial"/>
        </a:defRPr>
      </a:lvl1pPr>
    </p:titleStyle>
    <p:body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431800" y="260351"/>
            <a:ext cx="11328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p>
            <a:pPr lvl="0"/>
            <a:r>
              <a:rPr lang="en-US" noProof="0" smtClean="0"/>
              <a:t>This is a headline</a:t>
            </a:r>
            <a:endParaRPr lang="en-US" noProof="0"/>
          </a:p>
        </p:txBody>
      </p:sp>
      <p:sp>
        <p:nvSpPr>
          <p:cNvPr id="9" name="Rectangle 5"/>
          <p:cNvSpPr>
            <a:spLocks noGrp="1" noChangeArrowheads="1"/>
          </p:cNvSpPr>
          <p:nvPr>
            <p:ph type="ftr" sz="quarter" idx="3"/>
          </p:nvPr>
        </p:nvSpPr>
        <p:spPr bwMode="auto">
          <a:xfrm>
            <a:off x="3080084" y="6360102"/>
            <a:ext cx="6077768"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lvl1pPr>
              <a:defRPr sz="900">
                <a:solidFill>
                  <a:schemeClr val="tx1">
                    <a:lumMod val="75000"/>
                    <a:lumOff val="25000"/>
                  </a:schemeClr>
                </a:solidFill>
                <a:latin typeface="Arial"/>
                <a:cs typeface="Arial"/>
              </a:defRPr>
            </a:lvl1pPr>
          </a:lstStyle>
          <a:p>
            <a:pPr fontAlgn="base">
              <a:spcBef>
                <a:spcPct val="0"/>
              </a:spcBef>
              <a:spcAft>
                <a:spcPct val="0"/>
              </a:spcAft>
              <a:defRPr/>
            </a:pPr>
            <a:endParaRPr lang="en-US" dirty="0">
              <a:solidFill>
                <a:prstClr val="black">
                  <a:lumMod val="75000"/>
                  <a:lumOff val="25000"/>
                </a:prstClr>
              </a:solidFill>
            </a:endParaRPr>
          </a:p>
        </p:txBody>
      </p:sp>
      <p:sp>
        <p:nvSpPr>
          <p:cNvPr id="10" name="Rectangle 6"/>
          <p:cNvSpPr>
            <a:spLocks noGrp="1" noChangeArrowheads="1"/>
          </p:cNvSpPr>
          <p:nvPr>
            <p:ph type="sldNum" sz="quarter" idx="4"/>
          </p:nvPr>
        </p:nvSpPr>
        <p:spPr bwMode="auto">
          <a:xfrm>
            <a:off x="11376157" y="6360102"/>
            <a:ext cx="38404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
        <p:nvSpPr>
          <p:cNvPr id="2" name="Textplatzhalter 1"/>
          <p:cNvSpPr>
            <a:spLocks noGrp="1"/>
          </p:cNvSpPr>
          <p:nvPr>
            <p:ph type="body" idx="1"/>
          </p:nvPr>
        </p:nvSpPr>
        <p:spPr>
          <a:xfrm>
            <a:off x="431800" y="1268413"/>
            <a:ext cx="11328400" cy="4752975"/>
          </a:xfrm>
          <a:prstGeom prst="rect">
            <a:avLst/>
          </a:prstGeom>
        </p:spPr>
        <p:txBody>
          <a:bodyPr vert="horz" lIns="0" tIns="0" rIns="0" bIns="0" rtlCol="0">
            <a:noAutofit/>
          </a:bodyPr>
          <a:lstStyle/>
          <a:p>
            <a:pPr lvl="0"/>
            <a:r>
              <a:rPr lang="en-US" noProof="0" dirty="0" err="1" smtClean="0"/>
              <a:t>Textmaster</a:t>
            </a:r>
            <a:endParaRPr lang="en-US" noProof="0" dirty="0" smtClean="0"/>
          </a:p>
          <a:p>
            <a:pPr lvl="1"/>
            <a:r>
              <a:rPr lang="en-US" noProof="0" dirty="0" smtClean="0"/>
              <a:t>Second Layer</a:t>
            </a:r>
          </a:p>
          <a:p>
            <a:pPr lvl="2"/>
            <a:r>
              <a:rPr lang="en-US" noProof="0" dirty="0" smtClean="0"/>
              <a:t>Third Layer</a:t>
            </a:r>
          </a:p>
          <a:p>
            <a:pPr lvl="3"/>
            <a:r>
              <a:rPr lang="en-US" noProof="0" dirty="0" smtClean="0"/>
              <a:t>Fourth Layer</a:t>
            </a:r>
          </a:p>
          <a:p>
            <a:pPr lvl="4"/>
            <a:r>
              <a:rPr lang="en-US" noProof="0" dirty="0" smtClean="0"/>
              <a:t>Fifth Layer</a:t>
            </a:r>
          </a:p>
          <a:p>
            <a:pPr lvl="5"/>
            <a:r>
              <a:rPr lang="en-US" noProof="0" dirty="0" smtClean="0"/>
              <a:t>6</a:t>
            </a:r>
            <a:endParaRPr lang="en-US" noProof="0" dirty="0"/>
          </a:p>
        </p:txBody>
      </p:sp>
      <p:pic>
        <p:nvPicPr>
          <p:cNvPr id="11" name="Picture 2" descr="U:\1405265\1405265 WBG Logo\LOGO FILES\Horizontal\WBG_Horizontal_Color\web\WBG_Horizontal-RGB-web.jpg"/>
          <p:cNvPicPr>
            <a:picLocks noChangeAspect="1" noChangeArrowheads="1"/>
          </p:cNvPicPr>
          <p:nvPr/>
        </p:nvPicPr>
        <p:blipFill rotWithShape="1">
          <a:blip r:embed="rId13">
            <a:extLst>
              <a:ext uri="{28A0092B-C50C-407E-A947-70E740481C1C}">
                <a14:useLocalDpi xmlns:a14="http://schemas.microsoft.com/office/drawing/2010/main" val="0"/>
              </a:ext>
            </a:extLst>
          </a:blip>
          <a:srcRect r="-715"/>
          <a:stretch/>
        </p:blipFill>
        <p:spPr bwMode="auto">
          <a:xfrm>
            <a:off x="431802" y="6302502"/>
            <a:ext cx="2252577" cy="3298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14"/>
          <a:stretch>
            <a:fillRect/>
          </a:stretch>
        </p:blipFill>
        <p:spPr>
          <a:xfrm>
            <a:off x="-1057" y="1066801"/>
            <a:ext cx="12193057" cy="176799"/>
          </a:xfrm>
          <a:prstGeom prst="rect">
            <a:avLst/>
          </a:prstGeom>
        </p:spPr>
      </p:pic>
    </p:spTree>
    <p:extLst>
      <p:ext uri="{BB962C8B-B14F-4D97-AF65-F5344CB8AC3E}">
        <p14:creationId xmlns:p14="http://schemas.microsoft.com/office/powerpoint/2010/main" val="400823381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4" r:id="rId10"/>
    <p:sldLayoutId id="2147483772" r:id="rId11"/>
  </p:sldLayoutIdLst>
  <p:timing>
    <p:tnLst>
      <p:par>
        <p:cTn id="1" dur="indefinite" restart="never" nodeType="tmRoot"/>
      </p:par>
    </p:tnLst>
  </p:timing>
  <p:hf hdr="0" ftr="0" dt="0"/>
  <p:txStyles>
    <p:titleStyle>
      <a:lvl1pPr algn="l" defTabSz="457200" rtl="0" eaLnBrk="1" latinLnBrk="0" hangingPunct="1">
        <a:spcBef>
          <a:spcPct val="0"/>
        </a:spcBef>
        <a:buNone/>
        <a:defRPr sz="3000" kern="1200">
          <a:solidFill>
            <a:schemeClr val="tx2"/>
          </a:solidFill>
          <a:latin typeface="Arial"/>
          <a:ea typeface="+mj-ea"/>
          <a:cs typeface="Arial"/>
        </a:defRPr>
      </a:lvl1pPr>
    </p:titleStyle>
    <p:body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05165165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5292C-9B99-4891-94EA-8A83C14CC680}"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434F3-E0B5-4F50-9FFB-0C48D9F34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95047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PowerPoint_Slide3.sldx"/><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8.jpeg"/><Relationship Id="rId4" Type="http://schemas.openxmlformats.org/officeDocument/2006/relationships/diagramLayout" Target="../diagrams/layout1.xml"/><Relationship Id="rId9"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4253" y="1189038"/>
            <a:ext cx="8382000" cy="1822450"/>
          </a:xfrm>
        </p:spPr>
        <p:txBody>
          <a:bodyPr>
            <a:normAutofit/>
          </a:bodyPr>
          <a:lstStyle/>
          <a:p>
            <a:pPr>
              <a:defRPr/>
            </a:pPr>
            <a:r>
              <a:rPr lang="en-US" dirty="0" smtClean="0">
                <a:latin typeface="+mn-lt"/>
              </a:rPr>
              <a:t>Kosovo</a:t>
            </a:r>
            <a:br>
              <a:rPr lang="en-US" dirty="0" smtClean="0">
                <a:latin typeface="+mn-lt"/>
              </a:rPr>
            </a:br>
            <a:r>
              <a:rPr lang="en-US" dirty="0" smtClean="0">
                <a:latin typeface="+mn-lt"/>
              </a:rPr>
              <a:t>Country </a:t>
            </a:r>
            <a:r>
              <a:rPr lang="en-US" dirty="0">
                <a:latin typeface="+mn-lt"/>
              </a:rPr>
              <a:t>Partnership Framework </a:t>
            </a:r>
            <a:r>
              <a:rPr lang="en-US" dirty="0" smtClean="0">
                <a:latin typeface="+mn-lt"/>
              </a:rPr>
              <a:t>FY17 – 21 – Systematic Country Diagnostic </a:t>
            </a:r>
            <a:endParaRPr lang="en-US" dirty="0">
              <a:latin typeface="+mn-lt"/>
            </a:endParaRPr>
          </a:p>
        </p:txBody>
      </p:sp>
      <p:sp>
        <p:nvSpPr>
          <p:cNvPr id="24579" name="Text Placeholder 3"/>
          <p:cNvSpPr>
            <a:spLocks noGrp="1"/>
          </p:cNvSpPr>
          <p:nvPr>
            <p:ph type="body" sz="quarter" idx="13"/>
          </p:nvPr>
        </p:nvSpPr>
        <p:spPr>
          <a:xfrm>
            <a:off x="831665" y="3011488"/>
            <a:ext cx="6959600" cy="876300"/>
          </a:xfrm>
        </p:spPr>
        <p:txBody>
          <a:bodyPr>
            <a:normAutofit/>
          </a:bodyPr>
          <a:lstStyle/>
          <a:p>
            <a:pPr marL="0" indent="0">
              <a:spcBef>
                <a:spcPct val="0"/>
              </a:spcBef>
              <a:buNone/>
            </a:pPr>
            <a:r>
              <a:rPr lang="en-US" altLang="en-US" sz="2800" cap="none" dirty="0" smtClean="0"/>
              <a:t>Public Consultations</a:t>
            </a:r>
          </a:p>
        </p:txBody>
      </p:sp>
      <p:sp>
        <p:nvSpPr>
          <p:cNvPr id="4" name="Date Placeholder 3"/>
          <p:cNvSpPr>
            <a:spLocks noGrp="1"/>
          </p:cNvSpPr>
          <p:nvPr>
            <p:ph type="dt" sz="half" idx="15"/>
          </p:nvPr>
        </p:nvSpPr>
        <p:spPr>
          <a:xfrm>
            <a:off x="4265700" y="6456613"/>
            <a:ext cx="3403600" cy="306388"/>
          </a:xfrm>
        </p:spPr>
        <p:txBody>
          <a:bodyPr/>
          <a:lstStyle/>
          <a:p>
            <a:pPr algn="ctr" fontAlgn="base">
              <a:spcBef>
                <a:spcPct val="0"/>
              </a:spcBef>
              <a:spcAft>
                <a:spcPct val="0"/>
              </a:spcAft>
              <a:defRPr/>
            </a:pPr>
            <a:r>
              <a:rPr lang="en-US" dirty="0" smtClean="0">
                <a:solidFill>
                  <a:prstClr val="black"/>
                </a:solidFill>
              </a:rPr>
              <a:t> October 21, 2016</a:t>
            </a:r>
            <a:endParaRPr lang="en-US" dirty="0">
              <a:solidFill>
                <a:prstClr val="black"/>
              </a:solidFill>
            </a:endParaRPr>
          </a:p>
        </p:txBody>
      </p:sp>
    </p:spTree>
    <p:extLst>
      <p:ext uri="{BB962C8B-B14F-4D97-AF65-F5344CB8AC3E}">
        <p14:creationId xmlns:p14="http://schemas.microsoft.com/office/powerpoint/2010/main" val="483846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35429" y="141026"/>
            <a:ext cx="11303725" cy="843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r>
              <a:rPr lang="en-US" sz="3600" b="1" dirty="0">
                <a:solidFill>
                  <a:schemeClr val="accent1">
                    <a:lumMod val="50000"/>
                  </a:schemeClr>
                </a:solidFill>
                <a:latin typeface="+mn-lt"/>
                <a:cs typeface="Cambria"/>
              </a:rPr>
              <a:t>Kosovo </a:t>
            </a:r>
            <a:r>
              <a:rPr lang="en-US" sz="3600" b="1" dirty="0" smtClean="0">
                <a:solidFill>
                  <a:schemeClr val="accent1">
                    <a:lumMod val="50000"/>
                  </a:schemeClr>
                </a:solidFill>
                <a:latin typeface="+mn-lt"/>
                <a:cs typeface="Cambria"/>
              </a:rPr>
              <a:t>has </a:t>
            </a:r>
            <a:r>
              <a:rPr lang="en-US" sz="3600" b="1" dirty="0">
                <a:solidFill>
                  <a:schemeClr val="accent1">
                    <a:lumMod val="50000"/>
                  </a:schemeClr>
                </a:solidFill>
                <a:latin typeface="+mn-lt"/>
                <a:cs typeface="Cambria"/>
              </a:rPr>
              <a:t>the potential to achieve exceptional growth performance if it utilizes its demographic </a:t>
            </a:r>
            <a:r>
              <a:rPr lang="en-US" sz="3600" b="1" dirty="0" smtClean="0">
                <a:solidFill>
                  <a:schemeClr val="accent1">
                    <a:lumMod val="50000"/>
                  </a:schemeClr>
                </a:solidFill>
                <a:latin typeface="+mn-lt"/>
                <a:cs typeface="Cambria"/>
              </a:rPr>
              <a:t>dividend…</a:t>
            </a:r>
            <a:endParaRPr lang="en-US" sz="3600" b="1" dirty="0">
              <a:solidFill>
                <a:schemeClr val="accent1">
                  <a:lumMod val="50000"/>
                </a:schemeClr>
              </a:solidFill>
              <a:latin typeface="+mn-lt"/>
              <a:cs typeface="Cambria"/>
            </a:endParaRPr>
          </a:p>
        </p:txBody>
      </p:sp>
      <p:sp>
        <p:nvSpPr>
          <p:cNvPr id="13" name="TextBox 12"/>
          <p:cNvSpPr txBox="1"/>
          <p:nvPr/>
        </p:nvSpPr>
        <p:spPr>
          <a:xfrm>
            <a:off x="3183468" y="1231032"/>
            <a:ext cx="5983110" cy="369332"/>
          </a:xfrm>
          <a:prstGeom prst="rect">
            <a:avLst/>
          </a:prstGeom>
          <a:noFill/>
        </p:spPr>
        <p:txBody>
          <a:bodyPr wrap="square" rtlCol="0">
            <a:spAutoFit/>
          </a:bodyPr>
          <a:lstStyle/>
          <a:p>
            <a:r>
              <a:rPr lang="en-US" dirty="0">
                <a:solidFill>
                  <a:srgbClr val="404F64"/>
                </a:solidFill>
                <a:latin typeface="Arial" panose="020B0604020202020204" pitchFamily="34" charset="0"/>
                <a:ea typeface="Calibri" panose="020F0502020204030204" pitchFamily="34" charset="0"/>
                <a:cs typeface="Arial" panose="020B0604020202020204" pitchFamily="34" charset="0"/>
              </a:rPr>
              <a:t>Population </a:t>
            </a:r>
            <a:r>
              <a:rPr lang="en-US" dirty="0" smtClean="0">
                <a:solidFill>
                  <a:srgbClr val="404F64"/>
                </a:solidFill>
                <a:latin typeface="Arial" panose="020B0604020202020204" pitchFamily="34" charset="0"/>
                <a:ea typeface="Calibri" panose="020F0502020204030204" pitchFamily="34" charset="0"/>
                <a:cs typeface="Arial" panose="020B0604020202020204" pitchFamily="34" charset="0"/>
              </a:rPr>
              <a:t>Pyramid: Kosovo vs BiH comparison </a:t>
            </a:r>
            <a:endParaRPr lang="en-US" dirty="0">
              <a:solidFill>
                <a:srgbClr val="404F64"/>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52" y="1714884"/>
            <a:ext cx="4700429" cy="4811201"/>
          </a:xfrm>
          <a:prstGeom prst="rect">
            <a:avLst/>
          </a:prstGeom>
        </p:spPr>
      </p:pic>
      <p:cxnSp>
        <p:nvCxnSpPr>
          <p:cNvPr id="10" name="Straight Connector 9"/>
          <p:cNvCxnSpPr/>
          <p:nvPr/>
        </p:nvCxnSpPr>
        <p:spPr>
          <a:xfrm flipV="1">
            <a:off x="0" y="1132114"/>
            <a:ext cx="12192000" cy="17417"/>
          </a:xfrm>
          <a:prstGeom prst="line">
            <a:avLst/>
          </a:prstGeom>
          <a:noFill/>
          <a:ln w="76200" cap="flat" cmpd="sng" algn="ctr">
            <a:solidFill>
              <a:srgbClr val="0070C0"/>
            </a:solidFill>
            <a:prstDash val="solid"/>
          </a:ln>
          <a:effectLst/>
        </p:spPr>
      </p:cxnSp>
      <p:pic>
        <p:nvPicPr>
          <p:cNvPr id="11" name="Picture 2" descr="U:\1405265\1405265 WBG Logo\LOGO FILES\Horizontal\WBG_Horizontal_Color\web\WBG_Horizontal-RGB-web.jpg"/>
          <p:cNvPicPr>
            <a:picLocks noChangeAspect="1" noChangeArrowheads="1"/>
          </p:cNvPicPr>
          <p:nvPr/>
        </p:nvPicPr>
        <p:blipFill rotWithShape="1">
          <a:blip r:embed="rId4">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10</a:t>
            </a:fld>
            <a:endParaRPr lang="bs-Latn-BA">
              <a:solidFill>
                <a:prstClr val="black">
                  <a:lumMod val="75000"/>
                  <a:lumOff val="25000"/>
                </a:prstClr>
              </a:solidFill>
            </a:endParaRPr>
          </a:p>
        </p:txBody>
      </p:sp>
      <p:pic>
        <p:nvPicPr>
          <p:cNvPr id="2050" name="Picture 2" descr="Population by Age in 2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4215" y="1978676"/>
            <a:ext cx="4879903" cy="42222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382149" y="1755815"/>
            <a:ext cx="2770708" cy="307777"/>
          </a:xfrm>
          <a:prstGeom prst="rect">
            <a:avLst/>
          </a:prstGeom>
          <a:noFill/>
        </p:spPr>
        <p:txBody>
          <a:bodyPr wrap="square" rtlCol="0">
            <a:spAutoFit/>
          </a:bodyPr>
          <a:lstStyle/>
          <a:p>
            <a:r>
              <a:rPr lang="en-US" sz="1400" dirty="0" smtClean="0">
                <a:latin typeface="Arial" panose="020B0604020202020204" pitchFamily="34" charset="0"/>
                <a:ea typeface="Calibri" panose="020F0502020204030204" pitchFamily="34" charset="0"/>
                <a:cs typeface="Arial" panose="020B0604020202020204" pitchFamily="34" charset="0"/>
              </a:rPr>
              <a:t>Bosnia and Herzegovina</a:t>
            </a:r>
            <a:endParaRPr lang="en-US"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6471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70263" y="136985"/>
            <a:ext cx="11495314" cy="11158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chemeClr val="accent1">
                    <a:lumMod val="50000"/>
                  </a:schemeClr>
                </a:solidFill>
                <a:latin typeface="+mn-lt"/>
              </a:rPr>
              <a:t>…but it continues to face high </a:t>
            </a:r>
            <a:r>
              <a:rPr lang="en-US" sz="3600" b="1" dirty="0">
                <a:solidFill>
                  <a:schemeClr val="accent1">
                    <a:lumMod val="50000"/>
                  </a:schemeClr>
                </a:solidFill>
                <a:latin typeface="+mn-lt"/>
              </a:rPr>
              <a:t>structural unemployment, low labor force participation rates, and ...</a:t>
            </a:r>
          </a:p>
        </p:txBody>
      </p:sp>
      <p:sp>
        <p:nvSpPr>
          <p:cNvPr id="8" name="Rectangle 7"/>
          <p:cNvSpPr/>
          <p:nvPr/>
        </p:nvSpPr>
        <p:spPr>
          <a:xfrm>
            <a:off x="1872242" y="5933170"/>
            <a:ext cx="4423952" cy="369332"/>
          </a:xfrm>
          <a:prstGeom prst="rect">
            <a:avLst/>
          </a:prstGeom>
        </p:spPr>
        <p:txBody>
          <a:bodyPr wrap="square">
            <a:spAutoFit/>
          </a:bodyPr>
          <a:lstStyle/>
          <a:p>
            <a:pPr defTabSz="457200"/>
            <a:r>
              <a:rPr lang="en-US" sz="900" i="1" dirty="0">
                <a:solidFill>
                  <a:srgbClr val="000000"/>
                </a:solidFill>
                <a:latin typeface="Arial"/>
              </a:rPr>
              <a:t>Sources: </a:t>
            </a:r>
            <a:r>
              <a:rPr lang="en-US" sz="900" dirty="0">
                <a:solidFill>
                  <a:srgbClr val="000000"/>
                </a:solidFill>
                <a:latin typeface="Arial"/>
              </a:rPr>
              <a:t>World Bank staff calculations based on national statistical offices.</a:t>
            </a:r>
          </a:p>
          <a:p>
            <a:pPr defTabSz="457200"/>
            <a:r>
              <a:rPr lang="en-US" sz="900" i="1" dirty="0">
                <a:solidFill>
                  <a:srgbClr val="000000"/>
                </a:solidFill>
                <a:latin typeface="Arial"/>
              </a:rPr>
              <a:t>Note: </a:t>
            </a:r>
            <a:r>
              <a:rPr lang="en-US" sz="900" dirty="0">
                <a:solidFill>
                  <a:srgbClr val="000000"/>
                </a:solidFill>
                <a:latin typeface="Arial"/>
              </a:rPr>
              <a:t>The regional total excludes Kosovo. </a:t>
            </a:r>
          </a:p>
        </p:txBody>
      </p:sp>
      <p:sp>
        <p:nvSpPr>
          <p:cNvPr id="9" name="TextBox 8"/>
          <p:cNvSpPr txBox="1"/>
          <p:nvPr/>
        </p:nvSpPr>
        <p:spPr>
          <a:xfrm>
            <a:off x="1123407" y="1673801"/>
            <a:ext cx="4815839" cy="646331"/>
          </a:xfrm>
          <a:prstGeom prst="rect">
            <a:avLst/>
          </a:prstGeom>
          <a:noFill/>
        </p:spPr>
        <p:txBody>
          <a:bodyPr wrap="square" rtlCol="0">
            <a:spAutoFit/>
          </a:bodyPr>
          <a:lstStyle/>
          <a:p>
            <a:pPr algn="ctr" defTabSz="457200"/>
            <a:r>
              <a:rPr lang="en-US" dirty="0">
                <a:solidFill>
                  <a:srgbClr val="404F64"/>
                </a:solidFill>
                <a:latin typeface="Arial" panose="020B0604020202020204" pitchFamily="34" charset="0"/>
                <a:ea typeface="Calibri" panose="020F0502020204030204" pitchFamily="34" charset="0"/>
                <a:cs typeface="Arial" panose="020B0604020202020204" pitchFamily="34" charset="0"/>
              </a:rPr>
              <a:t>Kosovo unemployment rate, percent of </a:t>
            </a:r>
            <a:r>
              <a:rPr lang="en-US" dirty="0" smtClean="0">
                <a:solidFill>
                  <a:srgbClr val="404F64"/>
                </a:solidFill>
                <a:latin typeface="Arial" panose="020B0604020202020204" pitchFamily="34" charset="0"/>
                <a:ea typeface="Calibri" panose="020F0502020204030204" pitchFamily="34" charset="0"/>
                <a:cs typeface="Arial" panose="020B0604020202020204" pitchFamily="34" charset="0"/>
              </a:rPr>
              <a:t>LF, 2015 </a:t>
            </a:r>
            <a:endParaRPr lang="en-US" dirty="0">
              <a:solidFill>
                <a:srgbClr val="404F64"/>
              </a:solidFill>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6637910" y="6059375"/>
            <a:ext cx="3446615" cy="369332"/>
          </a:xfrm>
          <a:prstGeom prst="rect">
            <a:avLst/>
          </a:prstGeom>
        </p:spPr>
        <p:txBody>
          <a:bodyPr wrap="square">
            <a:spAutoFit/>
          </a:bodyPr>
          <a:lstStyle/>
          <a:p>
            <a:pPr algn="just"/>
            <a:r>
              <a:rPr lang="en-US" sz="900" i="1" dirty="0">
                <a:solidFill>
                  <a:srgbClr val="000000"/>
                </a:solidFill>
                <a:latin typeface="Arial" panose="020B0604020202020204" pitchFamily="34" charset="0"/>
                <a:ea typeface="Calibri" panose="020F0502020204030204" pitchFamily="34" charset="0"/>
                <a:cs typeface="Arial" panose="020B0604020202020204" pitchFamily="34" charset="0"/>
              </a:rPr>
              <a:t>Sources</a:t>
            </a:r>
            <a:r>
              <a:rPr lang="en-US" sz="900" dirty="0">
                <a:solidFill>
                  <a:srgbClr val="000000"/>
                </a:solidFill>
                <a:latin typeface="Arial" panose="020B0604020202020204" pitchFamily="34" charset="0"/>
                <a:ea typeface="Calibri" panose="020F0502020204030204" pitchFamily="34" charset="0"/>
                <a:cs typeface="Arial" panose="020B0604020202020204" pitchFamily="34" charset="0"/>
              </a:rPr>
              <a:t>: National statistical offices and Eurostat 2015 data.</a:t>
            </a:r>
          </a:p>
          <a:p>
            <a:r>
              <a:rPr lang="en-US" sz="900" i="1" dirty="0">
                <a:solidFill>
                  <a:srgbClr val="000000"/>
                </a:solidFill>
                <a:latin typeface="Arial" panose="020B0604020202020204" pitchFamily="34" charset="0"/>
                <a:ea typeface="Calibri" panose="020F0502020204030204" pitchFamily="34" charset="0"/>
                <a:cs typeface="Arial" panose="020B0604020202020204" pitchFamily="34" charset="0"/>
              </a:rPr>
              <a:t>Note</a:t>
            </a:r>
            <a:r>
              <a:rPr lang="en-US" sz="900" dirty="0">
                <a:solidFill>
                  <a:srgbClr val="000000"/>
                </a:solidFill>
                <a:latin typeface="Arial" panose="020B0604020202020204" pitchFamily="34" charset="0"/>
                <a:ea typeface="Calibri" panose="020F0502020204030204" pitchFamily="34" charset="0"/>
                <a:cs typeface="Arial" panose="020B0604020202020204" pitchFamily="34" charset="0"/>
              </a:rPr>
              <a:t>: Kosovo data is for population aged 15-64.</a:t>
            </a:r>
          </a:p>
        </p:txBody>
      </p:sp>
      <p:sp>
        <p:nvSpPr>
          <p:cNvPr id="21" name="Rectangle 20"/>
          <p:cNvSpPr/>
          <p:nvPr/>
        </p:nvSpPr>
        <p:spPr>
          <a:xfrm>
            <a:off x="6358518" y="1574382"/>
            <a:ext cx="4397829" cy="646331"/>
          </a:xfrm>
          <a:prstGeom prst="rect">
            <a:avLst/>
          </a:prstGeom>
        </p:spPr>
        <p:txBody>
          <a:bodyPr wrap="square">
            <a:spAutoFit/>
          </a:bodyPr>
          <a:lstStyle/>
          <a:p>
            <a:pPr algn="ctr"/>
            <a:r>
              <a:rPr lang="en-US" dirty="0">
                <a:solidFill>
                  <a:srgbClr val="404F64"/>
                </a:solidFill>
                <a:latin typeface="Arial" panose="020B0604020202020204" pitchFamily="34" charset="0"/>
                <a:ea typeface="Calibri" panose="020F0502020204030204" pitchFamily="34" charset="0"/>
                <a:cs typeface="Arial" panose="020B0604020202020204" pitchFamily="34" charset="0"/>
              </a:rPr>
              <a:t>Activity rates as percent of population over 15 years of age, </a:t>
            </a:r>
            <a:r>
              <a:rPr lang="en-US" dirty="0" smtClean="0">
                <a:solidFill>
                  <a:srgbClr val="404F64"/>
                </a:solidFill>
                <a:latin typeface="Arial" panose="020B0604020202020204" pitchFamily="34" charset="0"/>
                <a:ea typeface="Calibri" panose="020F0502020204030204" pitchFamily="34" charset="0"/>
                <a:cs typeface="Arial" panose="020B0604020202020204" pitchFamily="34" charset="0"/>
              </a:rPr>
              <a:t>2015</a:t>
            </a:r>
            <a:endParaRPr lang="en-US" dirty="0">
              <a:solidFill>
                <a:srgbClr val="404F64"/>
              </a:solidFill>
              <a:latin typeface="Arial" panose="020B0604020202020204" pitchFamily="34" charset="0"/>
              <a:ea typeface="Calibri" panose="020F0502020204030204" pitchFamily="34" charset="0"/>
              <a:cs typeface="Arial" panose="020B0604020202020204" pitchFamily="34" charset="0"/>
            </a:endParaRPr>
          </a:p>
        </p:txBody>
      </p:sp>
      <p:cxnSp>
        <p:nvCxnSpPr>
          <p:cNvPr id="16" name="Straight Connector 15"/>
          <p:cNvCxnSpPr/>
          <p:nvPr/>
        </p:nvCxnSpPr>
        <p:spPr>
          <a:xfrm flipV="1">
            <a:off x="1" y="1223506"/>
            <a:ext cx="12192000" cy="17417"/>
          </a:xfrm>
          <a:prstGeom prst="line">
            <a:avLst/>
          </a:prstGeom>
          <a:noFill/>
          <a:ln w="76200" cap="flat" cmpd="sng" algn="ctr">
            <a:solidFill>
              <a:srgbClr val="0070C0"/>
            </a:solidFill>
            <a:prstDash val="solid"/>
          </a:ln>
          <a:effectLst/>
        </p:spPr>
      </p:cxnSp>
      <p:pic>
        <p:nvPicPr>
          <p:cNvPr id="17" name="Picture 2" descr="U:\1405265\1405265 WBG Logo\LOGO FILES\Horizontal\WBG_Horizontal_Color\web\WBG_Horizontal-RGB-web.jpg"/>
          <p:cNvPicPr>
            <a:picLocks noChangeAspect="1" noChangeArrowheads="1"/>
          </p:cNvPicPr>
          <p:nvPr/>
        </p:nvPicPr>
        <p:blipFill rotWithShape="1">
          <a:blip r:embed="rId3">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11</a:t>
            </a:fld>
            <a:endParaRPr lang="bs-Latn-BA">
              <a:solidFill>
                <a:prstClr val="black">
                  <a:lumMod val="75000"/>
                  <a:lumOff val="25000"/>
                </a:prstClr>
              </a:solidFill>
            </a:endParaRPr>
          </a:p>
        </p:txBody>
      </p:sp>
      <p:graphicFrame>
        <p:nvGraphicFramePr>
          <p:cNvPr id="14" name="Chart 13"/>
          <p:cNvGraphicFramePr>
            <a:graphicFrameLocks/>
          </p:cNvGraphicFramePr>
          <p:nvPr>
            <p:extLst>
              <p:ext uri="{D42A27DB-BD31-4B8C-83A1-F6EECF244321}">
                <p14:modId xmlns:p14="http://schemas.microsoft.com/office/powerpoint/2010/main" val="3241918264"/>
              </p:ext>
            </p:extLst>
          </p:nvPr>
        </p:nvGraphicFramePr>
        <p:xfrm>
          <a:off x="6624286" y="2331453"/>
          <a:ext cx="4729513" cy="3711958"/>
        </p:xfrm>
        <a:graphic>
          <a:graphicData uri="http://schemas.openxmlformats.org/drawingml/2006/chart">
            <c:chart xmlns:c="http://schemas.openxmlformats.org/drawingml/2006/chart" xmlns:r="http://schemas.openxmlformats.org/officeDocument/2006/relationships" r:id="rId4"/>
          </a:graphicData>
        </a:graphic>
      </p:graphicFrame>
      <p:sp>
        <p:nvSpPr>
          <p:cNvPr id="18" name="Rounded Rectangle 12"/>
          <p:cNvSpPr/>
          <p:nvPr/>
        </p:nvSpPr>
        <p:spPr>
          <a:xfrm>
            <a:off x="7995168" y="2646367"/>
            <a:ext cx="295756" cy="652932"/>
          </a:xfrm>
          <a:custGeom>
            <a:avLst/>
            <a:gdLst/>
            <a:ahLst/>
            <a:cxnLst/>
            <a:rect l="l" t="t" r="r" b="b"/>
            <a:pathLst>
              <a:path w="1753858" h="4337204">
                <a:moveTo>
                  <a:pt x="546414" y="1078722"/>
                </a:moveTo>
                <a:lnTo>
                  <a:pt x="1207446" y="1078722"/>
                </a:lnTo>
                <a:lnTo>
                  <a:pt x="1207452" y="1078724"/>
                </a:lnTo>
                <a:lnTo>
                  <a:pt x="1620377" y="1078724"/>
                </a:lnTo>
                <a:cubicBezTo>
                  <a:pt x="1694096" y="1078724"/>
                  <a:pt x="1753858" y="1138486"/>
                  <a:pt x="1753858" y="1212205"/>
                </a:cubicBezTo>
                <a:lnTo>
                  <a:pt x="1753858" y="2676038"/>
                </a:lnTo>
                <a:cubicBezTo>
                  <a:pt x="1753858" y="2749757"/>
                  <a:pt x="1694096" y="2809519"/>
                  <a:pt x="1620377" y="2809519"/>
                </a:cubicBezTo>
                <a:lnTo>
                  <a:pt x="1466192" y="2809519"/>
                </a:lnTo>
                <a:lnTo>
                  <a:pt x="1466193" y="1641255"/>
                </a:lnTo>
                <a:cubicBezTo>
                  <a:pt x="1466193" y="1615770"/>
                  <a:pt x="1445534" y="1595111"/>
                  <a:pt x="1420049" y="1595111"/>
                </a:cubicBezTo>
                <a:cubicBezTo>
                  <a:pt x="1395248" y="1595111"/>
                  <a:pt x="1375017" y="1614677"/>
                  <a:pt x="1374314" y="1639231"/>
                </a:cubicBezTo>
                <a:cubicBezTo>
                  <a:pt x="1372910" y="1640263"/>
                  <a:pt x="1372709" y="1641660"/>
                  <a:pt x="1372709" y="1643104"/>
                </a:cubicBezTo>
                <a:lnTo>
                  <a:pt x="1372709" y="2692708"/>
                </a:lnTo>
                <a:lnTo>
                  <a:pt x="1373905" y="2695595"/>
                </a:lnTo>
                <a:lnTo>
                  <a:pt x="1373905" y="2809519"/>
                </a:lnTo>
                <a:lnTo>
                  <a:pt x="1372709" y="2809519"/>
                </a:lnTo>
                <a:lnTo>
                  <a:pt x="1372709" y="4171941"/>
                </a:lnTo>
                <a:cubicBezTo>
                  <a:pt x="1372709" y="4263213"/>
                  <a:pt x="1298718" y="4337204"/>
                  <a:pt x="1207446" y="4337204"/>
                </a:cubicBezTo>
                <a:lnTo>
                  <a:pt x="923072" y="4337204"/>
                </a:lnTo>
                <a:lnTo>
                  <a:pt x="923073" y="3290691"/>
                </a:lnTo>
                <a:cubicBezTo>
                  <a:pt x="923073" y="3290055"/>
                  <a:pt x="923060" y="3289421"/>
                  <a:pt x="922692" y="3288804"/>
                </a:cubicBezTo>
                <a:lnTo>
                  <a:pt x="922692" y="2828894"/>
                </a:lnTo>
                <a:cubicBezTo>
                  <a:pt x="922692" y="2803619"/>
                  <a:pt x="902203" y="2783130"/>
                  <a:pt x="876928" y="2783130"/>
                </a:cubicBezTo>
                <a:cubicBezTo>
                  <a:pt x="851654" y="2783130"/>
                  <a:pt x="831164" y="2803619"/>
                  <a:pt x="831164" y="2828894"/>
                </a:cubicBezTo>
                <a:lnTo>
                  <a:pt x="831164" y="3288814"/>
                </a:lnTo>
                <a:lnTo>
                  <a:pt x="830785" y="3290691"/>
                </a:lnTo>
                <a:lnTo>
                  <a:pt x="830785" y="4337204"/>
                </a:lnTo>
                <a:lnTo>
                  <a:pt x="546414" y="4337204"/>
                </a:lnTo>
                <a:cubicBezTo>
                  <a:pt x="455142" y="4337204"/>
                  <a:pt x="381151" y="4263213"/>
                  <a:pt x="381151" y="4171941"/>
                </a:cubicBezTo>
                <a:lnTo>
                  <a:pt x="381151" y="2809519"/>
                </a:lnTo>
                <a:lnTo>
                  <a:pt x="377961" y="2809519"/>
                </a:lnTo>
                <a:lnTo>
                  <a:pt x="377962" y="1641255"/>
                </a:lnTo>
                <a:cubicBezTo>
                  <a:pt x="377962" y="1615770"/>
                  <a:pt x="357303" y="1595111"/>
                  <a:pt x="331818" y="1595111"/>
                </a:cubicBezTo>
                <a:cubicBezTo>
                  <a:pt x="307600" y="1595111"/>
                  <a:pt x="287741" y="1613767"/>
                  <a:pt x="286424" y="1637539"/>
                </a:cubicBezTo>
                <a:cubicBezTo>
                  <a:pt x="284560" y="1638928"/>
                  <a:pt x="284119" y="1640965"/>
                  <a:pt x="284119" y="1643104"/>
                </a:cubicBezTo>
                <a:lnTo>
                  <a:pt x="284119" y="2692708"/>
                </a:lnTo>
                <a:lnTo>
                  <a:pt x="285674" y="2696462"/>
                </a:lnTo>
                <a:lnTo>
                  <a:pt x="285674" y="2809519"/>
                </a:lnTo>
                <a:lnTo>
                  <a:pt x="133481" y="2809519"/>
                </a:lnTo>
                <a:cubicBezTo>
                  <a:pt x="59762" y="2809519"/>
                  <a:pt x="0" y="2749757"/>
                  <a:pt x="0" y="2676038"/>
                </a:cubicBezTo>
                <a:lnTo>
                  <a:pt x="0" y="1212205"/>
                </a:lnTo>
                <a:cubicBezTo>
                  <a:pt x="0" y="1138486"/>
                  <a:pt x="59762" y="1078724"/>
                  <a:pt x="133481" y="1078724"/>
                </a:cubicBezTo>
                <a:close/>
                <a:moveTo>
                  <a:pt x="876928" y="0"/>
                </a:moveTo>
                <a:cubicBezTo>
                  <a:pt x="1155934" y="0"/>
                  <a:pt x="1382113" y="226178"/>
                  <a:pt x="1382113" y="505183"/>
                </a:cubicBezTo>
                <a:cubicBezTo>
                  <a:pt x="1382113" y="784188"/>
                  <a:pt x="1155934" y="1010366"/>
                  <a:pt x="876928" y="1010366"/>
                </a:cubicBezTo>
                <a:cubicBezTo>
                  <a:pt x="597922" y="1010366"/>
                  <a:pt x="371743" y="784188"/>
                  <a:pt x="371743" y="505183"/>
                </a:cubicBezTo>
                <a:cubicBezTo>
                  <a:pt x="371743" y="226178"/>
                  <a:pt x="597922" y="0"/>
                  <a:pt x="876928" y="0"/>
                </a:cubicBezTo>
                <a:close/>
              </a:path>
            </a:pathLst>
          </a:cu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22" name="Rounded Rectangle 12"/>
          <p:cNvSpPr/>
          <p:nvPr/>
        </p:nvSpPr>
        <p:spPr>
          <a:xfrm>
            <a:off x="7958746" y="5166210"/>
            <a:ext cx="368600" cy="600397"/>
          </a:xfrm>
          <a:custGeom>
            <a:avLst/>
            <a:gdLst/>
            <a:ahLst/>
            <a:cxnLst/>
            <a:rect l="l" t="t" r="r" b="b"/>
            <a:pathLst>
              <a:path w="5068401" h="10050997">
                <a:moveTo>
                  <a:pt x="1722623" y="2586956"/>
                </a:moveTo>
                <a:lnTo>
                  <a:pt x="3307893" y="2586956"/>
                </a:lnTo>
                <a:lnTo>
                  <a:pt x="3307908" y="2586961"/>
                </a:lnTo>
                <a:lnTo>
                  <a:pt x="3702994" y="2586961"/>
                </a:lnTo>
                <a:lnTo>
                  <a:pt x="3702994" y="2589410"/>
                </a:lnTo>
                <a:cubicBezTo>
                  <a:pt x="3872204" y="2579879"/>
                  <a:pt x="4035015" y="2679442"/>
                  <a:pt x="4099955" y="2846106"/>
                </a:cubicBezTo>
                <a:lnTo>
                  <a:pt x="5040562" y="5260128"/>
                </a:lnTo>
                <a:cubicBezTo>
                  <a:pt x="5122050" y="5469262"/>
                  <a:pt x="5018572" y="5704857"/>
                  <a:pt x="4809438" y="5786344"/>
                </a:cubicBezTo>
                <a:cubicBezTo>
                  <a:pt x="4600304" y="5867832"/>
                  <a:pt x="4364709" y="5764354"/>
                  <a:pt x="4283222" y="5555220"/>
                </a:cubicBezTo>
                <a:lnTo>
                  <a:pt x="3702994" y="4066095"/>
                </a:lnTo>
                <a:lnTo>
                  <a:pt x="3702994" y="5129831"/>
                </a:lnTo>
                <a:lnTo>
                  <a:pt x="4791024" y="7388756"/>
                </a:lnTo>
                <a:lnTo>
                  <a:pt x="3545369" y="7388756"/>
                </a:lnTo>
                <a:lnTo>
                  <a:pt x="3545369" y="9717868"/>
                </a:lnTo>
                <a:cubicBezTo>
                  <a:pt x="3540674" y="9902812"/>
                  <a:pt x="3389009" y="10050997"/>
                  <a:pt x="3202735" y="10050997"/>
                </a:cubicBezTo>
                <a:lnTo>
                  <a:pt x="2611320" y="10050997"/>
                </a:lnTo>
                <a:lnTo>
                  <a:pt x="2611322" y="7874559"/>
                </a:lnTo>
                <a:cubicBezTo>
                  <a:pt x="2611322" y="7873237"/>
                  <a:pt x="2611295" y="7871918"/>
                  <a:pt x="2610529" y="7870634"/>
                </a:cubicBezTo>
                <a:lnTo>
                  <a:pt x="2610529" y="7388756"/>
                </a:lnTo>
                <a:lnTo>
                  <a:pt x="2420178" y="7388756"/>
                </a:lnTo>
                <a:lnTo>
                  <a:pt x="2420178" y="7870655"/>
                </a:lnTo>
                <a:lnTo>
                  <a:pt x="2419389" y="7874559"/>
                </a:lnTo>
                <a:lnTo>
                  <a:pt x="2419389" y="10050997"/>
                </a:lnTo>
                <a:lnTo>
                  <a:pt x="1827980" y="10050997"/>
                </a:lnTo>
                <a:cubicBezTo>
                  <a:pt x="1646087" y="10050997"/>
                  <a:pt x="1497195" y="9909700"/>
                  <a:pt x="1486647" y="9730776"/>
                </a:cubicBezTo>
                <a:lnTo>
                  <a:pt x="1486647" y="7388756"/>
                </a:lnTo>
                <a:lnTo>
                  <a:pt x="280094" y="7388756"/>
                </a:lnTo>
                <a:lnTo>
                  <a:pt x="1329022" y="5182340"/>
                </a:lnTo>
                <a:lnTo>
                  <a:pt x="1329022" y="4159476"/>
                </a:lnTo>
                <a:lnTo>
                  <a:pt x="785180" y="5555220"/>
                </a:lnTo>
                <a:cubicBezTo>
                  <a:pt x="703692" y="5764354"/>
                  <a:pt x="468097" y="5867832"/>
                  <a:pt x="258963" y="5786344"/>
                </a:cubicBezTo>
                <a:cubicBezTo>
                  <a:pt x="49829" y="5704857"/>
                  <a:pt x="-53649" y="5469262"/>
                  <a:pt x="27839" y="5260128"/>
                </a:cubicBezTo>
                <a:lnTo>
                  <a:pt x="968446" y="2846106"/>
                </a:lnTo>
                <a:cubicBezTo>
                  <a:pt x="1028702" y="2691463"/>
                  <a:pt x="1173220" y="2594590"/>
                  <a:pt x="1329022" y="2588149"/>
                </a:cubicBezTo>
                <a:lnTo>
                  <a:pt x="1329022" y="2586958"/>
                </a:lnTo>
                <a:close/>
                <a:moveTo>
                  <a:pt x="2515253" y="0"/>
                </a:moveTo>
                <a:cubicBezTo>
                  <a:pt x="3184358" y="0"/>
                  <a:pt x="3726775" y="542413"/>
                  <a:pt x="3726775" y="1211513"/>
                </a:cubicBezTo>
                <a:cubicBezTo>
                  <a:pt x="3726775" y="1880614"/>
                  <a:pt x="3184358" y="2423027"/>
                  <a:pt x="2515253" y="2423027"/>
                </a:cubicBezTo>
                <a:cubicBezTo>
                  <a:pt x="1846148" y="2423027"/>
                  <a:pt x="1303731" y="1880614"/>
                  <a:pt x="1303731" y="1211513"/>
                </a:cubicBezTo>
                <a:cubicBezTo>
                  <a:pt x="1303731" y="542413"/>
                  <a:pt x="1846148" y="0"/>
                  <a:pt x="2515253" y="0"/>
                </a:cubicBezTo>
                <a:close/>
              </a:path>
            </a:pathLst>
          </a:custGeom>
          <a:solidFill>
            <a:srgbClr val="D07C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Left Arrow Callout 22"/>
          <p:cNvSpPr/>
          <p:nvPr/>
        </p:nvSpPr>
        <p:spPr>
          <a:xfrm>
            <a:off x="8426057" y="4818158"/>
            <a:ext cx="1291404" cy="914425"/>
          </a:xfrm>
          <a:prstGeom prst="left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dirty="0" smtClean="0"/>
              <a:t>Largest  gender gap in Western </a:t>
            </a:r>
            <a:r>
              <a:rPr lang="en-US" dirty="0"/>
              <a:t>B</a:t>
            </a:r>
            <a:r>
              <a:rPr lang="en-US" dirty="0" smtClean="0"/>
              <a:t>alkans</a:t>
            </a:r>
            <a:endParaRPr lang="en-US" dirty="0"/>
          </a:p>
        </p:txBody>
      </p:sp>
      <p:graphicFrame>
        <p:nvGraphicFramePr>
          <p:cNvPr id="26" name="Chart 25"/>
          <p:cNvGraphicFramePr>
            <a:graphicFrameLocks/>
          </p:cNvGraphicFramePr>
          <p:nvPr>
            <p:extLst>
              <p:ext uri="{D42A27DB-BD31-4B8C-83A1-F6EECF244321}">
                <p14:modId xmlns:p14="http://schemas.microsoft.com/office/powerpoint/2010/main" val="34241823"/>
              </p:ext>
            </p:extLst>
          </p:nvPr>
        </p:nvGraphicFramePr>
        <p:xfrm>
          <a:off x="1101077" y="2214554"/>
          <a:ext cx="4867024" cy="3761106"/>
        </p:xfrm>
        <a:graphic>
          <a:graphicData uri="http://schemas.openxmlformats.org/drawingml/2006/chart">
            <c:chart xmlns:c="http://schemas.openxmlformats.org/drawingml/2006/chart" xmlns:r="http://schemas.openxmlformats.org/officeDocument/2006/relationships" r:id="rId5"/>
          </a:graphicData>
        </a:graphic>
      </p:graphicFrame>
      <p:sp>
        <p:nvSpPr>
          <p:cNvPr id="27" name="Oval 26"/>
          <p:cNvSpPr/>
          <p:nvPr/>
        </p:nvSpPr>
        <p:spPr>
          <a:xfrm>
            <a:off x="1449227" y="2282943"/>
            <a:ext cx="846029" cy="35389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08054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78971" y="324011"/>
            <a:ext cx="10972800" cy="86294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900" b="1" dirty="0">
                <a:solidFill>
                  <a:schemeClr val="accent1">
                    <a:lumMod val="50000"/>
                  </a:schemeClr>
                </a:solidFill>
                <a:latin typeface="+mn-lt"/>
              </a:rPr>
              <a:t>... </a:t>
            </a:r>
            <a:r>
              <a:rPr lang="en-US" sz="3900" b="1" dirty="0" smtClean="0">
                <a:solidFill>
                  <a:schemeClr val="accent1">
                    <a:lumMod val="50000"/>
                  </a:schemeClr>
                </a:solidFill>
                <a:latin typeface="+mn-lt"/>
              </a:rPr>
              <a:t>a </a:t>
            </a:r>
            <a:r>
              <a:rPr lang="en-US" sz="3900" b="1" dirty="0">
                <a:solidFill>
                  <a:schemeClr val="accent1">
                    <a:lumMod val="50000"/>
                  </a:schemeClr>
                </a:solidFill>
                <a:latin typeface="+mn-lt"/>
              </a:rPr>
              <a:t>large reliance on non-wage income in </a:t>
            </a:r>
            <a:r>
              <a:rPr lang="en-US" sz="3900" b="1" dirty="0" smtClean="0">
                <a:solidFill>
                  <a:schemeClr val="accent1">
                    <a:lumMod val="50000"/>
                  </a:schemeClr>
                </a:solidFill>
                <a:latin typeface="+mn-lt"/>
              </a:rPr>
              <a:t>households …</a:t>
            </a:r>
            <a:endParaRPr lang="en-US" sz="3900" b="1" dirty="0">
              <a:solidFill>
                <a:schemeClr val="accent1">
                  <a:lumMod val="50000"/>
                </a:schemeClr>
              </a:solidFill>
              <a:latin typeface="+mn-lt"/>
            </a:endParaRPr>
          </a:p>
          <a:p>
            <a:pPr algn="ctr"/>
            <a:endParaRPr lang="en-US" sz="3200" dirty="0">
              <a:solidFill>
                <a:srgbClr val="FFE9AB"/>
              </a:solidFill>
            </a:endParaRPr>
          </a:p>
        </p:txBody>
      </p:sp>
      <p:sp>
        <p:nvSpPr>
          <p:cNvPr id="6" name="TextBox 5"/>
          <p:cNvSpPr txBox="1"/>
          <p:nvPr/>
        </p:nvSpPr>
        <p:spPr>
          <a:xfrm>
            <a:off x="2415821" y="1408225"/>
            <a:ext cx="5883628" cy="369332"/>
          </a:xfrm>
          <a:prstGeom prst="rect">
            <a:avLst/>
          </a:prstGeom>
          <a:noFill/>
        </p:spPr>
        <p:txBody>
          <a:bodyPr wrap="square" rtlCol="0">
            <a:spAutoFit/>
          </a:bodyPr>
          <a:lstStyle/>
          <a:p>
            <a:r>
              <a:rPr lang="en-US" dirty="0" smtClean="0">
                <a:solidFill>
                  <a:schemeClr val="tx2">
                    <a:lumMod val="90000"/>
                    <a:lumOff val="10000"/>
                  </a:schemeClr>
                </a:solidFill>
              </a:rPr>
              <a:t>Kosovo: Income </a:t>
            </a:r>
            <a:r>
              <a:rPr lang="en-US" dirty="0">
                <a:solidFill>
                  <a:schemeClr val="tx2">
                    <a:lumMod val="90000"/>
                    <a:lumOff val="10000"/>
                  </a:schemeClr>
                </a:solidFill>
              </a:rPr>
              <a:t>shares by source and consumption decile</a:t>
            </a:r>
          </a:p>
        </p:txBody>
      </p:sp>
      <p:sp>
        <p:nvSpPr>
          <p:cNvPr id="7" name="TextBox 6"/>
          <p:cNvSpPr txBox="1"/>
          <p:nvPr/>
        </p:nvSpPr>
        <p:spPr>
          <a:xfrm>
            <a:off x="2620636" y="6206557"/>
            <a:ext cx="4835965" cy="369332"/>
          </a:xfrm>
          <a:prstGeom prst="rect">
            <a:avLst/>
          </a:prstGeom>
          <a:noFill/>
        </p:spPr>
        <p:txBody>
          <a:bodyPr wrap="square" rtlCol="0">
            <a:spAutoFit/>
          </a:bodyPr>
          <a:lstStyle/>
          <a:p>
            <a:r>
              <a:rPr lang="en-US" dirty="0"/>
              <a:t>Source: </a:t>
            </a:r>
            <a:r>
              <a:rPr lang="en-US" dirty="0" smtClean="0"/>
              <a:t>HBS, </a:t>
            </a:r>
            <a:r>
              <a:rPr lang="en-US" dirty="0"/>
              <a:t>Kosovo Agency of Statistics</a:t>
            </a:r>
          </a:p>
        </p:txBody>
      </p:sp>
      <p:cxnSp>
        <p:nvCxnSpPr>
          <p:cNvPr id="10" name="Straight Connector 9"/>
          <p:cNvCxnSpPr/>
          <p:nvPr/>
        </p:nvCxnSpPr>
        <p:spPr>
          <a:xfrm flipV="1">
            <a:off x="0" y="1132114"/>
            <a:ext cx="12192000" cy="17417"/>
          </a:xfrm>
          <a:prstGeom prst="line">
            <a:avLst/>
          </a:prstGeom>
          <a:noFill/>
          <a:ln w="76200" cap="flat" cmpd="sng" algn="ctr">
            <a:solidFill>
              <a:srgbClr val="0070C0"/>
            </a:solidFill>
            <a:prstDash val="solid"/>
          </a:ln>
          <a:effectLst/>
        </p:spPr>
      </p:cxnSp>
      <p:pic>
        <p:nvPicPr>
          <p:cNvPr id="11" name="Picture 2" descr="U:\1405265\1405265 WBG Logo\LOGO FILES\Horizontal\WBG_Horizontal_Color\web\WBG_Horizontal-RGB-web.jpg"/>
          <p:cNvPicPr>
            <a:picLocks noChangeAspect="1" noChangeArrowheads="1"/>
          </p:cNvPicPr>
          <p:nvPr/>
        </p:nvPicPr>
        <p:blipFill rotWithShape="1">
          <a:blip r:embed="rId3">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12</a:t>
            </a:fld>
            <a:endParaRPr lang="bs-Latn-BA" dirty="0">
              <a:solidFill>
                <a:prstClr val="black">
                  <a:lumMod val="75000"/>
                  <a:lumOff val="25000"/>
                </a:prstClr>
              </a:solidFill>
            </a:endParaRPr>
          </a:p>
        </p:txBody>
      </p:sp>
      <p:graphicFrame>
        <p:nvGraphicFramePr>
          <p:cNvPr id="12" name="Content Placeholder 5"/>
          <p:cNvGraphicFramePr>
            <a:graphicFrameLocks noGrp="1"/>
          </p:cNvGraphicFramePr>
          <p:nvPr>
            <p:ph idx="1"/>
            <p:extLst>
              <p:ext uri="{D42A27DB-BD31-4B8C-83A1-F6EECF244321}">
                <p14:modId xmlns:p14="http://schemas.microsoft.com/office/powerpoint/2010/main" val="2682767501"/>
              </p:ext>
            </p:extLst>
          </p:nvPr>
        </p:nvGraphicFramePr>
        <p:xfrm>
          <a:off x="1545996" y="1825625"/>
          <a:ext cx="8974317"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45457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1" y="141026"/>
            <a:ext cx="8871857" cy="8781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r>
              <a:rPr lang="en-US" sz="3600" b="1" dirty="0">
                <a:solidFill>
                  <a:schemeClr val="accent1">
                    <a:lumMod val="50000"/>
                  </a:schemeClr>
                </a:solidFill>
                <a:latin typeface="+mn-lt"/>
              </a:rPr>
              <a:t>…leading to declining </a:t>
            </a:r>
            <a:r>
              <a:rPr lang="en-US" sz="3600" b="1" dirty="0" smtClean="0">
                <a:solidFill>
                  <a:schemeClr val="accent1">
                    <a:lumMod val="50000"/>
                  </a:schemeClr>
                </a:solidFill>
                <a:latin typeface="+mn-lt"/>
              </a:rPr>
              <a:t>productivity  </a:t>
            </a:r>
            <a:endParaRPr lang="en-US" sz="3600" b="1" dirty="0">
              <a:solidFill>
                <a:schemeClr val="accent1">
                  <a:lumMod val="50000"/>
                </a:schemeClr>
              </a:solidFill>
              <a:latin typeface="+mn-lt"/>
            </a:endParaRPr>
          </a:p>
        </p:txBody>
      </p:sp>
      <p:graphicFrame>
        <p:nvGraphicFramePr>
          <p:cNvPr id="10" name="Chart 9"/>
          <p:cNvGraphicFramePr/>
          <p:nvPr>
            <p:extLst>
              <p:ext uri="{D42A27DB-BD31-4B8C-83A1-F6EECF244321}">
                <p14:modId xmlns:p14="http://schemas.microsoft.com/office/powerpoint/2010/main" val="3911337232"/>
              </p:ext>
            </p:extLst>
          </p:nvPr>
        </p:nvGraphicFramePr>
        <p:xfrm>
          <a:off x="1915886" y="1837509"/>
          <a:ext cx="8098971" cy="420253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835454" y="1375954"/>
            <a:ext cx="3697460" cy="369332"/>
          </a:xfrm>
          <a:prstGeom prst="rect">
            <a:avLst/>
          </a:prstGeom>
        </p:spPr>
        <p:txBody>
          <a:bodyPr wrap="square">
            <a:spAutoFit/>
          </a:bodyPr>
          <a:lstStyle/>
          <a:p>
            <a:pPr algn="ctr">
              <a:spcAft>
                <a:spcPts val="1000"/>
              </a:spcAft>
            </a:pPr>
            <a:r>
              <a:rPr lang="en-US" dirty="0">
                <a:solidFill>
                  <a:srgbClr val="404F64"/>
                </a:solidFill>
                <a:latin typeface="Arial"/>
              </a:rPr>
              <a:t>Wages and Productivity in Kosovo</a:t>
            </a:r>
          </a:p>
        </p:txBody>
      </p:sp>
      <p:sp>
        <p:nvSpPr>
          <p:cNvPr id="7" name="Rectangle 6"/>
          <p:cNvSpPr/>
          <p:nvPr/>
        </p:nvSpPr>
        <p:spPr>
          <a:xfrm>
            <a:off x="2575170" y="6152933"/>
            <a:ext cx="4572000" cy="410882"/>
          </a:xfrm>
          <a:prstGeom prst="rect">
            <a:avLst/>
          </a:prstGeom>
        </p:spPr>
        <p:txBody>
          <a:bodyPr>
            <a:spAutoFit/>
          </a:bodyPr>
          <a:lstStyle/>
          <a:p>
            <a:pPr marL="628650">
              <a:lnSpc>
                <a:spcPct val="115000"/>
              </a:lnSpc>
            </a:pPr>
            <a:r>
              <a:rPr lang="en-US" sz="900" i="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Source</a:t>
            </a:r>
            <a:r>
              <a:rPr lang="en-US" sz="9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Ministry of Finance data.</a:t>
            </a:r>
            <a:endParaRPr lang="en-US" sz="900" dirty="0">
              <a:latin typeface="Calibri" panose="020F0502020204030204" pitchFamily="34" charset="0"/>
              <a:ea typeface="Times New Roman" panose="02020603050405020304" pitchFamily="18" charset="0"/>
              <a:cs typeface="Times New Roman" panose="02020603050405020304" pitchFamily="18" charset="0"/>
            </a:endParaRPr>
          </a:p>
          <a:p>
            <a:pPr marL="628650">
              <a:lnSpc>
                <a:spcPct val="115000"/>
              </a:lnSpc>
              <a:spcAft>
                <a:spcPts val="1000"/>
              </a:spcAft>
            </a:pPr>
            <a:r>
              <a:rPr lang="en-US" sz="9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Note 100= 2003Q4 </a:t>
            </a:r>
            <a:endParaRPr lang="en-US" sz="900" dirty="0">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V="1">
            <a:off x="0" y="1132114"/>
            <a:ext cx="12192000" cy="17417"/>
          </a:xfrm>
          <a:prstGeom prst="line">
            <a:avLst/>
          </a:prstGeom>
          <a:noFill/>
          <a:ln w="76200" cap="flat" cmpd="sng" algn="ctr">
            <a:solidFill>
              <a:srgbClr val="0070C0"/>
            </a:solidFill>
            <a:prstDash val="solid"/>
          </a:ln>
          <a:effectLst/>
        </p:spPr>
      </p:cxnSp>
      <p:pic>
        <p:nvPicPr>
          <p:cNvPr id="12" name="Picture 2" descr="U:\1405265\1405265 WBG Logo\LOGO FILES\Horizontal\WBG_Horizontal_Color\web\WBG_Horizontal-RGB-web.jpg"/>
          <p:cNvPicPr>
            <a:picLocks noChangeAspect="1" noChangeArrowheads="1"/>
          </p:cNvPicPr>
          <p:nvPr/>
        </p:nvPicPr>
        <p:blipFill rotWithShape="1">
          <a:blip r:embed="rId4">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13</a:t>
            </a:fld>
            <a:endParaRPr lang="bs-Latn-BA">
              <a:solidFill>
                <a:prstClr val="black">
                  <a:lumMod val="75000"/>
                  <a:lumOff val="25000"/>
                </a:prstClr>
              </a:solidFill>
            </a:endParaRPr>
          </a:p>
        </p:txBody>
      </p:sp>
    </p:spTree>
    <p:extLst>
      <p:ext uri="{BB962C8B-B14F-4D97-AF65-F5344CB8AC3E}">
        <p14:creationId xmlns:p14="http://schemas.microsoft.com/office/powerpoint/2010/main" val="4043983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5233" y="171789"/>
            <a:ext cx="1015420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solidFill>
                <a:srgbClr val="FFE9AB"/>
              </a:solidFill>
            </a:endParaRPr>
          </a:p>
        </p:txBody>
      </p:sp>
      <p:sp>
        <p:nvSpPr>
          <p:cNvPr id="8" name="Rectangle 7"/>
          <p:cNvSpPr/>
          <p:nvPr/>
        </p:nvSpPr>
        <p:spPr>
          <a:xfrm>
            <a:off x="2186714" y="6354230"/>
            <a:ext cx="4423952" cy="369332"/>
          </a:xfrm>
          <a:prstGeom prst="rect">
            <a:avLst/>
          </a:prstGeom>
        </p:spPr>
        <p:txBody>
          <a:bodyPr wrap="square">
            <a:spAutoFit/>
          </a:bodyPr>
          <a:lstStyle/>
          <a:p>
            <a:pPr defTabSz="457200"/>
            <a:r>
              <a:rPr lang="en-US" sz="900" i="1" dirty="0">
                <a:solidFill>
                  <a:srgbClr val="000000"/>
                </a:solidFill>
                <a:latin typeface="Arial"/>
              </a:rPr>
              <a:t>Sources: </a:t>
            </a:r>
            <a:r>
              <a:rPr lang="en-US" sz="900" dirty="0">
                <a:solidFill>
                  <a:srgbClr val="000000"/>
                </a:solidFill>
                <a:latin typeface="Arial"/>
              </a:rPr>
              <a:t>World Bank staff calculations based on national statistical offices.</a:t>
            </a:r>
          </a:p>
          <a:p>
            <a:pPr defTabSz="457200"/>
            <a:r>
              <a:rPr lang="en-US" sz="900" i="1" dirty="0">
                <a:solidFill>
                  <a:srgbClr val="000000"/>
                </a:solidFill>
                <a:latin typeface="Arial"/>
              </a:rPr>
              <a:t>Note: </a:t>
            </a:r>
            <a:r>
              <a:rPr lang="en-US" sz="900" dirty="0">
                <a:solidFill>
                  <a:srgbClr val="000000"/>
                </a:solidFill>
                <a:latin typeface="Arial"/>
              </a:rPr>
              <a:t>The regional total excludes Kosovo. </a:t>
            </a:r>
          </a:p>
        </p:txBody>
      </p:sp>
      <p:sp>
        <p:nvSpPr>
          <p:cNvPr id="11" name="TextBox 10"/>
          <p:cNvSpPr txBox="1"/>
          <p:nvPr/>
        </p:nvSpPr>
        <p:spPr>
          <a:xfrm>
            <a:off x="7053943" y="1764941"/>
            <a:ext cx="3564294" cy="584775"/>
          </a:xfrm>
          <a:prstGeom prst="rect">
            <a:avLst/>
          </a:prstGeom>
          <a:noFill/>
        </p:spPr>
        <p:txBody>
          <a:bodyPr wrap="square" rtlCol="0">
            <a:spAutoFit/>
          </a:bodyPr>
          <a:lstStyle/>
          <a:p>
            <a:pPr algn="ctr" defTabSz="457200"/>
            <a:r>
              <a:rPr lang="en-US" sz="1600" dirty="0">
                <a:solidFill>
                  <a:srgbClr val="404F64"/>
                </a:solidFill>
                <a:latin typeface="Arial"/>
              </a:rPr>
              <a:t>Poverty headcount in Kosovo, 2000-2013</a:t>
            </a:r>
          </a:p>
        </p:txBody>
      </p:sp>
      <p:sp>
        <p:nvSpPr>
          <p:cNvPr id="17" name="Title 1"/>
          <p:cNvSpPr txBox="1">
            <a:spLocks/>
          </p:cNvSpPr>
          <p:nvPr/>
        </p:nvSpPr>
        <p:spPr>
          <a:xfrm>
            <a:off x="408035" y="169919"/>
            <a:ext cx="11290041" cy="9603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1">
                    <a:lumMod val="50000"/>
                  </a:schemeClr>
                </a:solidFill>
                <a:latin typeface="+mn-lt"/>
              </a:rPr>
              <a:t>Despite progress in poverty reduction, Kosovo remains one of the poorest </a:t>
            </a:r>
            <a:r>
              <a:rPr lang="en-US" sz="4000" b="1" dirty="0" smtClean="0">
                <a:solidFill>
                  <a:schemeClr val="accent1">
                    <a:lumMod val="50000"/>
                  </a:schemeClr>
                </a:solidFill>
                <a:latin typeface="+mn-lt"/>
              </a:rPr>
              <a:t>country </a:t>
            </a:r>
            <a:r>
              <a:rPr lang="en-US" sz="4000" b="1" dirty="0">
                <a:solidFill>
                  <a:schemeClr val="accent1">
                    <a:lumMod val="50000"/>
                  </a:schemeClr>
                </a:solidFill>
                <a:latin typeface="+mn-lt"/>
              </a:rPr>
              <a:t>in Europe </a:t>
            </a:r>
          </a:p>
        </p:txBody>
      </p:sp>
      <p:graphicFrame>
        <p:nvGraphicFramePr>
          <p:cNvPr id="18" name="Chart 17"/>
          <p:cNvGraphicFramePr/>
          <p:nvPr>
            <p:extLst/>
          </p:nvPr>
        </p:nvGraphicFramePr>
        <p:xfrm>
          <a:off x="6419461" y="2454346"/>
          <a:ext cx="5206481" cy="333121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1511560" y="1748060"/>
            <a:ext cx="4329404" cy="584775"/>
          </a:xfrm>
          <a:prstGeom prst="rect">
            <a:avLst/>
          </a:prstGeom>
        </p:spPr>
        <p:txBody>
          <a:bodyPr wrap="square">
            <a:spAutoFit/>
          </a:bodyPr>
          <a:lstStyle/>
          <a:p>
            <a:pPr algn="ctr"/>
            <a:r>
              <a:rPr lang="en-US" sz="1600" dirty="0">
                <a:solidFill>
                  <a:srgbClr val="404F64"/>
                </a:solidFill>
                <a:latin typeface="Arial" panose="020B0604020202020204" pitchFamily="34" charset="0"/>
                <a:ea typeface="Calibri" panose="020F0502020204030204" pitchFamily="34" charset="0"/>
                <a:cs typeface="Arial" panose="020B0604020202020204" pitchFamily="34" charset="0"/>
              </a:rPr>
              <a:t>Real GDP per capita, percentage of EU average income per capita</a:t>
            </a:r>
          </a:p>
        </p:txBody>
      </p:sp>
      <p:graphicFrame>
        <p:nvGraphicFramePr>
          <p:cNvPr id="21" name="Chart 20"/>
          <p:cNvGraphicFramePr/>
          <p:nvPr>
            <p:extLst/>
          </p:nvPr>
        </p:nvGraphicFramePr>
        <p:xfrm>
          <a:off x="671805" y="2361082"/>
          <a:ext cx="5391145" cy="387049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6731001" y="6096000"/>
            <a:ext cx="3062111" cy="369332"/>
          </a:xfrm>
          <a:prstGeom prst="rect">
            <a:avLst/>
          </a:prstGeom>
          <a:noFill/>
        </p:spPr>
        <p:txBody>
          <a:bodyPr wrap="square" rtlCol="0">
            <a:spAutoFit/>
          </a:bodyPr>
          <a:lstStyle/>
          <a:p>
            <a:r>
              <a:rPr lang="en-US" sz="900" i="1" dirty="0">
                <a:latin typeface="Arial"/>
                <a:cs typeface="Arial"/>
              </a:rPr>
              <a:t>Source</a:t>
            </a:r>
            <a:r>
              <a:rPr lang="en-US" sz="900" dirty="0">
                <a:latin typeface="Arial"/>
                <a:cs typeface="Arial"/>
              </a:rPr>
              <a:t>: World Bank staff analysis of Kosovo Household Budget Surveys </a:t>
            </a:r>
          </a:p>
        </p:txBody>
      </p:sp>
      <p:cxnSp>
        <p:nvCxnSpPr>
          <p:cNvPr id="15" name="Straight Connector 14"/>
          <p:cNvCxnSpPr/>
          <p:nvPr/>
        </p:nvCxnSpPr>
        <p:spPr>
          <a:xfrm flipV="1">
            <a:off x="0" y="1360715"/>
            <a:ext cx="12192000" cy="17417"/>
          </a:xfrm>
          <a:prstGeom prst="line">
            <a:avLst/>
          </a:prstGeom>
          <a:noFill/>
          <a:ln w="76200" cap="flat" cmpd="sng" algn="ctr">
            <a:solidFill>
              <a:srgbClr val="0070C0"/>
            </a:solidFill>
            <a:prstDash val="solid"/>
          </a:ln>
          <a:effectLst/>
        </p:spPr>
      </p:cxnSp>
      <p:sp>
        <p:nvSpPr>
          <p:cNvPr id="7" name="Slide Number Placeholder 6"/>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14</a:t>
            </a:fld>
            <a:endParaRPr lang="bs-Latn-BA">
              <a:solidFill>
                <a:prstClr val="black">
                  <a:lumMod val="75000"/>
                  <a:lumOff val="25000"/>
                </a:prstClr>
              </a:solidFill>
            </a:endParaRPr>
          </a:p>
        </p:txBody>
      </p:sp>
      <p:pic>
        <p:nvPicPr>
          <p:cNvPr id="13" name="Picture 2" descr="U:\1405265\1405265 WBG Logo\LOGO FILES\Horizontal\WBG_Horizontal_Color\web\WBG_Horizontal-RGB-web.jpg"/>
          <p:cNvPicPr>
            <a:picLocks noChangeAspect="1" noChangeArrowheads="1"/>
          </p:cNvPicPr>
          <p:nvPr/>
        </p:nvPicPr>
        <p:blipFill rotWithShape="1">
          <a:blip r:embed="rId5">
            <a:extLst>
              <a:ext uri="{28A0092B-C50C-407E-A947-70E740481C1C}">
                <a14:useLocalDpi xmlns:a14="http://schemas.microsoft.com/office/drawing/2010/main" val="0"/>
              </a:ext>
            </a:extLst>
          </a:blip>
          <a:srcRect r="-715"/>
          <a:stretch/>
        </p:blipFill>
        <p:spPr bwMode="auto">
          <a:xfrm>
            <a:off x="168035" y="6381630"/>
            <a:ext cx="1911348" cy="32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163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9959" y="225694"/>
            <a:ext cx="11700587" cy="87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Kosovo in a self-perpetuating </a:t>
            </a:r>
            <a:r>
              <a:rPr lang="en-US" sz="3600" dirty="0" smtClean="0">
                <a:latin typeface="+mn-lt"/>
              </a:rPr>
              <a:t>cycle…</a:t>
            </a:r>
            <a:endParaRPr lang="en-US" sz="3600" dirty="0">
              <a:latin typeface="+mn-lt"/>
            </a:endParaRPr>
          </a:p>
        </p:txBody>
      </p:sp>
      <p:sp>
        <p:nvSpPr>
          <p:cNvPr id="8" name="Content Placeholder 2"/>
          <p:cNvSpPr txBox="1">
            <a:spLocks/>
          </p:cNvSpPr>
          <p:nvPr/>
        </p:nvSpPr>
        <p:spPr>
          <a:xfrm>
            <a:off x="2002465" y="1810310"/>
            <a:ext cx="8420202" cy="4527597"/>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a:lstStyle>
          <a:p>
            <a:pPr marL="342900" indent="-342900">
              <a:buFont typeface="Wingdings" panose="05000000000000000000" pitchFamily="2" charset="2"/>
              <a:buChar char="Ø"/>
              <a:defRPr/>
            </a:pPr>
            <a:endParaRPr lang="en-US" sz="2000" dirty="0">
              <a:solidFill>
                <a:srgbClr val="394659"/>
              </a:solidFill>
              <a:latin typeface="Cambria" panose="02040503050406030204" pitchFamily="18" charset="0"/>
              <a:cs typeface="Arial"/>
            </a:endParaRPr>
          </a:p>
        </p:txBody>
      </p:sp>
      <p:sp>
        <p:nvSpPr>
          <p:cNvPr id="13" name="Rectangle 6"/>
          <p:cNvSpPr>
            <a:spLocks noChangeArrowheads="1"/>
          </p:cNvSpPr>
          <p:nvPr/>
        </p:nvSpPr>
        <p:spPr bwMode="auto">
          <a:xfrm>
            <a:off x="3069265" y="1615139"/>
            <a:ext cx="133361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357670099"/>
              </p:ext>
            </p:extLst>
          </p:nvPr>
        </p:nvGraphicFramePr>
        <p:xfrm>
          <a:off x="1535837" y="1344702"/>
          <a:ext cx="8771138" cy="4873145"/>
        </p:xfrm>
        <a:graphic>
          <a:graphicData uri="http://schemas.openxmlformats.org/presentationml/2006/ole">
            <mc:AlternateContent xmlns:mc="http://schemas.openxmlformats.org/markup-compatibility/2006">
              <mc:Choice xmlns:v="urn:schemas-microsoft-com:vml" Requires="v">
                <p:oleObj spid="_x0000_s2066" name="Slide" r:id="rId5" imgW="2374377" imgH="1781562" progId="PowerPoint.Slide.12">
                  <p:embed/>
                </p:oleObj>
              </mc:Choice>
              <mc:Fallback>
                <p:oleObj name="Slide" r:id="rId5" imgW="2374377" imgH="1781562" progId="PowerPoint.Slide.12">
                  <p:embed/>
                  <p:pic>
                    <p:nvPicPr>
                      <p:cNvPr id="0" name=""/>
                      <p:cNvPicPr>
                        <a:picLocks noChangeAspect="1" noChangeArrowheads="1"/>
                      </p:cNvPicPr>
                      <p:nvPr/>
                    </p:nvPicPr>
                    <p:blipFill>
                      <a:blip r:embed="rId6"/>
                      <a:srcRect/>
                      <a:stretch>
                        <a:fillRect/>
                      </a:stretch>
                    </p:blipFill>
                    <p:spPr bwMode="auto">
                      <a:xfrm>
                        <a:off x="1535837" y="1344702"/>
                        <a:ext cx="8771138" cy="4873145"/>
                      </a:xfrm>
                      <a:prstGeom prst="rect">
                        <a:avLst/>
                      </a:prstGeom>
                      <a:noFill/>
                    </p:spPr>
                  </p:pic>
                </p:oleObj>
              </mc:Fallback>
            </mc:AlternateContent>
          </a:graphicData>
        </a:graphic>
      </p:graphicFrame>
      <p:cxnSp>
        <p:nvCxnSpPr>
          <p:cNvPr id="10" name="Straight Connector 9"/>
          <p:cNvCxnSpPr/>
          <p:nvPr/>
        </p:nvCxnSpPr>
        <p:spPr>
          <a:xfrm flipV="1">
            <a:off x="0" y="1132114"/>
            <a:ext cx="12192000" cy="17417"/>
          </a:xfrm>
          <a:prstGeom prst="line">
            <a:avLst/>
          </a:prstGeom>
          <a:noFill/>
          <a:ln w="76200" cap="flat" cmpd="sng" algn="ctr">
            <a:solidFill>
              <a:srgbClr val="0070C0"/>
            </a:solidFill>
            <a:prstDash val="solid"/>
          </a:ln>
          <a:effectLst/>
        </p:spPr>
      </p:cxnSp>
      <p:pic>
        <p:nvPicPr>
          <p:cNvPr id="18" name="Picture 2" descr="U:\1405265\1405265 WBG Logo\LOGO FILES\Horizontal\WBG_Horizontal_Color\web\WBG_Horizontal-RGB-web.jpg"/>
          <p:cNvPicPr>
            <a:picLocks noChangeAspect="1" noChangeArrowheads="1"/>
          </p:cNvPicPr>
          <p:nvPr/>
        </p:nvPicPr>
        <p:blipFill rotWithShape="1">
          <a:blip r:embed="rId7">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15</a:t>
            </a:fld>
            <a:endParaRPr lang="bs-Latn-BA">
              <a:solidFill>
                <a:prstClr val="black">
                  <a:lumMod val="75000"/>
                  <a:lumOff val="25000"/>
                </a:prstClr>
              </a:solidFill>
            </a:endParaRPr>
          </a:p>
        </p:txBody>
      </p:sp>
    </p:spTree>
    <p:extLst>
      <p:ext uri="{BB962C8B-B14F-4D97-AF65-F5344CB8AC3E}">
        <p14:creationId xmlns:p14="http://schemas.microsoft.com/office/powerpoint/2010/main" val="3915572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77720" y="225694"/>
            <a:ext cx="8340728" cy="87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FF0000"/>
                </a:solidFill>
                <a:latin typeface="Calibri" panose="020F0502020204030204"/>
              </a:rPr>
              <a:t>Need to rebalance growth </a:t>
            </a:r>
            <a:r>
              <a:rPr lang="en-US" sz="2800" dirty="0">
                <a:solidFill>
                  <a:srgbClr val="FF0000"/>
                </a:solidFill>
                <a:latin typeface="Calibri" panose="020F0502020204030204"/>
              </a:rPr>
              <a:t>towards higher productivity and greater </a:t>
            </a:r>
            <a:r>
              <a:rPr lang="en-US" sz="2800" dirty="0" smtClean="0">
                <a:solidFill>
                  <a:srgbClr val="FF0000"/>
                </a:solidFill>
                <a:latin typeface="Calibri" panose="020F0502020204030204"/>
              </a:rPr>
              <a:t>competitiveness</a:t>
            </a:r>
            <a:endParaRPr lang="en-US" sz="2800" dirty="0">
              <a:solidFill>
                <a:srgbClr val="FF0000"/>
              </a:solidFill>
              <a:latin typeface="Calibri" panose="020F0502020204030204"/>
            </a:endParaRPr>
          </a:p>
        </p:txBody>
      </p:sp>
      <p:sp>
        <p:nvSpPr>
          <p:cNvPr id="13" name="Rectangle 6"/>
          <p:cNvSpPr>
            <a:spLocks noChangeArrowheads="1"/>
          </p:cNvSpPr>
          <p:nvPr/>
        </p:nvSpPr>
        <p:spPr bwMode="auto">
          <a:xfrm>
            <a:off x="3069265" y="1615139"/>
            <a:ext cx="133361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prstClr val="black"/>
              </a:solidFill>
            </a:endParaRPr>
          </a:p>
        </p:txBody>
      </p:sp>
      <p:cxnSp>
        <p:nvCxnSpPr>
          <p:cNvPr id="10" name="Straight Connector 9"/>
          <p:cNvCxnSpPr/>
          <p:nvPr/>
        </p:nvCxnSpPr>
        <p:spPr>
          <a:xfrm flipV="1">
            <a:off x="0" y="1132114"/>
            <a:ext cx="12192000" cy="17417"/>
          </a:xfrm>
          <a:prstGeom prst="line">
            <a:avLst/>
          </a:prstGeom>
          <a:noFill/>
          <a:ln w="76200" cap="flat" cmpd="sng" algn="ctr">
            <a:solidFill>
              <a:srgbClr val="0070C0"/>
            </a:solidFill>
            <a:prstDash val="solid"/>
          </a:ln>
          <a:effectLst/>
        </p:spPr>
      </p:cxnSp>
      <p:pic>
        <p:nvPicPr>
          <p:cNvPr id="18" name="Picture 2" descr="U:\1405265\1405265 WBG Logo\LOGO FILES\Horizontal\WBG_Horizontal_Color\web\WBG_Horizontal-RGB-web.jpg"/>
          <p:cNvPicPr>
            <a:picLocks noChangeAspect="1" noChangeArrowheads="1"/>
          </p:cNvPicPr>
          <p:nvPr/>
        </p:nvPicPr>
        <p:blipFill rotWithShape="1">
          <a:blip r:embed="rId3">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139959" y="2238310"/>
            <a:ext cx="5368707" cy="4087898"/>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a:lstStyle>
          <a:p>
            <a:pPr marL="342900" indent="-342900">
              <a:buFont typeface="Wingdings" panose="05000000000000000000" pitchFamily="2" charset="2"/>
              <a:buChar char="Ø"/>
            </a:pPr>
            <a:r>
              <a:rPr lang="en-US" sz="1800" b="1" dirty="0">
                <a:solidFill>
                  <a:srgbClr val="394659"/>
                </a:solidFill>
                <a:latin typeface="Calibri"/>
                <a:cs typeface="Calibri"/>
              </a:rPr>
              <a:t>Declining marginal benefits: </a:t>
            </a:r>
            <a:r>
              <a:rPr lang="en-US" sz="1800" dirty="0">
                <a:solidFill>
                  <a:srgbClr val="394659"/>
                </a:solidFill>
                <a:latin typeface="Calibri"/>
                <a:cs typeface="Calibri"/>
              </a:rPr>
              <a:t>shrinking ODA by reduced security concerns; slowing pace of public investment by past reconstruction efforts; dynamism of the </a:t>
            </a:r>
            <a:r>
              <a:rPr lang="en-US" sz="1800" dirty="0" smtClean="0">
                <a:solidFill>
                  <a:srgbClr val="394659"/>
                </a:solidFill>
                <a:latin typeface="Calibri"/>
                <a:cs typeface="Calibri"/>
              </a:rPr>
              <a:t>non-tradable </a:t>
            </a:r>
            <a:r>
              <a:rPr lang="en-US" sz="1800" dirty="0">
                <a:solidFill>
                  <a:srgbClr val="394659"/>
                </a:solidFill>
                <a:latin typeface="Calibri"/>
                <a:cs typeface="Calibri"/>
              </a:rPr>
              <a:t>sector </a:t>
            </a:r>
            <a:r>
              <a:rPr lang="en-US" sz="1800" dirty="0" err="1" smtClean="0">
                <a:solidFill>
                  <a:srgbClr val="394659"/>
                </a:solidFill>
                <a:latin typeface="Calibri"/>
                <a:cs typeface="Calibri"/>
              </a:rPr>
              <a:t>aconstrained</a:t>
            </a:r>
            <a:r>
              <a:rPr lang="en-US" sz="1800" dirty="0" smtClean="0">
                <a:solidFill>
                  <a:srgbClr val="394659"/>
                </a:solidFill>
                <a:latin typeface="Calibri"/>
                <a:cs typeface="Calibri"/>
              </a:rPr>
              <a:t> </a:t>
            </a:r>
            <a:r>
              <a:rPr lang="en-US" sz="1800" dirty="0">
                <a:solidFill>
                  <a:srgbClr val="394659"/>
                </a:solidFill>
                <a:latin typeface="Calibri"/>
                <a:cs typeface="Calibri"/>
              </a:rPr>
              <a:t>by the small internal market. </a:t>
            </a:r>
          </a:p>
          <a:p>
            <a:pPr marL="342900" indent="-342900">
              <a:buFont typeface="Wingdings" panose="05000000000000000000" pitchFamily="2" charset="2"/>
              <a:buChar char="Ø"/>
            </a:pPr>
            <a:endParaRPr lang="en-US" sz="1800" dirty="0">
              <a:solidFill>
                <a:srgbClr val="394659"/>
              </a:solidFill>
              <a:latin typeface="Calibri"/>
              <a:cs typeface="Calibri"/>
            </a:endParaRPr>
          </a:p>
          <a:p>
            <a:pPr marL="342900" indent="-342900">
              <a:buFont typeface="Wingdings" panose="05000000000000000000" pitchFamily="2" charset="2"/>
              <a:buChar char="Ø"/>
            </a:pPr>
            <a:r>
              <a:rPr lang="en-US" sz="1800" b="1" dirty="0">
                <a:solidFill>
                  <a:srgbClr val="394659"/>
                </a:solidFill>
                <a:latin typeface="Calibri"/>
                <a:cs typeface="Calibri"/>
              </a:rPr>
              <a:t>Mounting social pressure: </a:t>
            </a:r>
            <a:r>
              <a:rPr lang="en-US" sz="1800" dirty="0">
                <a:solidFill>
                  <a:srgbClr val="394659"/>
                </a:solidFill>
                <a:latin typeface="Calibri"/>
                <a:cs typeface="Calibri"/>
              </a:rPr>
              <a:t>protracted low job creation, demographic pressures, and emigration. </a:t>
            </a:r>
          </a:p>
          <a:p>
            <a:pPr marL="342900" indent="-342900">
              <a:buFont typeface="Wingdings" panose="05000000000000000000" pitchFamily="2" charset="2"/>
              <a:buChar char="Ø"/>
            </a:pPr>
            <a:endParaRPr lang="en-US" sz="1800" dirty="0">
              <a:solidFill>
                <a:srgbClr val="394659"/>
              </a:solidFill>
              <a:latin typeface="Calibri"/>
              <a:cs typeface="Calibri"/>
            </a:endParaRPr>
          </a:p>
          <a:p>
            <a:pPr marL="342900" indent="-342900">
              <a:buFont typeface="Wingdings" panose="05000000000000000000" pitchFamily="2" charset="2"/>
              <a:buChar char="Ø"/>
            </a:pPr>
            <a:r>
              <a:rPr lang="en-US" sz="1800" b="1" dirty="0">
                <a:solidFill>
                  <a:srgbClr val="394659"/>
                </a:solidFill>
                <a:latin typeface="Calibri"/>
                <a:cs typeface="Calibri"/>
              </a:rPr>
              <a:t>EU accession: </a:t>
            </a:r>
            <a:r>
              <a:rPr lang="en-US" sz="1800" dirty="0">
                <a:solidFill>
                  <a:srgbClr val="394659"/>
                </a:solidFill>
                <a:latin typeface="Calibri"/>
                <a:cs typeface="Calibri"/>
              </a:rPr>
              <a:t>structural transformation and heightened productivity to cope with competitive market forces and provide opportunities for income catch up.</a:t>
            </a:r>
          </a:p>
          <a:p>
            <a:endParaRPr lang="en-US" sz="2000" dirty="0"/>
          </a:p>
        </p:txBody>
      </p:sp>
      <p:sp>
        <p:nvSpPr>
          <p:cNvPr id="2" name="Rounded Rectangle 1"/>
          <p:cNvSpPr/>
          <p:nvPr/>
        </p:nvSpPr>
        <p:spPr>
          <a:xfrm>
            <a:off x="0" y="2108752"/>
            <a:ext cx="5449330" cy="40943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6384561" y="1869755"/>
            <a:ext cx="5792437" cy="4572362"/>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a:lstStyle>
          <a:p>
            <a:pPr>
              <a:lnSpc>
                <a:spcPct val="120000"/>
              </a:lnSpc>
              <a:defRPr/>
            </a:pPr>
            <a:r>
              <a:rPr lang="en-US" sz="1800" dirty="0">
                <a:solidFill>
                  <a:srgbClr val="394659"/>
                </a:solidFill>
                <a:latin typeface="Calibri"/>
                <a:cs typeface="Calibri"/>
              </a:rPr>
              <a:t>Reforms to support rebalancing of growth towards higher </a:t>
            </a:r>
            <a:r>
              <a:rPr lang="en-US" sz="1800" b="1" dirty="0">
                <a:solidFill>
                  <a:srgbClr val="394659"/>
                </a:solidFill>
                <a:latin typeface="Calibri"/>
                <a:cs typeface="Calibri"/>
              </a:rPr>
              <a:t>productivity</a:t>
            </a:r>
            <a:r>
              <a:rPr lang="en-US" sz="1800" dirty="0">
                <a:solidFill>
                  <a:srgbClr val="394659"/>
                </a:solidFill>
                <a:latin typeface="Calibri"/>
                <a:cs typeface="Calibri"/>
              </a:rPr>
              <a:t> and greater </a:t>
            </a:r>
            <a:r>
              <a:rPr lang="en-US" sz="1800" b="1" dirty="0">
                <a:solidFill>
                  <a:srgbClr val="394659"/>
                </a:solidFill>
                <a:latin typeface="Calibri"/>
                <a:cs typeface="Calibri"/>
              </a:rPr>
              <a:t>competitiveness</a:t>
            </a:r>
            <a:r>
              <a:rPr lang="en-US" sz="1800" dirty="0">
                <a:solidFill>
                  <a:srgbClr val="394659"/>
                </a:solidFill>
                <a:latin typeface="Calibri"/>
                <a:cs typeface="Calibri"/>
              </a:rPr>
              <a:t>:</a:t>
            </a:r>
          </a:p>
          <a:p>
            <a:pPr marL="342900" indent="-342900">
              <a:lnSpc>
                <a:spcPct val="120000"/>
              </a:lnSpc>
              <a:buFont typeface="Wingdings" panose="05000000000000000000" pitchFamily="2" charset="2"/>
              <a:buChar char="Ø"/>
              <a:defRPr/>
            </a:pPr>
            <a:r>
              <a:rPr lang="en-US" sz="1800" dirty="0">
                <a:solidFill>
                  <a:srgbClr val="394659"/>
                </a:solidFill>
                <a:latin typeface="Calibri"/>
                <a:cs typeface="Calibri"/>
              </a:rPr>
              <a:t>While preserving fiscal discipline, reprioritize </a:t>
            </a:r>
            <a:r>
              <a:rPr lang="en-US" sz="1800" b="1" dirty="0">
                <a:solidFill>
                  <a:srgbClr val="394659"/>
                </a:solidFill>
                <a:latin typeface="Calibri"/>
                <a:cs typeface="Calibri"/>
              </a:rPr>
              <a:t>public expenditures</a:t>
            </a:r>
            <a:r>
              <a:rPr lang="en-US" sz="1800" dirty="0">
                <a:solidFill>
                  <a:srgbClr val="394659"/>
                </a:solidFill>
                <a:latin typeface="Calibri"/>
                <a:cs typeface="Calibri"/>
              </a:rPr>
              <a:t> and </a:t>
            </a:r>
            <a:r>
              <a:rPr lang="en-US" sz="1800" b="1" dirty="0">
                <a:solidFill>
                  <a:srgbClr val="394659"/>
                </a:solidFill>
                <a:latin typeface="Calibri"/>
                <a:cs typeface="Calibri"/>
              </a:rPr>
              <a:t>reorient taxation</a:t>
            </a:r>
          </a:p>
          <a:p>
            <a:pPr marL="342900" indent="-342900">
              <a:lnSpc>
                <a:spcPct val="120000"/>
              </a:lnSpc>
              <a:buFont typeface="Wingdings" panose="05000000000000000000" pitchFamily="2" charset="2"/>
              <a:buChar char="Ø"/>
              <a:defRPr/>
            </a:pPr>
            <a:r>
              <a:rPr lang="en-US" sz="1800" dirty="0">
                <a:solidFill>
                  <a:srgbClr val="394659"/>
                </a:solidFill>
                <a:latin typeface="Calibri"/>
                <a:cs typeface="Calibri"/>
              </a:rPr>
              <a:t>Improve </a:t>
            </a:r>
            <a:r>
              <a:rPr lang="en-US" sz="1800" b="1" dirty="0">
                <a:solidFill>
                  <a:srgbClr val="394659"/>
                </a:solidFill>
                <a:latin typeface="Calibri"/>
                <a:cs typeface="Calibri"/>
              </a:rPr>
              <a:t>energy security </a:t>
            </a:r>
            <a:r>
              <a:rPr lang="en-US" sz="1800" dirty="0">
                <a:solidFill>
                  <a:srgbClr val="394659"/>
                </a:solidFill>
                <a:latin typeface="Calibri"/>
                <a:cs typeface="Calibri"/>
              </a:rPr>
              <a:t>via affordable and comprehensive energy strategy</a:t>
            </a:r>
          </a:p>
          <a:p>
            <a:pPr marL="342900" indent="-342900">
              <a:lnSpc>
                <a:spcPct val="120000"/>
              </a:lnSpc>
              <a:buFont typeface="Wingdings" panose="05000000000000000000" pitchFamily="2" charset="2"/>
              <a:buChar char="Ø"/>
              <a:defRPr/>
            </a:pPr>
            <a:r>
              <a:rPr lang="en-US" sz="1800" dirty="0">
                <a:solidFill>
                  <a:srgbClr val="394659"/>
                </a:solidFill>
                <a:latin typeface="Calibri"/>
                <a:cs typeface="Calibri"/>
              </a:rPr>
              <a:t>Enhance the </a:t>
            </a:r>
            <a:r>
              <a:rPr lang="en-US" sz="1800" b="1" dirty="0">
                <a:solidFill>
                  <a:srgbClr val="394659"/>
                </a:solidFill>
                <a:latin typeface="Calibri"/>
                <a:cs typeface="Calibri"/>
              </a:rPr>
              <a:t>infrastructure networks </a:t>
            </a:r>
            <a:r>
              <a:rPr lang="en-US" sz="1800" dirty="0">
                <a:solidFill>
                  <a:srgbClr val="394659"/>
                </a:solidFill>
                <a:latin typeface="Calibri"/>
                <a:cs typeface="Calibri"/>
              </a:rPr>
              <a:t>and </a:t>
            </a:r>
            <a:r>
              <a:rPr lang="en-US" sz="1800" b="1" dirty="0">
                <a:solidFill>
                  <a:srgbClr val="394659"/>
                </a:solidFill>
                <a:latin typeface="Calibri"/>
                <a:cs typeface="Calibri"/>
              </a:rPr>
              <a:t>environment for business </a:t>
            </a:r>
            <a:r>
              <a:rPr lang="en-US" sz="1800" dirty="0">
                <a:solidFill>
                  <a:srgbClr val="394659"/>
                </a:solidFill>
                <a:latin typeface="Calibri"/>
                <a:cs typeface="Calibri"/>
              </a:rPr>
              <a:t>expansion in tradable sectors to reap the benefits of European integration.</a:t>
            </a:r>
          </a:p>
          <a:p>
            <a:pPr marL="342900" indent="-342900">
              <a:lnSpc>
                <a:spcPct val="120000"/>
              </a:lnSpc>
              <a:buFont typeface="Wingdings" panose="05000000000000000000" pitchFamily="2" charset="2"/>
              <a:buChar char="Ø"/>
              <a:defRPr/>
            </a:pPr>
            <a:r>
              <a:rPr lang="en-US" sz="1800" dirty="0">
                <a:solidFill>
                  <a:srgbClr val="394659"/>
                </a:solidFill>
                <a:latin typeface="Calibri"/>
                <a:cs typeface="Calibri"/>
              </a:rPr>
              <a:t>Strengthen inclusion by building </a:t>
            </a:r>
            <a:r>
              <a:rPr lang="en-US" sz="1800" b="1" dirty="0">
                <a:solidFill>
                  <a:srgbClr val="394659"/>
                </a:solidFill>
                <a:latin typeface="Calibri"/>
                <a:cs typeface="Calibri"/>
              </a:rPr>
              <a:t>human capital</a:t>
            </a:r>
            <a:r>
              <a:rPr lang="en-US" sz="1800" dirty="0">
                <a:solidFill>
                  <a:srgbClr val="394659"/>
                </a:solidFill>
                <a:latin typeface="Calibri"/>
                <a:cs typeface="Calibri"/>
              </a:rPr>
              <a:t> and providing equal opportunities to tap into unemployed/underemployed resources.</a:t>
            </a:r>
          </a:p>
          <a:p>
            <a:pPr marL="342900" indent="-342900">
              <a:lnSpc>
                <a:spcPct val="120000"/>
              </a:lnSpc>
              <a:buFont typeface="Wingdings" panose="05000000000000000000" pitchFamily="2" charset="2"/>
              <a:buChar char="Ø"/>
              <a:defRPr/>
            </a:pPr>
            <a:r>
              <a:rPr lang="en-US" sz="1800" dirty="0">
                <a:solidFill>
                  <a:srgbClr val="394659"/>
                </a:solidFill>
                <a:latin typeface="Calibri"/>
                <a:cs typeface="Calibri"/>
              </a:rPr>
              <a:t>Improve</a:t>
            </a:r>
            <a:r>
              <a:rPr lang="en-US" sz="1800" b="1" dirty="0">
                <a:solidFill>
                  <a:srgbClr val="394659"/>
                </a:solidFill>
                <a:latin typeface="Calibri"/>
                <a:cs typeface="Calibri"/>
              </a:rPr>
              <a:t> stewardship</a:t>
            </a:r>
            <a:r>
              <a:rPr lang="en-US" sz="1800" dirty="0">
                <a:solidFill>
                  <a:srgbClr val="394659"/>
                </a:solidFill>
                <a:latin typeface="Calibri"/>
                <a:cs typeface="Calibri"/>
              </a:rPr>
              <a:t> of Kosovo’s environment and natural resources</a:t>
            </a:r>
            <a:r>
              <a:rPr lang="en-US" sz="1800" strike="sngStrike" dirty="0">
                <a:solidFill>
                  <a:srgbClr val="394659"/>
                </a:solidFill>
                <a:latin typeface="Calibri"/>
                <a:cs typeface="Calibri"/>
              </a:rPr>
              <a:t>.</a:t>
            </a:r>
            <a:r>
              <a:rPr lang="en-US" sz="1800" dirty="0">
                <a:solidFill>
                  <a:srgbClr val="394659"/>
                </a:solidFill>
                <a:latin typeface="Calibri"/>
                <a:cs typeface="Calibri"/>
              </a:rPr>
              <a:t> </a:t>
            </a:r>
          </a:p>
        </p:txBody>
      </p:sp>
      <p:sp>
        <p:nvSpPr>
          <p:cNvPr id="12" name="Rounded Rectangle 11"/>
          <p:cNvSpPr/>
          <p:nvPr/>
        </p:nvSpPr>
        <p:spPr>
          <a:xfrm>
            <a:off x="5993026" y="1869755"/>
            <a:ext cx="6198973" cy="49882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449330" y="3970978"/>
            <a:ext cx="77847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stretch>
            <a:fillRect/>
          </a:stretch>
        </p:blipFill>
        <p:spPr>
          <a:xfrm>
            <a:off x="0" y="48025"/>
            <a:ext cx="1977720" cy="2039524"/>
          </a:xfrm>
          <a:prstGeom prst="rect">
            <a:avLst/>
          </a:prstGeom>
        </p:spPr>
      </p:pic>
      <p:pic>
        <p:nvPicPr>
          <p:cNvPr id="19" name="Picture 18"/>
          <p:cNvPicPr>
            <a:picLocks noChangeAspect="1"/>
          </p:cNvPicPr>
          <p:nvPr/>
        </p:nvPicPr>
        <p:blipFill>
          <a:blip r:embed="rId5"/>
          <a:stretch>
            <a:fillRect/>
          </a:stretch>
        </p:blipFill>
        <p:spPr>
          <a:xfrm>
            <a:off x="10413976" y="48025"/>
            <a:ext cx="1793815" cy="1915618"/>
          </a:xfrm>
          <a:prstGeom prst="rect">
            <a:avLst/>
          </a:prstGeom>
        </p:spPr>
      </p:pic>
      <p:sp>
        <p:nvSpPr>
          <p:cNvPr id="7" name="Slide Number Placeholder 6"/>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16</a:t>
            </a:fld>
            <a:endParaRPr lang="bs-Latn-BA">
              <a:solidFill>
                <a:prstClr val="black">
                  <a:lumMod val="75000"/>
                  <a:lumOff val="25000"/>
                </a:prstClr>
              </a:solidFill>
            </a:endParaRPr>
          </a:p>
        </p:txBody>
      </p:sp>
    </p:spTree>
    <p:extLst>
      <p:ext uri="{BB962C8B-B14F-4D97-AF65-F5344CB8AC3E}">
        <p14:creationId xmlns:p14="http://schemas.microsoft.com/office/powerpoint/2010/main" val="1537376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990474102"/>
              </p:ext>
            </p:extLst>
          </p:nvPr>
        </p:nvGraphicFramePr>
        <p:xfrm>
          <a:off x="2187675" y="1206596"/>
          <a:ext cx="7492180" cy="4159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090331" y="5023652"/>
            <a:ext cx="7686871" cy="338554"/>
          </a:xfrm>
          <a:prstGeom prst="rect">
            <a:avLst/>
          </a:prstGeom>
          <a:noFill/>
        </p:spPr>
        <p:txBody>
          <a:bodyPr wrap="square" rtlCol="0">
            <a:spAutoFit/>
          </a:bodyPr>
          <a:lstStyle/>
          <a:p>
            <a:pPr algn="ctr"/>
            <a:r>
              <a:rPr lang="en-US" sz="1600" b="1" dirty="0">
                <a:solidFill>
                  <a:srgbClr val="FF0000"/>
                </a:solidFill>
              </a:rPr>
              <a:t>R</a:t>
            </a:r>
            <a:r>
              <a:rPr lang="en-US" sz="1600" b="1" dirty="0" smtClean="0">
                <a:solidFill>
                  <a:srgbClr val="FF0000"/>
                </a:solidFill>
              </a:rPr>
              <a:t>ebalancing growth </a:t>
            </a:r>
            <a:r>
              <a:rPr lang="en-US" sz="1600" b="1" dirty="0">
                <a:solidFill>
                  <a:srgbClr val="FF0000"/>
                </a:solidFill>
              </a:rPr>
              <a:t>towards higher productivity and greater competitiveness </a:t>
            </a:r>
          </a:p>
        </p:txBody>
      </p:sp>
      <p:sp>
        <p:nvSpPr>
          <p:cNvPr id="9" name="Title 1"/>
          <p:cNvSpPr>
            <a:spLocks noGrp="1"/>
          </p:cNvSpPr>
          <p:nvPr>
            <p:ph type="title"/>
          </p:nvPr>
        </p:nvSpPr>
        <p:spPr>
          <a:xfrm>
            <a:off x="241935" y="59628"/>
            <a:ext cx="11383661" cy="712106"/>
          </a:xfrm>
        </p:spPr>
        <p:txBody>
          <a:bodyPr>
            <a:normAutofit/>
          </a:bodyPr>
          <a:lstStyle/>
          <a:p>
            <a:pPr algn="ctr"/>
            <a:r>
              <a:rPr lang="en-US" sz="4000" dirty="0" smtClean="0">
                <a:latin typeface="+mn-lt"/>
              </a:rPr>
              <a:t>Key </a:t>
            </a:r>
            <a:r>
              <a:rPr lang="en-US" sz="4000" dirty="0">
                <a:latin typeface="+mn-lt"/>
              </a:rPr>
              <a:t>Priorities</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21549" y="1429164"/>
            <a:ext cx="1677807" cy="148467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2147" y="1438949"/>
            <a:ext cx="1653933" cy="1484672"/>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64825" y="1438949"/>
            <a:ext cx="1561217" cy="1415844"/>
          </a:xfrm>
          <a:prstGeom prst="rect">
            <a:avLst/>
          </a:prstGeom>
        </p:spPr>
      </p:pic>
      <p:cxnSp>
        <p:nvCxnSpPr>
          <p:cNvPr id="15" name="Straight Connector 14"/>
          <p:cNvCxnSpPr/>
          <p:nvPr/>
        </p:nvCxnSpPr>
        <p:spPr>
          <a:xfrm flipV="1">
            <a:off x="0" y="1132114"/>
            <a:ext cx="12192000" cy="17417"/>
          </a:xfrm>
          <a:prstGeom prst="line">
            <a:avLst/>
          </a:prstGeom>
          <a:ln w="76200">
            <a:solidFill>
              <a:srgbClr val="0070C0"/>
            </a:solidFill>
          </a:ln>
        </p:spPr>
        <p:style>
          <a:lnRef idx="1">
            <a:schemeClr val="dk1"/>
          </a:lnRef>
          <a:fillRef idx="0">
            <a:schemeClr val="dk1"/>
          </a:fillRef>
          <a:effectRef idx="0">
            <a:schemeClr val="dk1"/>
          </a:effectRef>
          <a:fontRef idx="minor">
            <a:schemeClr val="tx1"/>
          </a:fontRef>
        </p:style>
      </p:cxnSp>
      <p:sp>
        <p:nvSpPr>
          <p:cNvPr id="2" name="Rectangle 1"/>
          <p:cNvSpPr/>
          <p:nvPr/>
        </p:nvSpPr>
        <p:spPr>
          <a:xfrm>
            <a:off x="0" y="5486650"/>
            <a:ext cx="12191999" cy="1323439"/>
          </a:xfrm>
          <a:prstGeom prst="rect">
            <a:avLst/>
          </a:prstGeom>
          <a:ln>
            <a:solidFill>
              <a:srgbClr val="FF0000"/>
            </a:solidFill>
          </a:ln>
        </p:spPr>
        <p:txBody>
          <a:bodyPr wrap="square">
            <a:spAutoFit/>
          </a:bodyPr>
          <a:lstStyle/>
          <a:p>
            <a:pPr algn="ctr"/>
            <a:r>
              <a:rPr lang="en-US" sz="1600" dirty="0">
                <a:solidFill>
                  <a:prstClr val="black"/>
                </a:solidFill>
              </a:rPr>
              <a:t>Refocusing Kosovo’s growth agenda requires retaining several features of its economy as a foundation, while increasingly tapping into production factors—natural and human resources—that are either chronically underused or not used at all. This will help expand opportunities for the poor to sustainably improve their welfare, reduce poverty, and promote shared prosperity. To broaden the economy’s narrow production base, boost job creation, and reduce the heavy dependence on imports, Kosovo’s current growth strategy needs to be amended across the board through new governance, macroeconomic, structural, and social policies.</a:t>
            </a: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17</a:t>
            </a:fld>
            <a:endParaRPr lang="bs-Latn-BA">
              <a:solidFill>
                <a:prstClr val="black">
                  <a:lumMod val="75000"/>
                  <a:lumOff val="25000"/>
                </a:prstClr>
              </a:solidFill>
            </a:endParaRPr>
          </a:p>
        </p:txBody>
      </p:sp>
    </p:spTree>
    <p:extLst>
      <p:ext uri="{BB962C8B-B14F-4D97-AF65-F5344CB8AC3E}">
        <p14:creationId xmlns:p14="http://schemas.microsoft.com/office/powerpoint/2010/main" val="2393433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342968" y="-88319"/>
            <a:ext cx="5605089" cy="741454"/>
          </a:xfrm>
        </p:spPr>
        <p:txBody>
          <a:bodyPr>
            <a:normAutofit fontScale="90000"/>
          </a:bodyPr>
          <a:lstStyle/>
          <a:p>
            <a:pPr algn="ctr"/>
            <a:r>
              <a:rPr lang="en-US" sz="4000" dirty="0" smtClean="0">
                <a:solidFill>
                  <a:schemeClr val="tx1"/>
                </a:solidFill>
                <a:latin typeface="+mn-lt"/>
                <a:ea typeface="+mn-ea"/>
                <a:cs typeface="+mn-cs"/>
              </a:rPr>
              <a:t>Detailed Priorities</a:t>
            </a:r>
            <a:br>
              <a:rPr lang="en-US" sz="4000" dirty="0" smtClean="0">
                <a:solidFill>
                  <a:schemeClr val="tx1"/>
                </a:solidFill>
                <a:latin typeface="+mn-lt"/>
                <a:ea typeface="+mn-ea"/>
                <a:cs typeface="+mn-cs"/>
              </a:rPr>
            </a:br>
            <a:r>
              <a:rPr lang="en-US" sz="1800" dirty="0" smtClean="0">
                <a:latin typeface="+mn-lt"/>
                <a:ea typeface="+mn-ea"/>
                <a:cs typeface="+mn-cs"/>
              </a:rPr>
              <a:t>(see Annex for details) </a:t>
            </a:r>
            <a:endParaRPr lang="en-US" sz="1800" dirty="0">
              <a:solidFill>
                <a:schemeClr val="tx1"/>
              </a:solidFill>
              <a:latin typeface="+mn-lt"/>
              <a:ea typeface="+mn-ea"/>
              <a:cs typeface="+mn-cs"/>
            </a:endParaRPr>
          </a:p>
        </p:txBody>
      </p:sp>
      <p:sp>
        <p:nvSpPr>
          <p:cNvPr id="12" name="Rounded Rectangle 11"/>
          <p:cNvSpPr/>
          <p:nvPr/>
        </p:nvSpPr>
        <p:spPr>
          <a:xfrm>
            <a:off x="320720" y="2774920"/>
            <a:ext cx="2859096" cy="800991"/>
          </a:xfrm>
          <a:prstGeom prst="roundRect">
            <a:avLst/>
          </a:prstGeom>
          <a:solidFill>
            <a:schemeClr val="bg1"/>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a:off x="342222" y="3703217"/>
            <a:ext cx="2859096" cy="662071"/>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437283" y="2986940"/>
            <a:ext cx="2705743" cy="461665"/>
          </a:xfrm>
          <a:prstGeom prst="rect">
            <a:avLst/>
          </a:prstGeom>
          <a:noFill/>
        </p:spPr>
        <p:txBody>
          <a:bodyPr wrap="square" rtlCol="0">
            <a:spAutoFit/>
          </a:bodyPr>
          <a:lstStyle/>
          <a:p>
            <a:pPr algn="ctr"/>
            <a:r>
              <a:rPr lang="en-US" sz="1200" spc="-10" dirty="0" smtClean="0">
                <a:solidFill>
                  <a:srgbClr val="006600"/>
                </a:solidFill>
              </a:rPr>
              <a:t>Improve </a:t>
            </a:r>
            <a:r>
              <a:rPr lang="en-US" sz="1200" spc="-10" dirty="0">
                <a:solidFill>
                  <a:srgbClr val="006600"/>
                </a:solidFill>
              </a:rPr>
              <a:t>the allocation and efficiency of public expenditure</a:t>
            </a:r>
          </a:p>
        </p:txBody>
      </p:sp>
      <p:sp>
        <p:nvSpPr>
          <p:cNvPr id="15" name="TextBox 14"/>
          <p:cNvSpPr txBox="1"/>
          <p:nvPr/>
        </p:nvSpPr>
        <p:spPr>
          <a:xfrm>
            <a:off x="563812" y="3909658"/>
            <a:ext cx="2428568" cy="461665"/>
          </a:xfrm>
          <a:prstGeom prst="rect">
            <a:avLst/>
          </a:prstGeom>
          <a:noFill/>
        </p:spPr>
        <p:txBody>
          <a:bodyPr wrap="square" rtlCol="0">
            <a:spAutoFit/>
          </a:bodyPr>
          <a:lstStyle/>
          <a:p>
            <a:pPr algn="ctr"/>
            <a:r>
              <a:rPr lang="en-US" sz="1200" spc="-10" dirty="0">
                <a:solidFill>
                  <a:srgbClr val="006600"/>
                </a:solidFill>
              </a:rPr>
              <a:t>Strengthening tax policy and administration</a:t>
            </a:r>
          </a:p>
        </p:txBody>
      </p:sp>
      <p:sp>
        <p:nvSpPr>
          <p:cNvPr id="16" name="Rounded Rectangle 15"/>
          <p:cNvSpPr/>
          <p:nvPr/>
        </p:nvSpPr>
        <p:spPr>
          <a:xfrm>
            <a:off x="342222" y="4567362"/>
            <a:ext cx="2826976" cy="737995"/>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411997" y="4757617"/>
            <a:ext cx="2660323" cy="461665"/>
          </a:xfrm>
          <a:prstGeom prst="rect">
            <a:avLst/>
          </a:prstGeom>
          <a:noFill/>
        </p:spPr>
        <p:txBody>
          <a:bodyPr wrap="square" rtlCol="0">
            <a:spAutoFit/>
          </a:bodyPr>
          <a:lstStyle/>
          <a:p>
            <a:pPr algn="ctr"/>
            <a:r>
              <a:rPr lang="en-US" sz="1200" dirty="0" smtClean="0">
                <a:solidFill>
                  <a:srgbClr val="006600"/>
                </a:solidFill>
              </a:rPr>
              <a:t>Deepen </a:t>
            </a:r>
            <a:r>
              <a:rPr lang="en-US" sz="1200" dirty="0">
                <a:solidFill>
                  <a:srgbClr val="006600"/>
                </a:solidFill>
              </a:rPr>
              <a:t>and </a:t>
            </a:r>
            <a:r>
              <a:rPr lang="en-US" sz="1200" dirty="0" smtClean="0">
                <a:solidFill>
                  <a:srgbClr val="006600"/>
                </a:solidFill>
              </a:rPr>
              <a:t>widen </a:t>
            </a:r>
            <a:r>
              <a:rPr lang="en-US" sz="1200" dirty="0">
                <a:solidFill>
                  <a:srgbClr val="006600"/>
                </a:solidFill>
              </a:rPr>
              <a:t>financial intermediation</a:t>
            </a:r>
          </a:p>
        </p:txBody>
      </p:sp>
      <p:sp>
        <p:nvSpPr>
          <p:cNvPr id="20" name="Rounded Rectangle 19"/>
          <p:cNvSpPr/>
          <p:nvPr/>
        </p:nvSpPr>
        <p:spPr>
          <a:xfrm>
            <a:off x="3342968" y="2731380"/>
            <a:ext cx="2859096" cy="891477"/>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ounded Rectangle 20"/>
          <p:cNvSpPr/>
          <p:nvPr/>
        </p:nvSpPr>
        <p:spPr>
          <a:xfrm>
            <a:off x="3351987" y="3786161"/>
            <a:ext cx="2859096" cy="831676"/>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3371594" y="2918453"/>
            <a:ext cx="2843828" cy="461665"/>
          </a:xfrm>
          <a:prstGeom prst="rect">
            <a:avLst/>
          </a:prstGeom>
          <a:noFill/>
        </p:spPr>
        <p:txBody>
          <a:bodyPr wrap="square" rtlCol="0">
            <a:spAutoFit/>
          </a:bodyPr>
          <a:lstStyle/>
          <a:p>
            <a:pPr algn="ctr"/>
            <a:r>
              <a:rPr lang="en-US" sz="1200" spc="-10" dirty="0" smtClean="0">
                <a:solidFill>
                  <a:srgbClr val="7030A0"/>
                </a:solidFill>
              </a:rPr>
              <a:t>Improve </a:t>
            </a:r>
            <a:r>
              <a:rPr lang="en-US" sz="1200" spc="-10" dirty="0">
                <a:solidFill>
                  <a:srgbClr val="7030A0"/>
                </a:solidFill>
              </a:rPr>
              <a:t>governance, rule of law and business climate </a:t>
            </a:r>
          </a:p>
        </p:txBody>
      </p:sp>
      <p:sp>
        <p:nvSpPr>
          <p:cNvPr id="23" name="TextBox 22"/>
          <p:cNvSpPr txBox="1"/>
          <p:nvPr/>
        </p:nvSpPr>
        <p:spPr>
          <a:xfrm>
            <a:off x="3443526" y="4072754"/>
            <a:ext cx="2642998" cy="276999"/>
          </a:xfrm>
          <a:prstGeom prst="rect">
            <a:avLst/>
          </a:prstGeom>
          <a:noFill/>
        </p:spPr>
        <p:txBody>
          <a:bodyPr wrap="square" rtlCol="0">
            <a:spAutoFit/>
          </a:bodyPr>
          <a:lstStyle/>
          <a:p>
            <a:pPr algn="ctr"/>
            <a:r>
              <a:rPr lang="en-US" sz="1200" spc="-10" dirty="0" smtClean="0">
                <a:solidFill>
                  <a:srgbClr val="7030A0"/>
                </a:solidFill>
              </a:rPr>
              <a:t>Reduce </a:t>
            </a:r>
            <a:r>
              <a:rPr lang="en-US" sz="1200" spc="-10" dirty="0">
                <a:solidFill>
                  <a:srgbClr val="7030A0"/>
                </a:solidFill>
              </a:rPr>
              <a:t>energy bottlenecks</a:t>
            </a:r>
          </a:p>
        </p:txBody>
      </p:sp>
      <p:sp>
        <p:nvSpPr>
          <p:cNvPr id="28" name="Rounded Rectangle 27"/>
          <p:cNvSpPr/>
          <p:nvPr/>
        </p:nvSpPr>
        <p:spPr>
          <a:xfrm>
            <a:off x="6318609" y="2730735"/>
            <a:ext cx="2859096" cy="876321"/>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p:nvSpPr>
        <p:spPr>
          <a:xfrm>
            <a:off x="6322957" y="3771403"/>
            <a:ext cx="2859096" cy="831676"/>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6411165" y="2986940"/>
            <a:ext cx="2664463" cy="276999"/>
          </a:xfrm>
          <a:prstGeom prst="rect">
            <a:avLst/>
          </a:prstGeom>
          <a:noFill/>
        </p:spPr>
        <p:txBody>
          <a:bodyPr wrap="square" rtlCol="0">
            <a:spAutoFit/>
          </a:bodyPr>
          <a:lstStyle/>
          <a:p>
            <a:pPr algn="ctr">
              <a:defRPr/>
            </a:pPr>
            <a:r>
              <a:rPr lang="en-US" sz="1200" spc="-10" dirty="0" smtClean="0">
                <a:solidFill>
                  <a:srgbClr val="0070C0"/>
                </a:solidFill>
              </a:rPr>
              <a:t>Increase </a:t>
            </a:r>
            <a:r>
              <a:rPr lang="en-US" sz="1200" spc="-10" dirty="0">
                <a:solidFill>
                  <a:srgbClr val="0070C0"/>
                </a:solidFill>
              </a:rPr>
              <a:t>productivity in agriculture</a:t>
            </a:r>
          </a:p>
        </p:txBody>
      </p:sp>
      <p:sp>
        <p:nvSpPr>
          <p:cNvPr id="31" name="TextBox 30"/>
          <p:cNvSpPr txBox="1"/>
          <p:nvPr/>
        </p:nvSpPr>
        <p:spPr>
          <a:xfrm>
            <a:off x="6431826" y="3943717"/>
            <a:ext cx="2601149" cy="461665"/>
          </a:xfrm>
          <a:prstGeom prst="rect">
            <a:avLst/>
          </a:prstGeom>
          <a:noFill/>
        </p:spPr>
        <p:txBody>
          <a:bodyPr wrap="square" rtlCol="0">
            <a:spAutoFit/>
          </a:bodyPr>
          <a:lstStyle/>
          <a:p>
            <a:pPr algn="ctr"/>
            <a:r>
              <a:rPr lang="en-US" sz="1200" dirty="0" smtClean="0">
                <a:solidFill>
                  <a:srgbClr val="0070C0"/>
                </a:solidFill>
              </a:rPr>
              <a:t>Ensure sustainable </a:t>
            </a:r>
            <a:r>
              <a:rPr lang="en-US" sz="1200" dirty="0">
                <a:solidFill>
                  <a:srgbClr val="0070C0"/>
                </a:solidFill>
              </a:rPr>
              <a:t>management of natural resources</a:t>
            </a:r>
          </a:p>
        </p:txBody>
      </p:sp>
      <p:sp>
        <p:nvSpPr>
          <p:cNvPr id="36" name="Rounded Rectangle 35"/>
          <p:cNvSpPr/>
          <p:nvPr/>
        </p:nvSpPr>
        <p:spPr>
          <a:xfrm>
            <a:off x="3374809" y="4800455"/>
            <a:ext cx="2859096" cy="868150"/>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p:nvSpPr>
        <p:spPr>
          <a:xfrm>
            <a:off x="3519567" y="5014945"/>
            <a:ext cx="2649884" cy="276999"/>
          </a:xfrm>
          <a:prstGeom prst="rect">
            <a:avLst/>
          </a:prstGeom>
          <a:noFill/>
        </p:spPr>
        <p:txBody>
          <a:bodyPr wrap="square" rtlCol="0">
            <a:spAutoFit/>
          </a:bodyPr>
          <a:lstStyle/>
          <a:p>
            <a:pPr algn="ctr"/>
            <a:r>
              <a:rPr lang="en-US" sz="1200" spc="-10" dirty="0" smtClean="0">
                <a:solidFill>
                  <a:srgbClr val="7030A0"/>
                </a:solidFill>
              </a:rPr>
              <a:t>Reduce </a:t>
            </a:r>
            <a:r>
              <a:rPr lang="en-US" sz="1200" spc="-10" dirty="0">
                <a:solidFill>
                  <a:srgbClr val="7030A0"/>
                </a:solidFill>
              </a:rPr>
              <a:t>transport bottlenecks</a:t>
            </a:r>
          </a:p>
        </p:txBody>
      </p:sp>
      <p:sp>
        <p:nvSpPr>
          <p:cNvPr id="38" name="Rectangle 37"/>
          <p:cNvSpPr/>
          <p:nvPr/>
        </p:nvSpPr>
        <p:spPr>
          <a:xfrm>
            <a:off x="418456" y="1999788"/>
            <a:ext cx="2660324" cy="584775"/>
          </a:xfrm>
          <a:prstGeom prst="rect">
            <a:avLst/>
          </a:prstGeom>
        </p:spPr>
        <p:txBody>
          <a:bodyPr wrap="square">
            <a:spAutoFit/>
          </a:bodyPr>
          <a:lstStyle/>
          <a:p>
            <a:pPr algn="ctr"/>
            <a:r>
              <a:rPr lang="en-US" sz="1600" b="1" dirty="0" smtClean="0">
                <a:solidFill>
                  <a:srgbClr val="006600"/>
                </a:solidFill>
              </a:rPr>
              <a:t>Maintaining macroeconomic stability </a:t>
            </a:r>
            <a:endParaRPr lang="en-US" sz="1600" b="1" dirty="0">
              <a:solidFill>
                <a:srgbClr val="006600"/>
              </a:solidFill>
            </a:endParaRPr>
          </a:p>
        </p:txBody>
      </p:sp>
      <p:sp>
        <p:nvSpPr>
          <p:cNvPr id="39" name="Rectangle 38"/>
          <p:cNvSpPr/>
          <p:nvPr/>
        </p:nvSpPr>
        <p:spPr>
          <a:xfrm>
            <a:off x="3342968" y="2048357"/>
            <a:ext cx="2874574" cy="738664"/>
          </a:xfrm>
          <a:prstGeom prst="rect">
            <a:avLst/>
          </a:prstGeom>
        </p:spPr>
        <p:txBody>
          <a:bodyPr wrap="square">
            <a:spAutoFit/>
          </a:bodyPr>
          <a:lstStyle/>
          <a:p>
            <a:pPr algn="ctr"/>
            <a:r>
              <a:rPr lang="en-US" sz="1400" dirty="0" smtClean="0">
                <a:solidFill>
                  <a:srgbClr val="7030A0"/>
                </a:solidFill>
              </a:rPr>
              <a:t>Reducing infrastructure bottlenecks and create a more attractive business environment </a:t>
            </a:r>
            <a:endParaRPr lang="en-US" sz="1400" dirty="0">
              <a:solidFill>
                <a:srgbClr val="7030A0"/>
              </a:solidFill>
            </a:endParaRPr>
          </a:p>
        </p:txBody>
      </p:sp>
      <p:sp>
        <p:nvSpPr>
          <p:cNvPr id="40" name="Rectangle 39"/>
          <p:cNvSpPr/>
          <p:nvPr/>
        </p:nvSpPr>
        <p:spPr>
          <a:xfrm>
            <a:off x="6225867" y="2041887"/>
            <a:ext cx="3000077" cy="523220"/>
          </a:xfrm>
          <a:prstGeom prst="rect">
            <a:avLst/>
          </a:prstGeom>
        </p:spPr>
        <p:txBody>
          <a:bodyPr wrap="square">
            <a:spAutoFit/>
          </a:bodyPr>
          <a:lstStyle/>
          <a:p>
            <a:pPr algn="ctr"/>
            <a:r>
              <a:rPr lang="en-US" sz="1400" dirty="0">
                <a:solidFill>
                  <a:srgbClr val="0070C0"/>
                </a:solidFill>
              </a:rPr>
              <a:t>Better stewardship and greater productivity of natural resources</a:t>
            </a:r>
          </a:p>
        </p:txBody>
      </p:sp>
      <p:cxnSp>
        <p:nvCxnSpPr>
          <p:cNvPr id="41" name="Straight Connector 40"/>
          <p:cNvCxnSpPr/>
          <p:nvPr/>
        </p:nvCxnSpPr>
        <p:spPr>
          <a:xfrm flipV="1">
            <a:off x="0" y="653135"/>
            <a:ext cx="12192000" cy="17417"/>
          </a:xfrm>
          <a:prstGeom prst="line">
            <a:avLst/>
          </a:prstGeom>
          <a:ln w="76200">
            <a:solidFill>
              <a:srgbClr val="0070C0"/>
            </a:solidFill>
          </a:ln>
        </p:spPr>
        <p:style>
          <a:lnRef idx="1">
            <a:schemeClr val="dk1"/>
          </a:lnRef>
          <a:fillRef idx="0">
            <a:schemeClr val="dk1"/>
          </a:fillRef>
          <a:effectRef idx="0">
            <a:schemeClr val="dk1"/>
          </a:effectRef>
          <a:fontRef idx="minor">
            <a:schemeClr val="tx1"/>
          </a:fontRef>
        </p:style>
      </p:cxnSp>
      <p:sp>
        <p:nvSpPr>
          <p:cNvPr id="43" name="Rounded Rectangle 42"/>
          <p:cNvSpPr/>
          <p:nvPr/>
        </p:nvSpPr>
        <p:spPr>
          <a:xfrm>
            <a:off x="9340857" y="2726925"/>
            <a:ext cx="2520712" cy="876321"/>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 name="Rounded Rectangle 43"/>
          <p:cNvSpPr/>
          <p:nvPr/>
        </p:nvSpPr>
        <p:spPr>
          <a:xfrm>
            <a:off x="9331202" y="3748381"/>
            <a:ext cx="2501312" cy="831676"/>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p:nvSpPr>
        <p:spPr>
          <a:xfrm>
            <a:off x="9340857" y="2934254"/>
            <a:ext cx="2440514" cy="461665"/>
          </a:xfrm>
          <a:prstGeom prst="rect">
            <a:avLst/>
          </a:prstGeom>
          <a:noFill/>
        </p:spPr>
        <p:txBody>
          <a:bodyPr wrap="square" rtlCol="0">
            <a:spAutoFit/>
          </a:bodyPr>
          <a:lstStyle/>
          <a:p>
            <a:pPr algn="ctr">
              <a:defRPr/>
            </a:pPr>
            <a:r>
              <a:rPr lang="en-US" sz="1200" spc="-10" dirty="0" smtClean="0">
                <a:solidFill>
                  <a:srgbClr val="ED7D31">
                    <a:lumMod val="75000"/>
                  </a:srgbClr>
                </a:solidFill>
              </a:rPr>
              <a:t>Increase </a:t>
            </a:r>
            <a:r>
              <a:rPr lang="en-US" sz="1200" spc="-10" dirty="0">
                <a:solidFill>
                  <a:srgbClr val="ED7D31">
                    <a:lumMod val="75000"/>
                  </a:srgbClr>
                </a:solidFill>
              </a:rPr>
              <a:t>employment and labor productivity through education</a:t>
            </a:r>
          </a:p>
        </p:txBody>
      </p:sp>
      <p:sp>
        <p:nvSpPr>
          <p:cNvPr id="46" name="TextBox 45"/>
          <p:cNvSpPr txBox="1"/>
          <p:nvPr/>
        </p:nvSpPr>
        <p:spPr>
          <a:xfrm>
            <a:off x="9340857" y="3959518"/>
            <a:ext cx="2478443" cy="646331"/>
          </a:xfrm>
          <a:prstGeom prst="rect">
            <a:avLst/>
          </a:prstGeom>
          <a:noFill/>
        </p:spPr>
        <p:txBody>
          <a:bodyPr wrap="square" rtlCol="0">
            <a:spAutoFit/>
          </a:bodyPr>
          <a:lstStyle/>
          <a:p>
            <a:pPr algn="ctr">
              <a:defRPr/>
            </a:pPr>
            <a:r>
              <a:rPr lang="en-US" sz="1200" spc="-10" dirty="0" smtClean="0">
                <a:solidFill>
                  <a:srgbClr val="ED7D31">
                    <a:lumMod val="75000"/>
                  </a:srgbClr>
                </a:solidFill>
              </a:rPr>
              <a:t>Increase quality </a:t>
            </a:r>
            <a:r>
              <a:rPr lang="en-US" sz="1200" spc="-10" dirty="0">
                <a:solidFill>
                  <a:srgbClr val="ED7D31">
                    <a:lumMod val="75000"/>
                  </a:srgbClr>
                </a:solidFill>
              </a:rPr>
              <a:t>and equality of opportunity through labor policies</a:t>
            </a:r>
          </a:p>
          <a:p>
            <a:endParaRPr lang="en-US" sz="1200" dirty="0">
              <a:solidFill>
                <a:srgbClr val="ED7D31">
                  <a:lumMod val="75000"/>
                </a:srgbClr>
              </a:solidFill>
            </a:endParaRPr>
          </a:p>
        </p:txBody>
      </p:sp>
      <p:sp>
        <p:nvSpPr>
          <p:cNvPr id="47" name="Rounded Rectangle 46"/>
          <p:cNvSpPr/>
          <p:nvPr/>
        </p:nvSpPr>
        <p:spPr>
          <a:xfrm>
            <a:off x="9344416" y="4732653"/>
            <a:ext cx="2474884" cy="822006"/>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 name="TextBox 47"/>
          <p:cNvSpPr txBox="1"/>
          <p:nvPr/>
        </p:nvSpPr>
        <p:spPr>
          <a:xfrm>
            <a:off x="9442341" y="4872016"/>
            <a:ext cx="2339030" cy="646331"/>
          </a:xfrm>
          <a:prstGeom prst="rect">
            <a:avLst/>
          </a:prstGeom>
          <a:noFill/>
        </p:spPr>
        <p:txBody>
          <a:bodyPr wrap="square" rtlCol="0">
            <a:spAutoFit/>
          </a:bodyPr>
          <a:lstStyle/>
          <a:p>
            <a:pPr algn="ctr">
              <a:defRPr/>
            </a:pPr>
            <a:r>
              <a:rPr lang="en-US" sz="1200" spc="-5" dirty="0" smtClean="0">
                <a:solidFill>
                  <a:srgbClr val="ED7D31">
                    <a:lumMod val="75000"/>
                  </a:srgbClr>
                </a:solidFill>
              </a:rPr>
              <a:t>Increase quality </a:t>
            </a:r>
            <a:r>
              <a:rPr lang="en-US" sz="1200" spc="-5" dirty="0">
                <a:solidFill>
                  <a:srgbClr val="ED7D31">
                    <a:lumMod val="75000"/>
                  </a:srgbClr>
                </a:solidFill>
              </a:rPr>
              <a:t>and equality of opportunity through social protection</a:t>
            </a:r>
          </a:p>
        </p:txBody>
      </p:sp>
      <p:sp>
        <p:nvSpPr>
          <p:cNvPr id="49" name="Rectangle 48"/>
          <p:cNvSpPr/>
          <p:nvPr/>
        </p:nvSpPr>
        <p:spPr>
          <a:xfrm>
            <a:off x="9166022" y="2057688"/>
            <a:ext cx="2678559" cy="523220"/>
          </a:xfrm>
          <a:prstGeom prst="rect">
            <a:avLst/>
          </a:prstGeom>
        </p:spPr>
        <p:txBody>
          <a:bodyPr wrap="square">
            <a:spAutoFit/>
          </a:bodyPr>
          <a:lstStyle/>
          <a:p>
            <a:pPr algn="ctr"/>
            <a:r>
              <a:rPr lang="en-US" sz="1400" dirty="0" smtClean="0">
                <a:solidFill>
                  <a:srgbClr val="ED7D31">
                    <a:lumMod val="75000"/>
                  </a:srgbClr>
                </a:solidFill>
              </a:rPr>
              <a:t>Building </a:t>
            </a:r>
            <a:r>
              <a:rPr lang="en-US" sz="1400" dirty="0">
                <a:solidFill>
                  <a:srgbClr val="ED7D31">
                    <a:lumMod val="75000"/>
                  </a:srgbClr>
                </a:solidFill>
              </a:rPr>
              <a:t>human capital and providing equal opportunities</a:t>
            </a:r>
          </a:p>
        </p:txBody>
      </p:sp>
      <p:sp>
        <p:nvSpPr>
          <p:cNvPr id="50" name="Rounded Rectangle 49"/>
          <p:cNvSpPr/>
          <p:nvPr/>
        </p:nvSpPr>
        <p:spPr>
          <a:xfrm>
            <a:off x="3381268" y="5699518"/>
            <a:ext cx="2859096" cy="799605"/>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black"/>
              </a:solidFill>
            </a:endParaRPr>
          </a:p>
        </p:txBody>
      </p:sp>
      <p:sp>
        <p:nvSpPr>
          <p:cNvPr id="4" name="Rectangle 3"/>
          <p:cNvSpPr/>
          <p:nvPr/>
        </p:nvSpPr>
        <p:spPr>
          <a:xfrm>
            <a:off x="3851555" y="6064883"/>
            <a:ext cx="1791965" cy="276999"/>
          </a:xfrm>
          <a:prstGeom prst="rect">
            <a:avLst/>
          </a:prstGeom>
        </p:spPr>
        <p:txBody>
          <a:bodyPr wrap="none">
            <a:spAutoFit/>
          </a:bodyPr>
          <a:lstStyle/>
          <a:p>
            <a:pPr algn="ctr"/>
            <a:r>
              <a:rPr lang="en-US" sz="1200" spc="-10" dirty="0">
                <a:solidFill>
                  <a:srgbClr val="7030A0"/>
                </a:solidFill>
              </a:rPr>
              <a:t>Reduce </a:t>
            </a:r>
            <a:r>
              <a:rPr lang="en-US" sz="1200" spc="-10" dirty="0" smtClean="0">
                <a:solidFill>
                  <a:srgbClr val="7030A0"/>
                </a:solidFill>
              </a:rPr>
              <a:t>ICT </a:t>
            </a:r>
            <a:r>
              <a:rPr lang="en-US" sz="1200" spc="-10" dirty="0">
                <a:solidFill>
                  <a:srgbClr val="7030A0"/>
                </a:solidFill>
              </a:rPr>
              <a:t>bottlenecks</a:t>
            </a:r>
          </a:p>
        </p:txBody>
      </p:sp>
      <p:sp>
        <p:nvSpPr>
          <p:cNvPr id="51" name="Rounded Rectangle 50"/>
          <p:cNvSpPr/>
          <p:nvPr/>
        </p:nvSpPr>
        <p:spPr>
          <a:xfrm flipV="1">
            <a:off x="9340858" y="5707059"/>
            <a:ext cx="2520712" cy="787616"/>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9579469" y="5777701"/>
            <a:ext cx="2064774" cy="646331"/>
          </a:xfrm>
          <a:prstGeom prst="rect">
            <a:avLst/>
          </a:prstGeom>
        </p:spPr>
        <p:txBody>
          <a:bodyPr wrap="square">
            <a:spAutoFit/>
          </a:bodyPr>
          <a:lstStyle/>
          <a:p>
            <a:pPr algn="ctr"/>
            <a:r>
              <a:rPr lang="en-US" sz="1200" dirty="0" smtClean="0">
                <a:solidFill>
                  <a:srgbClr val="ED7D31">
                    <a:lumMod val="75000"/>
                  </a:srgbClr>
                </a:solidFill>
              </a:rPr>
              <a:t>Increase </a:t>
            </a:r>
            <a:r>
              <a:rPr lang="en-US" sz="1200" dirty="0">
                <a:solidFill>
                  <a:srgbClr val="ED7D31">
                    <a:lumMod val="75000"/>
                  </a:srgbClr>
                </a:solidFill>
              </a:rPr>
              <a:t>the quality and equality of opportunity through health</a:t>
            </a:r>
          </a:p>
        </p:txBody>
      </p:sp>
      <p:pic>
        <p:nvPicPr>
          <p:cNvPr id="24" name="Picture 23"/>
          <p:cNvPicPr>
            <a:picLocks noChangeAspect="1"/>
          </p:cNvPicPr>
          <p:nvPr/>
        </p:nvPicPr>
        <p:blipFill>
          <a:blip r:embed="rId3"/>
          <a:stretch>
            <a:fillRect/>
          </a:stretch>
        </p:blipFill>
        <p:spPr>
          <a:xfrm>
            <a:off x="3860632" y="689565"/>
            <a:ext cx="1639033" cy="1364611"/>
          </a:xfrm>
          <a:prstGeom prst="rect">
            <a:avLst/>
          </a:prstGeom>
        </p:spPr>
      </p:pic>
      <p:pic>
        <p:nvPicPr>
          <p:cNvPr id="25" name="Picture 24"/>
          <p:cNvPicPr>
            <a:picLocks noChangeAspect="1"/>
          </p:cNvPicPr>
          <p:nvPr/>
        </p:nvPicPr>
        <p:blipFill>
          <a:blip r:embed="rId4"/>
          <a:stretch>
            <a:fillRect/>
          </a:stretch>
        </p:blipFill>
        <p:spPr>
          <a:xfrm>
            <a:off x="6939031" y="712808"/>
            <a:ext cx="1560711" cy="1340061"/>
          </a:xfrm>
          <a:prstGeom prst="rect">
            <a:avLst/>
          </a:prstGeom>
        </p:spPr>
      </p:pic>
      <p:pic>
        <p:nvPicPr>
          <p:cNvPr id="26" name="Picture 25"/>
          <p:cNvPicPr>
            <a:picLocks noChangeAspect="1"/>
          </p:cNvPicPr>
          <p:nvPr/>
        </p:nvPicPr>
        <p:blipFill>
          <a:blip r:embed="rId5"/>
          <a:stretch>
            <a:fillRect/>
          </a:stretch>
        </p:blipFill>
        <p:spPr>
          <a:xfrm>
            <a:off x="9618486" y="682314"/>
            <a:ext cx="1548518" cy="1444877"/>
          </a:xfrm>
          <a:prstGeom prst="rect">
            <a:avLst/>
          </a:prstGeom>
        </p:spPr>
      </p:pic>
      <p:pic>
        <p:nvPicPr>
          <p:cNvPr id="27" name="Picture 26"/>
          <p:cNvPicPr>
            <a:picLocks noChangeAspect="1"/>
          </p:cNvPicPr>
          <p:nvPr/>
        </p:nvPicPr>
        <p:blipFill>
          <a:blip r:embed="rId6"/>
          <a:stretch>
            <a:fillRect/>
          </a:stretch>
        </p:blipFill>
        <p:spPr>
          <a:xfrm>
            <a:off x="940962" y="712808"/>
            <a:ext cx="1592648" cy="1338646"/>
          </a:xfrm>
          <a:prstGeom prst="rect">
            <a:avLst/>
          </a:prstGeom>
        </p:spPr>
      </p:pic>
      <p:sp>
        <p:nvSpPr>
          <p:cNvPr id="9" name="Slide Number Placeholder 8"/>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18</a:t>
            </a:fld>
            <a:endParaRPr lang="bs-Latn-BA">
              <a:solidFill>
                <a:prstClr val="black">
                  <a:lumMod val="75000"/>
                  <a:lumOff val="25000"/>
                </a:prstClr>
              </a:solidFill>
            </a:endParaRPr>
          </a:p>
        </p:txBody>
      </p:sp>
    </p:spTree>
    <p:extLst>
      <p:ext uri="{BB962C8B-B14F-4D97-AF65-F5344CB8AC3E}">
        <p14:creationId xmlns:p14="http://schemas.microsoft.com/office/powerpoint/2010/main" val="3185036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389" y="1509225"/>
            <a:ext cx="11369843" cy="809432"/>
          </a:xfrm>
        </p:spPr>
        <p:txBody>
          <a:bodyPr/>
          <a:lstStyle/>
          <a:p>
            <a:pPr algn="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b="1" dirty="0" smtClean="0"/>
              <a:t>Annex:  Detailed Priorities</a:t>
            </a:r>
            <a:endParaRPr lang="bs-Latn-BA" sz="3200" b="1" dirty="0">
              <a:solidFill>
                <a:schemeClr val="tx2">
                  <a:lumMod val="90000"/>
                  <a:lumOff val="10000"/>
                </a:scheme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19</a:t>
            </a:fld>
            <a:endParaRPr lang="bs-Latn-BA">
              <a:solidFill>
                <a:prstClr val="black">
                  <a:lumMod val="75000"/>
                  <a:lumOff val="25000"/>
                </a:prstClr>
              </a:solidFill>
            </a:endParaRPr>
          </a:p>
        </p:txBody>
      </p:sp>
    </p:spTree>
    <p:extLst>
      <p:ext uri="{BB962C8B-B14F-4D97-AF65-F5344CB8AC3E}">
        <p14:creationId xmlns:p14="http://schemas.microsoft.com/office/powerpoint/2010/main" val="358042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389" y="1509225"/>
            <a:ext cx="11369843" cy="2387600"/>
          </a:xfrm>
        </p:spPr>
        <p:txBody>
          <a:bodyPr/>
          <a:lstStyle/>
          <a:p>
            <a:pPr algn="l"/>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b="1" dirty="0">
                <a:solidFill>
                  <a:srgbClr val="002345">
                    <a:lumMod val="90000"/>
                    <a:lumOff val="10000"/>
                  </a:srgbClr>
                </a:solidFill>
                <a:latin typeface="Calibri" panose="020F0502020204030204" pitchFamily="34" charset="0"/>
              </a:rPr>
              <a:t>COUNTRY CONTEXT AND </a:t>
            </a:r>
            <a:br>
              <a:rPr lang="en-US" sz="3200" b="1" dirty="0">
                <a:solidFill>
                  <a:srgbClr val="002345">
                    <a:lumMod val="90000"/>
                    <a:lumOff val="10000"/>
                  </a:srgbClr>
                </a:solidFill>
                <a:latin typeface="Calibri" panose="020F0502020204030204" pitchFamily="34" charset="0"/>
              </a:rPr>
            </a:br>
            <a:r>
              <a:rPr lang="en-US" sz="3200" b="1" dirty="0">
                <a:solidFill>
                  <a:srgbClr val="002345">
                    <a:lumMod val="90000"/>
                    <a:lumOff val="10000"/>
                  </a:srgbClr>
                </a:solidFill>
                <a:latin typeface="Calibri" panose="020F0502020204030204" pitchFamily="34" charset="0"/>
              </a:rPr>
              <a:t>DEVELOPMENT CHALLENGES</a:t>
            </a:r>
            <a:endParaRPr lang="bs-Latn-BA" sz="3200" dirty="0">
              <a:solidFill>
                <a:schemeClr val="tx2">
                  <a:lumMod val="90000"/>
                  <a:lumOff val="10000"/>
                </a:scheme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2</a:t>
            </a:fld>
            <a:endParaRPr lang="bs-Latn-BA">
              <a:solidFill>
                <a:prstClr val="black">
                  <a:lumMod val="75000"/>
                  <a:lumOff val="25000"/>
                </a:prstClr>
              </a:solidFill>
            </a:endParaRPr>
          </a:p>
        </p:txBody>
      </p:sp>
    </p:spTree>
    <p:extLst>
      <p:ext uri="{BB962C8B-B14F-4D97-AF65-F5344CB8AC3E}">
        <p14:creationId xmlns:p14="http://schemas.microsoft.com/office/powerpoint/2010/main" val="3397818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Detailed Priorities</a:t>
            </a:r>
            <a:endParaRPr lang="en-US"/>
          </a:p>
        </p:txBody>
      </p:sp>
      <p:sp>
        <p:nvSpPr>
          <p:cNvPr id="3" name="Slide Number Placeholder 2"/>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20</a:t>
            </a:fld>
            <a:endParaRPr lang="en-US" dirty="0">
              <a:solidFill>
                <a:prstClr val="black">
                  <a:lumMod val="75000"/>
                  <a:lumOff val="25000"/>
                </a:prstClr>
              </a:solidFill>
            </a:endParaRPr>
          </a:p>
        </p:txBody>
      </p:sp>
      <p:sp>
        <p:nvSpPr>
          <p:cNvPr id="4" name="Content Placeholder 3"/>
          <p:cNvSpPr>
            <a:spLocks noGrp="1"/>
          </p:cNvSpPr>
          <p:nvPr>
            <p:ph sz="quarter" idx="12"/>
          </p:nvPr>
        </p:nvSpPr>
        <p:spPr>
          <a:xfrm>
            <a:off x="414708" y="2578157"/>
            <a:ext cx="11328400" cy="3889895"/>
          </a:xfrm>
        </p:spPr>
        <p:txBody>
          <a:bodyPr/>
          <a:lstStyle/>
          <a:p>
            <a:pPr algn="l"/>
            <a:r>
              <a:rPr lang="en-US" sz="1400" b="1" dirty="0"/>
              <a:t>Align the budget more closely with development needs and </a:t>
            </a:r>
            <a:r>
              <a:rPr lang="en-US" sz="1400" b="1" u="sng" dirty="0"/>
              <a:t>improve the allocation and efficiency of public </a:t>
            </a:r>
            <a:r>
              <a:rPr lang="en-US" sz="1400" b="1" u="sng" dirty="0" smtClean="0"/>
              <a:t>spending</a:t>
            </a:r>
            <a:r>
              <a:rPr lang="en-US" sz="1400" dirty="0" smtClean="0"/>
              <a:t>: </a:t>
            </a:r>
            <a:r>
              <a:rPr lang="en-US" sz="1400" dirty="0"/>
              <a:t>In a </a:t>
            </a:r>
            <a:r>
              <a:rPr lang="en-US" sz="1400" dirty="0" err="1"/>
              <a:t>euroized</a:t>
            </a:r>
            <a:r>
              <a:rPr lang="en-US" sz="1400" dirty="0"/>
              <a:t> economy, the capacity for maintaining healthy public finances by successfully implementing fiscal rules, avoiding spending pressures from nonpriority areas, and generating alternative revenues is vital to creating sufficient resources necessary for public investments to improve competitiveness and crowd in the private sector, while protecting the poor and vulnerable from unforeseen shocks. In this context, the key to breaking bottlenecks and generating productivity gains is knowing which public investments in which areas are needed to establish the proper balance between stabilization and development objectives</a:t>
            </a:r>
            <a:r>
              <a:rPr lang="en-US" sz="1400" dirty="0" smtClean="0"/>
              <a:t>.</a:t>
            </a:r>
          </a:p>
          <a:p>
            <a:pPr algn="l"/>
            <a:endParaRPr lang="en-US" sz="1400" dirty="0"/>
          </a:p>
          <a:p>
            <a:pPr algn="l"/>
            <a:r>
              <a:rPr lang="en-US" sz="1400" b="1" u="sng" dirty="0" smtClean="0"/>
              <a:t>Strengthening tax policy and administration</a:t>
            </a:r>
            <a:r>
              <a:rPr lang="en-US" sz="1400" dirty="0" smtClean="0"/>
              <a:t>: Meeting </a:t>
            </a:r>
            <a:r>
              <a:rPr lang="en-US" sz="1400" dirty="0"/>
              <a:t>all fiscal needs will be more difficult </a:t>
            </a:r>
            <a:r>
              <a:rPr lang="en-US" sz="1400" dirty="0" smtClean="0"/>
              <a:t>in the future if</a:t>
            </a:r>
            <a:r>
              <a:rPr lang="en-US" sz="1400" dirty="0"/>
              <a:t>, as expected, border </a:t>
            </a:r>
            <a:r>
              <a:rPr lang="en-US" sz="1400" dirty="0" smtClean="0"/>
              <a:t>revenues </a:t>
            </a:r>
            <a:r>
              <a:rPr lang="en-US" sz="1400" dirty="0"/>
              <a:t>decline as EU integration and free trade agreements advance. </a:t>
            </a:r>
            <a:r>
              <a:rPr lang="en-US" sz="1400" dirty="0" smtClean="0"/>
              <a:t> A </a:t>
            </a:r>
            <a:r>
              <a:rPr lang="en-US" sz="1400" dirty="0"/>
              <a:t>gradual shift to domestic revenue and direct taxation is necessary and </a:t>
            </a:r>
            <a:r>
              <a:rPr lang="en-US" sz="1400" dirty="0" smtClean="0"/>
              <a:t>feasible. Tax </a:t>
            </a:r>
            <a:r>
              <a:rPr lang="en-US" sz="1400" dirty="0"/>
              <a:t>policy also needs to reflect the degree of compliance, the size of the shadow economy (which is estimated at 27–35 percent of gross domestic </a:t>
            </a:r>
            <a:r>
              <a:rPr lang="en-US" sz="1400" dirty="0" smtClean="0"/>
              <a:t>product), </a:t>
            </a:r>
            <a:r>
              <a:rPr lang="en-US" sz="1400" dirty="0"/>
              <a:t>and the capacity of the tax administration to adopt appropriate international best practice</a:t>
            </a:r>
            <a:r>
              <a:rPr lang="en-US" sz="1400" dirty="0" smtClean="0"/>
              <a:t>.</a:t>
            </a:r>
          </a:p>
          <a:p>
            <a:pPr algn="l"/>
            <a:endParaRPr lang="en-US" sz="1400" dirty="0"/>
          </a:p>
          <a:p>
            <a:pPr algn="l"/>
            <a:r>
              <a:rPr lang="en-US" sz="1400" b="1" u="sng" dirty="0" smtClean="0"/>
              <a:t>Deepening </a:t>
            </a:r>
            <a:r>
              <a:rPr lang="en-US" sz="1400" b="1" u="sng" dirty="0"/>
              <a:t>and widening financial intermediation </a:t>
            </a:r>
            <a:r>
              <a:rPr lang="en-US" sz="1400" dirty="0"/>
              <a:t>are key to channeling savings, including remittances, through the formal financial system and toward productive investments and job creation. This is particularly important because more than 98 percent of businesses are family-owned microenterprises and SMEs.</a:t>
            </a:r>
          </a:p>
        </p:txBody>
      </p:sp>
      <p:pic>
        <p:nvPicPr>
          <p:cNvPr id="8" name="Content Placeholder 6"/>
          <p:cNvPicPr>
            <a:picLocks noGrp="1" noChangeAspect="1"/>
          </p:cNvPicPr>
          <p:nvPr>
            <p:ph type="pic" sz="quarter" idx="13"/>
          </p:nvPr>
        </p:nvPicPr>
        <p:blipFill>
          <a:blip r:embed="rId2"/>
          <a:srcRect l="8453" r="8453"/>
          <a:stretch>
            <a:fillRect/>
          </a:stretch>
        </p:blipFill>
        <p:spPr>
          <a:xfrm>
            <a:off x="414708" y="1353872"/>
            <a:ext cx="1456821" cy="1464678"/>
          </a:xfrm>
          <a:prstGeom prst="rect">
            <a:avLst/>
          </a:prstGeom>
        </p:spPr>
      </p:pic>
      <p:sp>
        <p:nvSpPr>
          <p:cNvPr id="7" name="TextBox 6"/>
          <p:cNvSpPr txBox="1"/>
          <p:nvPr/>
        </p:nvSpPr>
        <p:spPr>
          <a:xfrm>
            <a:off x="3507312" y="1439880"/>
            <a:ext cx="5177376" cy="646331"/>
          </a:xfrm>
          <a:prstGeom prst="rect">
            <a:avLst/>
          </a:prstGeom>
          <a:noFill/>
        </p:spPr>
        <p:txBody>
          <a:bodyPr wrap="square" rtlCol="0">
            <a:spAutoFit/>
          </a:bodyPr>
          <a:lstStyle/>
          <a:p>
            <a:pPr algn="ctr"/>
            <a:r>
              <a:rPr lang="en-US" b="1" dirty="0">
                <a:solidFill>
                  <a:srgbClr val="006600"/>
                </a:solidFill>
              </a:rPr>
              <a:t>Maintaining macroeconomic stability while reprioritizing public expenditure</a:t>
            </a:r>
          </a:p>
        </p:txBody>
      </p:sp>
    </p:spTree>
    <p:extLst>
      <p:ext uri="{BB962C8B-B14F-4D97-AF65-F5344CB8AC3E}">
        <p14:creationId xmlns:p14="http://schemas.microsoft.com/office/powerpoint/2010/main" val="1180679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Detailed Priorities</a:t>
            </a:r>
            <a:endParaRPr lang="en-US"/>
          </a:p>
        </p:txBody>
      </p:sp>
      <p:sp>
        <p:nvSpPr>
          <p:cNvPr id="3" name="Slide Number Placeholder 2"/>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21</a:t>
            </a:fld>
            <a:endParaRPr lang="en-US" dirty="0">
              <a:solidFill>
                <a:prstClr val="black">
                  <a:lumMod val="75000"/>
                  <a:lumOff val="25000"/>
                </a:prstClr>
              </a:solidFill>
            </a:endParaRPr>
          </a:p>
        </p:txBody>
      </p:sp>
      <p:sp>
        <p:nvSpPr>
          <p:cNvPr id="4" name="Content Placeholder 3"/>
          <p:cNvSpPr>
            <a:spLocks noGrp="1"/>
          </p:cNvSpPr>
          <p:nvPr>
            <p:ph sz="quarter" idx="12"/>
          </p:nvPr>
        </p:nvSpPr>
        <p:spPr>
          <a:xfrm>
            <a:off x="431800" y="2222619"/>
            <a:ext cx="11666482" cy="4042160"/>
          </a:xfrm>
        </p:spPr>
        <p:txBody>
          <a:bodyPr/>
          <a:lstStyle/>
          <a:p>
            <a:pPr algn="l"/>
            <a:r>
              <a:rPr lang="en-US" sz="1200" b="1" u="sng" dirty="0" smtClean="0"/>
              <a:t>Improve governance and rule </a:t>
            </a:r>
            <a:r>
              <a:rPr lang="en-US" sz="1200" b="1" u="sng" dirty="0"/>
              <a:t>of </a:t>
            </a:r>
            <a:r>
              <a:rPr lang="en-US" sz="1200" b="1" u="sng" dirty="0" smtClean="0"/>
              <a:t>law</a:t>
            </a:r>
            <a:r>
              <a:rPr lang="en-US" sz="1200" u="sng" dirty="0" smtClean="0"/>
              <a:t>: </a:t>
            </a:r>
            <a:r>
              <a:rPr lang="en-US" sz="1200" dirty="0"/>
              <a:t>Good </a:t>
            </a:r>
            <a:r>
              <a:rPr lang="en-US" sz="1200" dirty="0" smtClean="0"/>
              <a:t>governance </a:t>
            </a:r>
            <a:r>
              <a:rPr lang="en-US" sz="1200" dirty="0"/>
              <a:t>is an element of the soft infrastructure that is necessary for a well-functioning, competitive, and innovative market economy that has discarded the socialist legacy. T</a:t>
            </a:r>
            <a:r>
              <a:rPr lang="en-US" sz="1200" dirty="0" smtClean="0"/>
              <a:t>he </a:t>
            </a:r>
            <a:r>
              <a:rPr lang="en-US" sz="1200" dirty="0"/>
              <a:t>inadequate development and performance of governance institutions, particularly the shortcomings of the judicial system, are a major obstacle to business success. Because they raise the costs and risks associated with doing business, they encourage the offering, giving, receiving, and soliciting of bribes. A</a:t>
            </a:r>
            <a:r>
              <a:rPr lang="en-US" sz="1200" dirty="0" smtClean="0"/>
              <a:t>ddressing </a:t>
            </a:r>
            <a:r>
              <a:rPr lang="en-US" sz="1200" dirty="0"/>
              <a:t>gaps in soft infrastructure would also help strengthen social </a:t>
            </a:r>
            <a:r>
              <a:rPr lang="en-US" sz="1200" dirty="0" smtClean="0"/>
              <a:t>cohesion. </a:t>
            </a:r>
          </a:p>
          <a:p>
            <a:pPr algn="l"/>
            <a:r>
              <a:rPr lang="en-US" sz="1200" b="1" u="sng" dirty="0" smtClean="0"/>
              <a:t>Enhance </a:t>
            </a:r>
            <a:r>
              <a:rPr lang="en-US" sz="1200" b="1" u="sng" dirty="0"/>
              <a:t>the business </a:t>
            </a:r>
            <a:r>
              <a:rPr lang="en-US" sz="1200" b="1" u="sng" dirty="0" smtClean="0"/>
              <a:t>environment</a:t>
            </a:r>
            <a:r>
              <a:rPr lang="en-US" sz="1200" u="sng" dirty="0"/>
              <a:t>:</a:t>
            </a:r>
            <a:r>
              <a:rPr lang="en-US" sz="1200" u="sng" dirty="0" smtClean="0"/>
              <a:t> </a:t>
            </a:r>
            <a:r>
              <a:rPr lang="en-US" sz="1200" dirty="0"/>
              <a:t>The establishment of an effective legal, regulatory, and administrative framework to govern trade and investment would help enhance the capacity of businesses to withstand competitive pressures and connect with global value chains, thereby generating jobs and spurring competition, innovation, and productivity increases. A</a:t>
            </a:r>
            <a:r>
              <a:rPr lang="en-US" sz="1200" dirty="0" smtClean="0"/>
              <a:t> </a:t>
            </a:r>
            <a:r>
              <a:rPr lang="en-US" sz="1200" dirty="0"/>
              <a:t>number of policies that support trade and investment need more work, including in strengthening property rights; reforming and streamlining licensing; reforming inspections; implementing customs and trade regulations; streamlining standardization, accreditation, and certification systems; enhancing foreign direct investment </a:t>
            </a:r>
            <a:r>
              <a:rPr lang="en-US" sz="1200" dirty="0" smtClean="0"/>
              <a:t>and </a:t>
            </a:r>
            <a:r>
              <a:rPr lang="en-US" sz="1200" dirty="0"/>
              <a:t>export promotion; clarifying competencies on competition; and tightening the arrangements for corporate governance, financial reporting, and auditing.  </a:t>
            </a:r>
            <a:r>
              <a:rPr lang="en-US" sz="1200" dirty="0" smtClean="0"/>
              <a:t>Secure </a:t>
            </a:r>
            <a:r>
              <a:rPr lang="en-US" sz="1200" dirty="0"/>
              <a:t>property </a:t>
            </a:r>
            <a:r>
              <a:rPr lang="en-US" sz="1200" dirty="0" smtClean="0"/>
              <a:t>rights: </a:t>
            </a:r>
            <a:r>
              <a:rPr lang="en-US" sz="1200" dirty="0"/>
              <a:t>develop the land market, and coordinate the use of national geographical data. </a:t>
            </a:r>
            <a:r>
              <a:rPr lang="en-US" sz="1200" dirty="0" smtClean="0"/>
              <a:t>Moreover, Kosovo </a:t>
            </a:r>
            <a:r>
              <a:rPr lang="en-US" sz="1200" dirty="0"/>
              <a:t>already has comparative advantages in several goods (garments, textiles, and food) and services (travel and communications). Manufacturing has the potential not only to spur income and exports, but also to generate employment among skilled and unskilled workers. Given their direct impact on other sectors and on human capital formation, modern services, which are already a major source of income, have the potential to transform Kosovo’s economy. However, manufacturing and modern services have been held back by large regulatory and infrastructure gaps.</a:t>
            </a:r>
          </a:p>
          <a:p>
            <a:pPr algn="l"/>
            <a:r>
              <a:rPr lang="en-US" sz="1200" b="1" u="sng" dirty="0" smtClean="0"/>
              <a:t>Ensure reliable and affordable energy</a:t>
            </a:r>
            <a:r>
              <a:rPr lang="en-US" sz="1200" u="sng" dirty="0" smtClean="0"/>
              <a:t>: </a:t>
            </a:r>
            <a:r>
              <a:rPr lang="en-US" sz="1200" dirty="0" smtClean="0"/>
              <a:t>Energy insecurity has heavy costs for businesses and is the largest obstacle to attracting high-quality FDI to Kosovo. Relying on external suppliers is not realistic from either a supply security or a cost perspective. Short </a:t>
            </a:r>
            <a:r>
              <a:rPr lang="en-US" sz="1200" dirty="0"/>
              <a:t>term energy deficits can be partly addressed by increased regional interconnectivity. In the long run, though, after taking into account the costs of environmental and social externalities, the lowest cost energy alternative is likely to incorporate a mix of renewable energy, energy efficiency measures and a new fossil-fuel plant that would substitute </a:t>
            </a:r>
            <a:r>
              <a:rPr lang="en-US" sz="1200" dirty="0" smtClean="0"/>
              <a:t>the obsolete </a:t>
            </a:r>
            <a:r>
              <a:rPr lang="en-US" sz="1200" dirty="0"/>
              <a:t>coal-fired Kosovo A. </a:t>
            </a:r>
            <a:r>
              <a:rPr lang="en-US" sz="1200" dirty="0" smtClean="0"/>
              <a:t> An </a:t>
            </a:r>
            <a:r>
              <a:rPr lang="en-US" sz="1200" dirty="0"/>
              <a:t>ongoing update of </a:t>
            </a:r>
            <a:r>
              <a:rPr lang="en-US" sz="1200" dirty="0" smtClean="0"/>
              <a:t>World Bank study </a:t>
            </a:r>
            <a:r>
              <a:rPr lang="en-US" sz="1200" dirty="0"/>
              <a:t>evaluating supply options for Kosovo will assess such energy </a:t>
            </a:r>
            <a:r>
              <a:rPr lang="en-US" sz="1200" dirty="0" smtClean="0"/>
              <a:t>alternatives. </a:t>
            </a:r>
          </a:p>
          <a:p>
            <a:pPr algn="l"/>
            <a:r>
              <a:rPr lang="en-US" sz="1200" b="1" u="sng" dirty="0" smtClean="0"/>
              <a:t>Reduce transport and ICT bottlenecks</a:t>
            </a:r>
            <a:r>
              <a:rPr lang="en-US" sz="1200" dirty="0" smtClean="0"/>
              <a:t>: </a:t>
            </a:r>
            <a:r>
              <a:rPr lang="en-US" sz="1200" dirty="0"/>
              <a:t>In a small and landlocked economy, connectivity is critical to successful integration with regional and global markets. </a:t>
            </a:r>
            <a:r>
              <a:rPr lang="en-US" sz="1200" dirty="0" smtClean="0"/>
              <a:t>Kosovo </a:t>
            </a:r>
            <a:r>
              <a:rPr lang="en-US" sz="1200" dirty="0"/>
              <a:t>has invested heavily in new physical </a:t>
            </a:r>
            <a:r>
              <a:rPr lang="en-US" sz="1200" dirty="0" smtClean="0"/>
              <a:t>capital, </a:t>
            </a:r>
            <a:r>
              <a:rPr lang="en-US" sz="1200" dirty="0"/>
              <a:t>but the investment in new highways risk squeezing out other public </a:t>
            </a:r>
            <a:r>
              <a:rPr lang="en-US" sz="1200" dirty="0" smtClean="0"/>
              <a:t>investments. </a:t>
            </a:r>
            <a:r>
              <a:rPr lang="en-US" sz="1200" dirty="0"/>
              <a:t>Also strategic for Kosovo’s competitiveness is addressing infrastructure bottlenecks in broadband digital communications, which can pave the way for income growth and job </a:t>
            </a:r>
            <a:r>
              <a:rPr lang="en-US" sz="1200" dirty="0" smtClean="0"/>
              <a:t>creation.</a:t>
            </a:r>
            <a:endParaRPr lang="en-US" sz="1200" dirty="0"/>
          </a:p>
        </p:txBody>
      </p:sp>
      <p:pic>
        <p:nvPicPr>
          <p:cNvPr id="6" name="Picture Placeholder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026" r="2026"/>
          <a:stretch>
            <a:fillRect/>
          </a:stretch>
        </p:blipFill>
        <p:spPr>
          <a:xfrm>
            <a:off x="431800" y="1159972"/>
            <a:ext cx="909889" cy="948324"/>
          </a:xfrm>
          <a:prstGeom prst="rect">
            <a:avLst/>
          </a:prstGeom>
        </p:spPr>
      </p:pic>
      <p:sp>
        <p:nvSpPr>
          <p:cNvPr id="7" name="Rectangle 6"/>
          <p:cNvSpPr/>
          <p:nvPr/>
        </p:nvSpPr>
        <p:spPr>
          <a:xfrm>
            <a:off x="2631461" y="1419410"/>
            <a:ext cx="6929077" cy="646331"/>
          </a:xfrm>
          <a:prstGeom prst="rect">
            <a:avLst/>
          </a:prstGeom>
        </p:spPr>
        <p:txBody>
          <a:bodyPr wrap="square">
            <a:spAutoFit/>
          </a:bodyPr>
          <a:lstStyle/>
          <a:p>
            <a:pPr algn="ctr"/>
            <a:r>
              <a:rPr lang="en-US" b="1" dirty="0" smtClean="0">
                <a:solidFill>
                  <a:srgbClr val="7030A0"/>
                </a:solidFill>
              </a:rPr>
              <a:t>Reducing infrastructure bottlenecks and </a:t>
            </a:r>
          </a:p>
          <a:p>
            <a:pPr algn="ctr"/>
            <a:r>
              <a:rPr lang="en-US" b="1" dirty="0" smtClean="0">
                <a:solidFill>
                  <a:srgbClr val="7030A0"/>
                </a:solidFill>
              </a:rPr>
              <a:t>create a more attractive business environment </a:t>
            </a:r>
            <a:endParaRPr lang="en-US" b="1" dirty="0">
              <a:solidFill>
                <a:srgbClr val="7030A0"/>
              </a:solidFill>
            </a:endParaRPr>
          </a:p>
        </p:txBody>
      </p:sp>
    </p:spTree>
    <p:extLst>
      <p:ext uri="{BB962C8B-B14F-4D97-AF65-F5344CB8AC3E}">
        <p14:creationId xmlns:p14="http://schemas.microsoft.com/office/powerpoint/2010/main" val="4139234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Priorities</a:t>
            </a:r>
            <a:endParaRPr lang="en-US" dirty="0"/>
          </a:p>
        </p:txBody>
      </p:sp>
      <p:sp>
        <p:nvSpPr>
          <p:cNvPr id="3" name="Slide Number Placeholder 2"/>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22</a:t>
            </a:fld>
            <a:endParaRPr lang="en-US" dirty="0">
              <a:solidFill>
                <a:prstClr val="black">
                  <a:lumMod val="75000"/>
                  <a:lumOff val="25000"/>
                </a:prstClr>
              </a:solidFill>
            </a:endParaRPr>
          </a:p>
        </p:txBody>
      </p:sp>
      <p:sp>
        <p:nvSpPr>
          <p:cNvPr id="4" name="Content Placeholder 3"/>
          <p:cNvSpPr>
            <a:spLocks noGrp="1"/>
          </p:cNvSpPr>
          <p:nvPr>
            <p:ph sz="quarter" idx="12"/>
          </p:nvPr>
        </p:nvSpPr>
        <p:spPr>
          <a:xfrm>
            <a:off x="431800" y="2397095"/>
            <a:ext cx="11328400" cy="3807762"/>
          </a:xfrm>
        </p:spPr>
        <p:txBody>
          <a:bodyPr/>
          <a:lstStyle/>
          <a:p>
            <a:pPr algn="l"/>
            <a:endParaRPr lang="en-US" sz="1300" dirty="0"/>
          </a:p>
          <a:p>
            <a:pPr algn="l"/>
            <a:r>
              <a:rPr lang="en-US" sz="1300" b="1" u="sng" dirty="0"/>
              <a:t>Increase productivity in agriculture. </a:t>
            </a:r>
            <a:r>
              <a:rPr lang="en-US" sz="1300" dirty="0"/>
              <a:t>Agriculture accounts for about 12 percent of GDP and 25–35 percent of total </a:t>
            </a:r>
            <a:r>
              <a:rPr lang="en-US" sz="1300" dirty="0" smtClean="0"/>
              <a:t>employment. In </a:t>
            </a:r>
            <a:r>
              <a:rPr lang="en-US" sz="1300" dirty="0"/>
              <a:t>Kosovo, it is </a:t>
            </a:r>
            <a:r>
              <a:rPr lang="en-US" sz="1300" dirty="0" smtClean="0"/>
              <a:t>also a </a:t>
            </a:r>
            <a:r>
              <a:rPr lang="en-US" sz="1300" dirty="0"/>
              <a:t>safety net. About 60 percent of the population own land for cultivation, and 30 percent own livestock. About 60 percent of the poor live in rural areas and, to a large degree, depend directly or indirectly on agriculture for their livelihoods. However, there are structural and interrelated challenges to agriculture’s competitive and growth potential, including insufficient scale, financing, integration, and market links. Alignment with EU and international standards and technical regulations needs to be ensured. </a:t>
            </a:r>
            <a:r>
              <a:rPr lang="en-US" sz="1300" dirty="0" smtClean="0"/>
              <a:t>The </a:t>
            </a:r>
            <a:r>
              <a:rPr lang="en-US" sz="1300" dirty="0"/>
              <a:t>sector will need to adapt to the drought and flood threats of climate change, which will affect Kosovo’s limited water resources</a:t>
            </a:r>
            <a:r>
              <a:rPr lang="en-US" sz="1300" dirty="0" smtClean="0"/>
              <a:t>.</a:t>
            </a:r>
          </a:p>
          <a:p>
            <a:pPr algn="l"/>
            <a:endParaRPr lang="en-US" sz="1300" dirty="0"/>
          </a:p>
          <a:p>
            <a:pPr algn="l"/>
            <a:r>
              <a:rPr lang="en-US" sz="1300" b="1" u="sng" dirty="0"/>
              <a:t>Manage natural resources sustainably. </a:t>
            </a:r>
            <a:r>
              <a:rPr lang="en-US" sz="1300" dirty="0"/>
              <a:t> </a:t>
            </a:r>
            <a:r>
              <a:rPr lang="en-US" sz="1300" dirty="0" smtClean="0"/>
              <a:t> Better </a:t>
            </a:r>
            <a:r>
              <a:rPr lang="en-US" sz="1300" dirty="0"/>
              <a:t>stewardship of the environment and natural resources is a key to immediate social welfare improvements and the long-term sustainability of inclusive growth. </a:t>
            </a:r>
            <a:r>
              <a:rPr lang="en-US" sz="1300" dirty="0" smtClean="0"/>
              <a:t>Given </a:t>
            </a:r>
            <a:r>
              <a:rPr lang="en-US" sz="1300" dirty="0"/>
              <a:t>the abundance of natural resources and fertile land, greater productivity and sustainability in agriculture and mining, in which Kosovo displays strong comparative advantages, are crucial to better export performance and import substitution and to generating the resources for development. Modernizing these sectors, strengthening institutions and policies, and implementing smart technical standards, good practices, and regulations are necessary for exploring the potential of these sectors, while alleviating the risks associated with the environment, resettlement, and health and achieving compatibility with EU norms. This will also require actions to mitigate and adapt to climate change. Addressing governance issues and establishing a framework to distribute equitably the rents generated from natural resources are also essential for shared prosperity.</a:t>
            </a:r>
            <a:endParaRPr lang="en-US" dirty="0"/>
          </a:p>
        </p:txBody>
      </p:sp>
      <p:pic>
        <p:nvPicPr>
          <p:cNvPr id="5122"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6763" r="6763"/>
          <a:stretch>
            <a:fillRect/>
          </a:stretch>
        </p:blipFill>
        <p:spPr bwMode="auto">
          <a:xfrm>
            <a:off x="431800" y="1268413"/>
            <a:ext cx="1516063" cy="130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48000" y="1596915"/>
            <a:ext cx="6096000" cy="646331"/>
          </a:xfrm>
          <a:prstGeom prst="rect">
            <a:avLst/>
          </a:prstGeom>
        </p:spPr>
        <p:txBody>
          <a:bodyPr>
            <a:spAutoFit/>
          </a:bodyPr>
          <a:lstStyle/>
          <a:p>
            <a:pPr lvl="0" algn="ctr"/>
            <a:r>
              <a:rPr lang="en-US" b="1" dirty="0">
                <a:solidFill>
                  <a:schemeClr val="accent1">
                    <a:lumMod val="90000"/>
                    <a:lumOff val="10000"/>
                  </a:schemeClr>
                </a:solidFill>
              </a:rPr>
              <a:t>Better stewardship and greater productivity </a:t>
            </a:r>
            <a:endParaRPr lang="en-US" b="1" dirty="0" smtClean="0">
              <a:solidFill>
                <a:schemeClr val="accent1">
                  <a:lumMod val="90000"/>
                  <a:lumOff val="10000"/>
                </a:schemeClr>
              </a:solidFill>
            </a:endParaRPr>
          </a:p>
          <a:p>
            <a:pPr lvl="0" algn="ctr"/>
            <a:r>
              <a:rPr lang="en-US" b="1" dirty="0" smtClean="0">
                <a:solidFill>
                  <a:schemeClr val="accent1">
                    <a:lumMod val="90000"/>
                    <a:lumOff val="10000"/>
                  </a:schemeClr>
                </a:solidFill>
              </a:rPr>
              <a:t>of </a:t>
            </a:r>
            <a:r>
              <a:rPr lang="en-US" b="1" dirty="0">
                <a:solidFill>
                  <a:schemeClr val="accent1">
                    <a:lumMod val="90000"/>
                    <a:lumOff val="10000"/>
                  </a:schemeClr>
                </a:solidFill>
              </a:rPr>
              <a:t>natural resources</a:t>
            </a:r>
          </a:p>
        </p:txBody>
      </p:sp>
    </p:spTree>
    <p:extLst>
      <p:ext uri="{BB962C8B-B14F-4D97-AF65-F5344CB8AC3E}">
        <p14:creationId xmlns:p14="http://schemas.microsoft.com/office/powerpoint/2010/main" val="4145495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Detailed Priorities</a:t>
            </a:r>
            <a:endParaRPr lang="en-US"/>
          </a:p>
        </p:txBody>
      </p:sp>
      <p:sp>
        <p:nvSpPr>
          <p:cNvPr id="3" name="Slide Number Placeholder 2"/>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23</a:t>
            </a:fld>
            <a:endParaRPr lang="en-US" dirty="0">
              <a:solidFill>
                <a:prstClr val="black">
                  <a:lumMod val="75000"/>
                  <a:lumOff val="25000"/>
                </a:prstClr>
              </a:solidFill>
            </a:endParaRPr>
          </a:p>
        </p:txBody>
      </p:sp>
      <p:sp>
        <p:nvSpPr>
          <p:cNvPr id="4" name="Content Placeholder 3"/>
          <p:cNvSpPr>
            <a:spLocks noGrp="1"/>
          </p:cNvSpPr>
          <p:nvPr>
            <p:ph sz="quarter" idx="12"/>
          </p:nvPr>
        </p:nvSpPr>
        <p:spPr>
          <a:xfrm>
            <a:off x="431800" y="2555193"/>
            <a:ext cx="11328400" cy="3640508"/>
          </a:xfrm>
        </p:spPr>
        <p:txBody>
          <a:bodyPr/>
          <a:lstStyle/>
          <a:p>
            <a:pPr algn="l"/>
            <a:endParaRPr lang="en-US" sz="1300" dirty="0" smtClean="0"/>
          </a:p>
          <a:p>
            <a:pPr algn="l"/>
            <a:endParaRPr lang="en-US" sz="1300" dirty="0"/>
          </a:p>
          <a:p>
            <a:pPr algn="l"/>
            <a:r>
              <a:rPr lang="en-US" sz="1300" b="1" u="sng" dirty="0" smtClean="0"/>
              <a:t>Increase employment and labor productivity through education</a:t>
            </a:r>
            <a:r>
              <a:rPr lang="en-US" sz="1300" b="1" dirty="0" smtClean="0"/>
              <a:t>: </a:t>
            </a:r>
            <a:r>
              <a:rPr lang="en-US" sz="1300" dirty="0" smtClean="0"/>
              <a:t>More </a:t>
            </a:r>
            <a:r>
              <a:rPr lang="en-US" sz="1300" dirty="0"/>
              <a:t>jobs and more productive workers are vital to building the critical human capital that is necessary to ensure that low-income households participate in and benefit from economic growth. </a:t>
            </a:r>
            <a:r>
              <a:rPr lang="en-US" sz="1300" dirty="0" smtClean="0"/>
              <a:t>Kosovo </a:t>
            </a:r>
            <a:r>
              <a:rPr lang="en-US" sz="1300" dirty="0"/>
              <a:t>has a young population and a potentially large demographic dividend, which makes the jobs agenda all the more critical. </a:t>
            </a:r>
            <a:r>
              <a:rPr lang="en-US" sz="1300" dirty="0" smtClean="0"/>
              <a:t>Improving </a:t>
            </a:r>
            <a:r>
              <a:rPr lang="en-US" sz="1300" dirty="0"/>
              <a:t>the quality and relevance of education at all levels and ensuring equitable access to educational opportunities at early ages is a first step that needs to be complemented by more opportunities to acquire the skills that private employers are seeking. The development of these skills opens up wage employment opportunities, but it may also stimulate greater self-employment and entrepreneurship in such areas as agribusiness, information and communication technology (ICT)–enabled jobs, and other emerging sectors. </a:t>
            </a:r>
            <a:r>
              <a:rPr lang="en-US" sz="1300" dirty="0" smtClean="0"/>
              <a:t>Given </a:t>
            </a:r>
            <a:r>
              <a:rPr lang="en-US" sz="1300" dirty="0"/>
              <a:t>Kosovo’s extremely low labor force participation, improved opportunities are needed for women and </a:t>
            </a:r>
            <a:r>
              <a:rPr lang="en-US" sz="1300" dirty="0" smtClean="0"/>
              <a:t>minorities.</a:t>
            </a:r>
          </a:p>
          <a:p>
            <a:pPr algn="l"/>
            <a:endParaRPr lang="en-US" sz="1300" dirty="0" smtClean="0"/>
          </a:p>
          <a:p>
            <a:pPr algn="l"/>
            <a:r>
              <a:rPr lang="en-US" sz="1300" b="1" u="sng" dirty="0" smtClean="0"/>
              <a:t>Increase quality and equality of opportunity through labor policies, social protection and health:</a:t>
            </a:r>
            <a:r>
              <a:rPr lang="en-US" sz="1300" u="sng" dirty="0" smtClean="0"/>
              <a:t> </a:t>
            </a:r>
            <a:r>
              <a:rPr lang="en-US" sz="1300" dirty="0" smtClean="0"/>
              <a:t>For </a:t>
            </a:r>
            <a:r>
              <a:rPr lang="en-US" sz="1300" dirty="0"/>
              <a:t>greater social inclusion and cohesion, policies are needed to enhance the opportunities of all wealth groups, ethnicities, and regions to access health care, education, and social protection equitably. A large share of the population is vulnerable to income shocks and falling back into poverty, and the social safety net has major gaps. Building up institutions, improving targeting, and making public spending more efficient in health care, education, employment services, and last-resort social assistance would promote equal opportunity and short-term </a:t>
            </a:r>
            <a:r>
              <a:rPr lang="en-US" sz="1300" dirty="0" smtClean="0"/>
              <a:t>protection. </a:t>
            </a:r>
            <a:r>
              <a:rPr lang="en-US" sz="1300" dirty="0"/>
              <a:t>Given Kosovo’s history, better targeting and coverage in social protection is paramount, and budgetary support should be directed to the poor rather than special interest groups. Shortcomings in the inclusion and participation of women at all levels of society are a major concern. </a:t>
            </a:r>
            <a:r>
              <a:rPr lang="en-US" sz="1300" dirty="0" smtClean="0"/>
              <a:t>Health </a:t>
            </a:r>
            <a:r>
              <a:rPr lang="en-US" sz="1300" dirty="0"/>
              <a:t>outcomes could be enhanced by shifting the focus from hospitals to primary care, water, and sanitation to meet basic needs. </a:t>
            </a:r>
          </a:p>
          <a:p>
            <a:endParaRPr lang="en-US" dirty="0"/>
          </a:p>
        </p:txBody>
      </p:sp>
      <p:sp>
        <p:nvSpPr>
          <p:cNvPr id="11" name="Oval 10"/>
          <p:cNvSpPr/>
          <p:nvPr/>
        </p:nvSpPr>
        <p:spPr>
          <a:xfrm>
            <a:off x="396933" y="1218303"/>
            <a:ext cx="1406230" cy="1336890"/>
          </a:xfrm>
          <a:prstGeom prst="ellipse">
            <a:avLst/>
          </a:prstGeom>
          <a:blipFill>
            <a:blip r:embed="rId2">
              <a:extLst>
                <a:ext uri="{28A0092B-C50C-407E-A947-70E740481C1C}">
                  <a14:useLocalDpi xmlns:a14="http://schemas.microsoft.com/office/drawing/2010/main" val="0"/>
                </a:ext>
              </a:extLst>
            </a:blip>
            <a:srcRect/>
            <a:stretch>
              <a:fillRect l="-37000" r="-37000"/>
            </a:stretch>
          </a:blipFill>
        </p:spPr>
        <p:style>
          <a:lnRef idx="2">
            <a:schemeClr val="accent4">
              <a:shade val="80000"/>
              <a:hueOff val="0"/>
              <a:satOff val="0"/>
              <a:lumOff val="0"/>
              <a:alphaOff val="0"/>
            </a:schemeClr>
          </a:lnRef>
          <a:fillRef idx="1">
            <a:scrgbClr r="0" g="0" b="0"/>
          </a:fillRef>
          <a:effectRef idx="0">
            <a:schemeClr val="accent4">
              <a:tint val="40000"/>
              <a:hueOff val="0"/>
              <a:satOff val="0"/>
              <a:lumOff val="0"/>
              <a:alphaOff val="0"/>
            </a:schemeClr>
          </a:effectRef>
          <a:fontRef idx="minor">
            <a:schemeClr val="lt1">
              <a:hueOff val="0"/>
              <a:satOff val="0"/>
              <a:lumOff val="0"/>
              <a:alphaOff val="0"/>
            </a:schemeClr>
          </a:fontRef>
        </p:style>
      </p:sp>
      <p:sp>
        <p:nvSpPr>
          <p:cNvPr id="9" name="Rectangle 8"/>
          <p:cNvSpPr/>
          <p:nvPr/>
        </p:nvSpPr>
        <p:spPr>
          <a:xfrm>
            <a:off x="3048000" y="1563583"/>
            <a:ext cx="6096000" cy="646331"/>
          </a:xfrm>
          <a:prstGeom prst="rect">
            <a:avLst/>
          </a:prstGeom>
        </p:spPr>
        <p:txBody>
          <a:bodyPr>
            <a:spAutoFit/>
          </a:bodyPr>
          <a:lstStyle/>
          <a:p>
            <a:pPr algn="ctr"/>
            <a:r>
              <a:rPr lang="en-US" b="1" dirty="0">
                <a:solidFill>
                  <a:srgbClr val="EB6C15"/>
                </a:solidFill>
              </a:rPr>
              <a:t>Greater inclusion by building human capital and providing equal opportunities</a:t>
            </a:r>
          </a:p>
        </p:txBody>
      </p:sp>
    </p:spTree>
    <p:extLst>
      <p:ext uri="{BB962C8B-B14F-4D97-AF65-F5344CB8AC3E}">
        <p14:creationId xmlns:p14="http://schemas.microsoft.com/office/powerpoint/2010/main" val="102304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24</a:t>
            </a:fld>
            <a:endParaRPr lang="bs-Latn-BA">
              <a:solidFill>
                <a:prstClr val="black">
                  <a:lumMod val="75000"/>
                  <a:lumOff val="25000"/>
                </a:prstClr>
              </a:solidFill>
            </a:endParaRPr>
          </a:p>
        </p:txBody>
      </p:sp>
      <p:sp>
        <p:nvSpPr>
          <p:cNvPr id="5" name="Rectangle 4"/>
          <p:cNvSpPr/>
          <p:nvPr/>
        </p:nvSpPr>
        <p:spPr>
          <a:xfrm>
            <a:off x="3048000" y="1312267"/>
            <a:ext cx="6096000" cy="4552015"/>
          </a:xfrm>
          <a:prstGeom prst="rect">
            <a:avLst/>
          </a:prstGeom>
        </p:spPr>
        <p:txBody>
          <a:bodyPr>
            <a:spAutoFit/>
          </a:bodyPr>
          <a:lstStyle/>
          <a:p>
            <a:pPr marL="342900" marR="0" lvl="0" indent="-342900">
              <a:lnSpc>
                <a:spcPct val="115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Would </a:t>
            </a:r>
            <a:r>
              <a:rPr lang="en-US" dirty="0">
                <a:latin typeface="Calibri" panose="020F0502020204030204" pitchFamily="34" charset="0"/>
                <a:ea typeface="Calibri" panose="020F0502020204030204" pitchFamily="34" charset="0"/>
                <a:cs typeface="Times New Roman" panose="02020603050405020304" pitchFamily="18" charset="0"/>
              </a:rPr>
              <a:t>you agree that the priorities identified by the SCD are the right ones for Kosovo?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What are in your views the top three challenges/obstacles to Kosovo’s development, that need to be overcome to create more jobs and increase prosperity?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The World Bank Group's goals are to end extreme poverty and promote shared prosperity. To contribute to these goals in Kosovo, in which three priority areas should the WBG focus its attention and resources – including with knowledge/studies - in the next five years</a:t>
            </a:r>
            <a:r>
              <a:rPr lang="en-US"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  Where do you see the comparative advantage of an institution such as the WBG?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1343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054578"/>
            <a:ext cx="11328400" cy="1332089"/>
          </a:xfrm>
        </p:spPr>
        <p:txBody>
          <a:bodyPr/>
          <a:lstStyle/>
          <a:p>
            <a:pPr algn="ctr"/>
            <a:r>
              <a:rPr lang="en-US" sz="5400" dirty="0" smtClean="0">
                <a:solidFill>
                  <a:schemeClr val="tx2">
                    <a:lumMod val="90000"/>
                    <a:lumOff val="10000"/>
                  </a:schemeClr>
                </a:solidFill>
              </a:rPr>
              <a:t>THANK YOU!</a:t>
            </a:r>
            <a:endParaRPr lang="en-US" sz="5400" dirty="0">
              <a:solidFill>
                <a:schemeClr val="tx2">
                  <a:lumMod val="90000"/>
                  <a:lumOff val="10000"/>
                </a:schemeClr>
              </a:solidFill>
            </a:endParaRPr>
          </a:p>
        </p:txBody>
      </p:sp>
      <p:sp>
        <p:nvSpPr>
          <p:cNvPr id="4" name="Slide Number Placeholder 3"/>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25</a:t>
            </a:fld>
            <a:endParaRPr lang="bs-Latn-BA">
              <a:solidFill>
                <a:prstClr val="black">
                  <a:lumMod val="75000"/>
                  <a:lumOff val="25000"/>
                </a:prstClr>
              </a:solidFill>
            </a:endParaRPr>
          </a:p>
        </p:txBody>
      </p:sp>
    </p:spTree>
    <p:extLst>
      <p:ext uri="{BB962C8B-B14F-4D97-AF65-F5344CB8AC3E}">
        <p14:creationId xmlns:p14="http://schemas.microsoft.com/office/powerpoint/2010/main" val="4283288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9" y="132201"/>
            <a:ext cx="11477978" cy="892367"/>
          </a:xfrm>
        </p:spPr>
        <p:txBody>
          <a:bodyPr>
            <a:normAutofit fontScale="90000"/>
          </a:bodyPr>
          <a:lstStyle/>
          <a:p>
            <a:pPr algn="ctr" defTabSz="457200"/>
            <a:r>
              <a:rPr lang="en-US" sz="4000" b="1" dirty="0" smtClean="0">
                <a:solidFill>
                  <a:schemeClr val="tx2">
                    <a:lumMod val="90000"/>
                    <a:lumOff val="10000"/>
                  </a:schemeClr>
                </a:solidFill>
                <a:latin typeface="+mn-lt"/>
                <a:ea typeface="+mn-ea"/>
                <a:cs typeface="+mn-cs"/>
              </a:rPr>
              <a:t>Kosovo</a:t>
            </a:r>
            <a:r>
              <a:rPr lang="en-US" sz="4000" b="1" smtClean="0">
                <a:solidFill>
                  <a:schemeClr val="tx2">
                    <a:lumMod val="90000"/>
                    <a:lumOff val="10000"/>
                  </a:schemeClr>
                </a:solidFill>
                <a:latin typeface="+mn-lt"/>
                <a:ea typeface="+mn-ea"/>
                <a:cs typeface="+mn-cs"/>
              </a:rPr>
              <a:t>: </a:t>
            </a:r>
            <a:br>
              <a:rPr lang="en-US" sz="4000" b="1" smtClean="0">
                <a:solidFill>
                  <a:schemeClr val="tx2">
                    <a:lumMod val="90000"/>
                    <a:lumOff val="10000"/>
                  </a:schemeClr>
                </a:solidFill>
                <a:latin typeface="+mn-lt"/>
                <a:ea typeface="+mn-ea"/>
                <a:cs typeface="+mn-cs"/>
              </a:rPr>
            </a:br>
            <a:r>
              <a:rPr lang="en-US" sz="4000" b="1" smtClean="0">
                <a:solidFill>
                  <a:schemeClr val="tx2">
                    <a:lumMod val="90000"/>
                    <a:lumOff val="10000"/>
                  </a:schemeClr>
                </a:solidFill>
                <a:latin typeface="+mn-lt"/>
                <a:ea typeface="+mn-ea"/>
                <a:cs typeface="+mn-cs"/>
              </a:rPr>
              <a:t>Fragile post-conflict economy </a:t>
            </a:r>
            <a:r>
              <a:rPr lang="en-US" sz="4000" b="1" dirty="0" smtClean="0">
                <a:solidFill>
                  <a:schemeClr val="tx2">
                    <a:lumMod val="90000"/>
                    <a:lumOff val="10000"/>
                  </a:schemeClr>
                </a:solidFill>
                <a:latin typeface="+mn-lt"/>
                <a:ea typeface="+mn-ea"/>
                <a:cs typeface="+mn-cs"/>
              </a:rPr>
              <a:t>aspiring to EU</a:t>
            </a:r>
            <a:endParaRPr lang="en-US" sz="4000" b="1" dirty="0">
              <a:solidFill>
                <a:schemeClr val="tx2">
                  <a:lumMod val="90000"/>
                  <a:lumOff val="10000"/>
                </a:schemeClr>
              </a:solidFill>
              <a:latin typeface="+mn-lt"/>
              <a:ea typeface="+mn-ea"/>
              <a:cs typeface="+mn-cs"/>
            </a:endParaRPr>
          </a:p>
        </p:txBody>
      </p:sp>
      <p:sp>
        <p:nvSpPr>
          <p:cNvPr id="10" name="Content Placeholder 2"/>
          <p:cNvSpPr txBox="1">
            <a:spLocks noGrp="1"/>
          </p:cNvSpPr>
          <p:nvPr>
            <p:ph idx="1"/>
          </p:nvPr>
        </p:nvSpPr>
        <p:spPr>
          <a:xfrm>
            <a:off x="443089" y="1178805"/>
            <a:ext cx="11037711" cy="507523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a:lstStyle>
          <a:p>
            <a:pPr algn="ctr">
              <a:lnSpc>
                <a:spcPct val="120000"/>
              </a:lnSpc>
              <a:defRPr/>
            </a:pPr>
            <a:endParaRPr lang="en-US" sz="1000" b="1" dirty="0" smtClean="0">
              <a:solidFill>
                <a:srgbClr val="0070C0"/>
              </a:solidFill>
              <a:cs typeface="Calibri"/>
            </a:endParaRPr>
          </a:p>
          <a:p>
            <a:pPr marL="285750" indent="-285750" defTabSz="914400">
              <a:spcBef>
                <a:spcPts val="0"/>
              </a:spcBef>
              <a:buFont typeface="Arial" panose="020B0604020202020204" pitchFamily="34" charset="0"/>
              <a:buChar char="•"/>
            </a:pPr>
            <a:r>
              <a:rPr lang="en-US" sz="2000" b="1" dirty="0">
                <a:solidFill>
                  <a:schemeClr val="tx2">
                    <a:lumMod val="90000"/>
                    <a:lumOff val="10000"/>
                  </a:schemeClr>
                </a:solidFill>
              </a:rPr>
              <a:t>Kosovo declared independence in February </a:t>
            </a:r>
            <a:r>
              <a:rPr lang="en-US" sz="2000" b="1" dirty="0" smtClean="0">
                <a:solidFill>
                  <a:schemeClr val="tx2">
                    <a:lumMod val="90000"/>
                    <a:lumOff val="10000"/>
                  </a:schemeClr>
                </a:solidFill>
              </a:rPr>
              <a:t>2008</a:t>
            </a:r>
            <a:r>
              <a:rPr lang="en-US" sz="2000" dirty="0" smtClean="0">
                <a:solidFill>
                  <a:schemeClr val="tx2">
                    <a:lumMod val="90000"/>
                    <a:lumOff val="10000"/>
                  </a:schemeClr>
                </a:solidFill>
              </a:rPr>
              <a:t>, after being UN protectorate since 1999</a:t>
            </a:r>
            <a:r>
              <a:rPr lang="en-US" sz="2000" smtClean="0">
                <a:solidFill>
                  <a:schemeClr val="tx2">
                    <a:lumMod val="90000"/>
                    <a:lumOff val="10000"/>
                  </a:schemeClr>
                </a:solidFill>
              </a:rPr>
              <a:t>. Since </a:t>
            </a:r>
            <a:r>
              <a:rPr lang="en-US" sz="2000">
                <a:solidFill>
                  <a:schemeClr val="tx2">
                    <a:lumMod val="90000"/>
                    <a:lumOff val="10000"/>
                  </a:schemeClr>
                </a:solidFill>
              </a:rPr>
              <a:t>then Kosovo made progress both on the economic front and the EU accession process.   It remains however challenged by a number of fragility </a:t>
            </a:r>
            <a:r>
              <a:rPr lang="en-US" sz="2000" smtClean="0">
                <a:solidFill>
                  <a:schemeClr val="tx2">
                    <a:lumMod val="90000"/>
                    <a:lumOff val="10000"/>
                  </a:schemeClr>
                </a:solidFill>
              </a:rPr>
              <a:t>factors.</a:t>
            </a:r>
            <a:endParaRPr lang="en-US" sz="2000" dirty="0" smtClean="0">
              <a:solidFill>
                <a:schemeClr val="tx2">
                  <a:lumMod val="90000"/>
                  <a:lumOff val="10000"/>
                </a:schemeClr>
              </a:solidFill>
            </a:endParaRPr>
          </a:p>
          <a:p>
            <a:pPr defTabSz="914400">
              <a:spcBef>
                <a:spcPts val="0"/>
              </a:spcBef>
            </a:pPr>
            <a:endParaRPr lang="en-US" sz="2000" dirty="0">
              <a:solidFill>
                <a:schemeClr val="tx2">
                  <a:lumMod val="90000"/>
                  <a:lumOff val="10000"/>
                </a:schemeClr>
              </a:solidFill>
            </a:endParaRPr>
          </a:p>
          <a:p>
            <a:pPr marL="285750" indent="-285750" defTabSz="914400">
              <a:spcBef>
                <a:spcPts val="0"/>
              </a:spcBef>
              <a:buFont typeface="Arial" panose="020B0604020202020204" pitchFamily="34" charset="0"/>
              <a:buChar char="•"/>
            </a:pPr>
            <a:r>
              <a:rPr lang="en-US" sz="2000" b="1" dirty="0" smtClean="0">
                <a:solidFill>
                  <a:schemeClr val="tx2">
                    <a:lumMod val="90000"/>
                    <a:lumOff val="10000"/>
                  </a:schemeClr>
                </a:solidFill>
              </a:rPr>
              <a:t>Incomplete diplomatic recognition remains a key obstacle</a:t>
            </a:r>
            <a:r>
              <a:rPr lang="en-US" sz="2000" dirty="0" smtClean="0">
                <a:solidFill>
                  <a:schemeClr val="tx2">
                    <a:lumMod val="90000"/>
                    <a:lumOff val="10000"/>
                  </a:schemeClr>
                </a:solidFill>
              </a:rPr>
              <a:t>. Kosovo is </a:t>
            </a:r>
            <a:r>
              <a:rPr lang="en-US" sz="2000" dirty="0">
                <a:solidFill>
                  <a:schemeClr val="tx2">
                    <a:lumMod val="90000"/>
                    <a:lumOff val="10000"/>
                  </a:schemeClr>
                </a:solidFill>
              </a:rPr>
              <a:t>recognized as independent by 109 out of 193 UN member countries, and 23 out of 28 EU member states.</a:t>
            </a:r>
            <a:endParaRPr lang="en-US" sz="2000" dirty="0" smtClean="0">
              <a:solidFill>
                <a:schemeClr val="tx2">
                  <a:lumMod val="90000"/>
                  <a:lumOff val="10000"/>
                </a:schemeClr>
              </a:solidFill>
            </a:endParaRPr>
          </a:p>
          <a:p>
            <a:pPr defTabSz="914400">
              <a:spcBef>
                <a:spcPts val="0"/>
              </a:spcBef>
            </a:pPr>
            <a:r>
              <a:rPr lang="en-US" sz="2000" dirty="0" smtClean="0">
                <a:solidFill>
                  <a:schemeClr val="tx2">
                    <a:lumMod val="90000"/>
                    <a:lumOff val="10000"/>
                  </a:schemeClr>
                </a:solidFill>
              </a:rPr>
              <a:t> </a:t>
            </a:r>
          </a:p>
          <a:p>
            <a:pPr marL="285750" indent="-285750" defTabSz="914400">
              <a:spcBef>
                <a:spcPts val="0"/>
              </a:spcBef>
              <a:buFont typeface="Arial" panose="020B0604020202020204" pitchFamily="34" charset="0"/>
              <a:buChar char="•"/>
            </a:pPr>
            <a:r>
              <a:rPr lang="en-US" sz="2000" dirty="0" smtClean="0">
                <a:solidFill>
                  <a:schemeClr val="tx2">
                    <a:lumMod val="90000"/>
                    <a:lumOff val="10000"/>
                  </a:schemeClr>
                </a:solidFill>
              </a:rPr>
              <a:t>Other </a:t>
            </a:r>
            <a:r>
              <a:rPr lang="en-US" sz="2000" b="1" dirty="0" smtClean="0">
                <a:solidFill>
                  <a:schemeClr val="tx2">
                    <a:lumMod val="90000"/>
                    <a:lumOff val="10000"/>
                  </a:schemeClr>
                </a:solidFill>
              </a:rPr>
              <a:t>causes of fragility: </a:t>
            </a:r>
            <a:r>
              <a:rPr lang="en-US" sz="2000" dirty="0" smtClean="0">
                <a:solidFill>
                  <a:schemeClr val="tx2">
                    <a:lumMod val="90000"/>
                    <a:lumOff val="10000"/>
                  </a:schemeClr>
                </a:solidFill>
              </a:rPr>
              <a:t>weak rule of law; lack of interethnic cohesion; traditionally close network of personal ties and loyalties dominate business relations; high youth unemployment and risks of radicalization; poor governance and accountability; challenges with including minorities and integrating returnees and IDPs; and lagging regions.</a:t>
            </a:r>
          </a:p>
          <a:p>
            <a:pPr defTabSz="914400">
              <a:spcBef>
                <a:spcPts val="0"/>
              </a:spcBef>
            </a:pPr>
            <a:endParaRPr lang="en-US" sz="2000" b="1" dirty="0" smtClean="0">
              <a:solidFill>
                <a:schemeClr val="tx2">
                  <a:lumMod val="90000"/>
                  <a:lumOff val="10000"/>
                </a:schemeClr>
              </a:solidFill>
            </a:endParaRPr>
          </a:p>
          <a:p>
            <a:pPr marL="285750" lvl="0" indent="-285750" defTabSz="914400">
              <a:spcBef>
                <a:spcPts val="0"/>
              </a:spcBef>
              <a:buFont typeface="Arial" panose="020B0604020202020204" pitchFamily="34" charset="0"/>
              <a:buChar char="•"/>
            </a:pPr>
            <a:r>
              <a:rPr lang="en-US" sz="2000" b="1" dirty="0" smtClean="0">
                <a:solidFill>
                  <a:schemeClr val="tx2">
                    <a:lumMod val="90000"/>
                    <a:lumOff val="10000"/>
                  </a:schemeClr>
                </a:solidFill>
              </a:rPr>
              <a:t>Kosovo is potential candidate for EU membership</a:t>
            </a:r>
            <a:r>
              <a:rPr lang="en-US" sz="2000" dirty="0" smtClean="0">
                <a:solidFill>
                  <a:schemeClr val="tx2">
                    <a:lumMod val="90000"/>
                    <a:lumOff val="10000"/>
                  </a:schemeClr>
                </a:solidFill>
              </a:rPr>
              <a:t>. In recent years, the country has accelerated its EU integration process, including through: (</a:t>
            </a:r>
            <a:r>
              <a:rPr lang="en-US" sz="2000" dirty="0" err="1" smtClean="0">
                <a:solidFill>
                  <a:schemeClr val="tx2">
                    <a:lumMod val="90000"/>
                    <a:lumOff val="10000"/>
                  </a:schemeClr>
                </a:solidFill>
              </a:rPr>
              <a:t>i</a:t>
            </a:r>
            <a:r>
              <a:rPr lang="en-US" sz="2000" dirty="0" smtClean="0">
                <a:solidFill>
                  <a:schemeClr val="tx2">
                    <a:lumMod val="90000"/>
                    <a:lumOff val="10000"/>
                  </a:schemeClr>
                </a:solidFill>
              </a:rPr>
              <a:t>) signing the Stabilization and Association Agreement (SAA) with the EU in October 2015 which came into effect on April 1, 2016; and (ii) deepening coordination with the EC on economic policies and governance issues.</a:t>
            </a:r>
            <a:endParaRPr lang="en-US" sz="2000" b="1" dirty="0" smtClean="0">
              <a:solidFill>
                <a:schemeClr val="tx2">
                  <a:lumMod val="90000"/>
                  <a:lumOff val="10000"/>
                </a:schemeClr>
              </a:solidFill>
            </a:endParaRPr>
          </a:p>
          <a:p>
            <a:pPr lvl="0" defTabSz="914400">
              <a:spcBef>
                <a:spcPts val="0"/>
              </a:spcBef>
            </a:pPr>
            <a:endParaRPr lang="en-US" sz="2200" b="1" dirty="0" smtClean="0">
              <a:solidFill>
                <a:schemeClr val="accent1">
                  <a:lumMod val="50000"/>
                </a:schemeClr>
              </a:solidFill>
            </a:endParaRPr>
          </a:p>
          <a:p>
            <a:pPr marL="285750" lvl="0" indent="-285750" defTabSz="914400">
              <a:spcBef>
                <a:spcPts val="0"/>
              </a:spcBef>
              <a:buFont typeface="Arial" panose="020B0604020202020204" pitchFamily="34" charset="0"/>
              <a:buChar char="•"/>
            </a:pPr>
            <a:endParaRPr lang="en-US" sz="2200" dirty="0" smtClean="0">
              <a:solidFill>
                <a:schemeClr val="accent1">
                  <a:lumMod val="50000"/>
                </a:schemeClr>
              </a:solidFill>
            </a:endParaRPr>
          </a:p>
        </p:txBody>
      </p:sp>
      <p:sp>
        <p:nvSpPr>
          <p:cNvPr id="8" name="Slide Number Placeholder 7"/>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3</a:t>
            </a:fld>
            <a:endParaRPr lang="bs-Latn-BA" dirty="0">
              <a:solidFill>
                <a:prstClr val="black">
                  <a:lumMod val="75000"/>
                  <a:lumOff val="25000"/>
                </a:prstClr>
              </a:solidFill>
            </a:endParaRPr>
          </a:p>
        </p:txBody>
      </p:sp>
    </p:spTree>
    <p:extLst>
      <p:ext uri="{BB962C8B-B14F-4D97-AF65-F5344CB8AC3E}">
        <p14:creationId xmlns:p14="http://schemas.microsoft.com/office/powerpoint/2010/main" val="1301709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38537"/>
            <a:ext cx="11601450" cy="1325563"/>
          </a:xfrm>
        </p:spPr>
        <p:txBody>
          <a:bodyPr>
            <a:normAutofit/>
          </a:bodyPr>
          <a:lstStyle/>
          <a:p>
            <a:pPr algn="ctr" defTabSz="457200"/>
            <a:r>
              <a:rPr lang="en-US" sz="3600" b="1" dirty="0" smtClean="0">
                <a:solidFill>
                  <a:schemeClr val="accent1">
                    <a:lumMod val="50000"/>
                  </a:schemeClr>
                </a:solidFill>
                <a:latin typeface="Arial" panose="020B0604020202020204" pitchFamily="34" charset="0"/>
                <a:ea typeface="+mn-ea"/>
                <a:cs typeface="Arial" panose="020B0604020202020204" pitchFamily="34" charset="0"/>
              </a:rPr>
              <a:t>Growth </a:t>
            </a:r>
            <a:r>
              <a:rPr lang="en-US" sz="3600" b="1" dirty="0">
                <a:solidFill>
                  <a:schemeClr val="accent1">
                    <a:lumMod val="50000"/>
                  </a:schemeClr>
                </a:solidFill>
                <a:latin typeface="Arial" panose="020B0604020202020204" pitchFamily="34" charset="0"/>
                <a:ea typeface="+mn-ea"/>
                <a:cs typeface="Arial" panose="020B0604020202020204" pitchFamily="34" charset="0"/>
              </a:rPr>
              <a:t>in Kosovo </a:t>
            </a:r>
            <a:r>
              <a:rPr lang="en-US" sz="3600" b="1" dirty="0" smtClean="0">
                <a:solidFill>
                  <a:schemeClr val="accent1">
                    <a:lumMod val="50000"/>
                  </a:schemeClr>
                </a:solidFill>
                <a:latin typeface="Arial" panose="020B0604020202020204" pitchFamily="34" charset="0"/>
                <a:ea typeface="+mn-ea"/>
                <a:cs typeface="Arial" panose="020B0604020202020204" pitchFamily="34" charset="0"/>
              </a:rPr>
              <a:t>has been </a:t>
            </a:r>
            <a:r>
              <a:rPr lang="en-US" sz="3600" b="1" dirty="0">
                <a:solidFill>
                  <a:schemeClr val="accent1">
                    <a:lumMod val="50000"/>
                  </a:schemeClr>
                </a:solidFill>
                <a:latin typeface="Arial" panose="020B0604020202020204" pitchFamily="34" charset="0"/>
                <a:ea typeface="+mn-ea"/>
                <a:cs typeface="Arial" panose="020B0604020202020204" pitchFamily="34" charset="0"/>
              </a:rPr>
              <a:t>positive and </a:t>
            </a:r>
            <a:r>
              <a:rPr lang="en-US" sz="3600" b="1" dirty="0" smtClean="0">
                <a:solidFill>
                  <a:schemeClr val="accent1">
                    <a:lumMod val="50000"/>
                  </a:schemeClr>
                </a:solidFill>
                <a:latin typeface="Arial" panose="020B0604020202020204" pitchFamily="34" charset="0"/>
                <a:ea typeface="+mn-ea"/>
                <a:cs typeface="Arial" panose="020B0604020202020204" pitchFamily="34" charset="0"/>
              </a:rPr>
              <a:t/>
            </a:r>
            <a:br>
              <a:rPr lang="en-US" sz="3600" b="1" dirty="0" smtClean="0">
                <a:solidFill>
                  <a:schemeClr val="accent1">
                    <a:lumMod val="50000"/>
                  </a:schemeClr>
                </a:solidFill>
                <a:latin typeface="Arial" panose="020B0604020202020204" pitchFamily="34" charset="0"/>
                <a:ea typeface="+mn-ea"/>
                <a:cs typeface="Arial" panose="020B0604020202020204" pitchFamily="34" charset="0"/>
              </a:rPr>
            </a:br>
            <a:r>
              <a:rPr lang="en-US" sz="3600" b="1" dirty="0" smtClean="0">
                <a:solidFill>
                  <a:schemeClr val="accent1">
                    <a:lumMod val="50000"/>
                  </a:schemeClr>
                </a:solidFill>
                <a:latin typeface="Arial" panose="020B0604020202020204" pitchFamily="34" charset="0"/>
                <a:ea typeface="+mn-ea"/>
                <a:cs typeface="Arial" panose="020B0604020202020204" pitchFamily="34" charset="0"/>
              </a:rPr>
              <a:t>above </a:t>
            </a:r>
            <a:r>
              <a:rPr lang="en-US" sz="3600" b="1" dirty="0">
                <a:solidFill>
                  <a:schemeClr val="accent1">
                    <a:lumMod val="50000"/>
                  </a:schemeClr>
                </a:solidFill>
                <a:latin typeface="Arial" panose="020B0604020202020204" pitchFamily="34" charset="0"/>
                <a:ea typeface="+mn-ea"/>
                <a:cs typeface="Arial" panose="020B0604020202020204" pitchFamily="34" charset="0"/>
              </a:rPr>
              <a:t>Western Balkans </a:t>
            </a:r>
            <a:r>
              <a:rPr lang="en-US" sz="3600" b="1" dirty="0" smtClean="0">
                <a:solidFill>
                  <a:schemeClr val="accent1">
                    <a:lumMod val="50000"/>
                  </a:schemeClr>
                </a:solidFill>
                <a:latin typeface="Arial" panose="020B0604020202020204" pitchFamily="34" charset="0"/>
                <a:ea typeface="+mn-ea"/>
                <a:cs typeface="Arial" panose="020B0604020202020204" pitchFamily="34" charset="0"/>
              </a:rPr>
              <a:t>average</a:t>
            </a:r>
            <a:endParaRPr lang="bs-Latn-BA" sz="3600" b="1" dirty="0">
              <a:solidFill>
                <a:schemeClr val="accent1">
                  <a:lumMod val="50000"/>
                </a:schemeClr>
              </a:solidFill>
              <a:latin typeface="Arial" panose="020B0604020202020204" pitchFamily="34" charset="0"/>
              <a:ea typeface="+mn-ea"/>
              <a:cs typeface="Arial" panose="020B0604020202020204" pitchFamily="34" charset="0"/>
            </a:endParaRPr>
          </a:p>
        </p:txBody>
      </p:sp>
      <p:sp>
        <p:nvSpPr>
          <p:cNvPr id="12" name="Rectangle 11"/>
          <p:cNvSpPr/>
          <p:nvPr/>
        </p:nvSpPr>
        <p:spPr>
          <a:xfrm>
            <a:off x="1497875" y="1417617"/>
            <a:ext cx="7071360" cy="369332"/>
          </a:xfrm>
          <a:prstGeom prst="rect">
            <a:avLst/>
          </a:prstGeom>
        </p:spPr>
        <p:txBody>
          <a:bodyPr wrap="square">
            <a:spAutoFit/>
          </a:bodyPr>
          <a:lstStyle/>
          <a:p>
            <a:pPr algn="ctr" defTabSz="457200"/>
            <a:r>
              <a:rPr lang="en-US" dirty="0">
                <a:solidFill>
                  <a:srgbClr val="404F64"/>
                </a:solidFill>
                <a:latin typeface="Arial"/>
              </a:rPr>
              <a:t>Real GDP Growth, </a:t>
            </a:r>
            <a:r>
              <a:rPr lang="en-US" dirty="0" smtClean="0">
                <a:solidFill>
                  <a:srgbClr val="404F64"/>
                </a:solidFill>
                <a:latin typeface="Arial"/>
              </a:rPr>
              <a:t>2008-2016</a:t>
            </a:r>
            <a:endParaRPr lang="en-US" dirty="0">
              <a:solidFill>
                <a:srgbClr val="404F64"/>
              </a:solidFill>
              <a:latin typeface="Arial"/>
            </a:endParaRPr>
          </a:p>
        </p:txBody>
      </p:sp>
      <p:cxnSp>
        <p:nvCxnSpPr>
          <p:cNvPr id="16" name="Straight Connector 15"/>
          <p:cNvCxnSpPr/>
          <p:nvPr/>
        </p:nvCxnSpPr>
        <p:spPr>
          <a:xfrm flipV="1">
            <a:off x="0" y="1132114"/>
            <a:ext cx="12192000" cy="17417"/>
          </a:xfrm>
          <a:prstGeom prst="line">
            <a:avLst/>
          </a:prstGeom>
          <a:noFill/>
          <a:ln w="76200" cap="flat" cmpd="sng" algn="ctr">
            <a:solidFill>
              <a:srgbClr val="0070C0"/>
            </a:solidFill>
            <a:prstDash val="solid"/>
          </a:ln>
          <a:effectLst/>
        </p:spPr>
      </p:cxnSp>
      <p:pic>
        <p:nvPicPr>
          <p:cNvPr id="17" name="Picture 2" descr="U:\1405265\1405265 WBG Logo\LOGO FILES\Horizontal\WBG_Horizontal_Color\web\WBG_Horizontal-RGB-web.jpg"/>
          <p:cNvPicPr>
            <a:picLocks noChangeAspect="1" noChangeArrowheads="1"/>
          </p:cNvPicPr>
          <p:nvPr/>
        </p:nvPicPr>
        <p:blipFill rotWithShape="1">
          <a:blip r:embed="rId2">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743201" y="5857272"/>
            <a:ext cx="5826034" cy="276999"/>
          </a:xfrm>
          <a:prstGeom prst="rect">
            <a:avLst/>
          </a:prstGeom>
        </p:spPr>
        <p:txBody>
          <a:bodyPr wrap="square">
            <a:spAutoFit/>
          </a:bodyPr>
          <a:lstStyle/>
          <a:p>
            <a:pPr defTabSz="457200"/>
            <a:r>
              <a:rPr lang="en-US" sz="1200" i="1" dirty="0" smtClean="0">
                <a:solidFill>
                  <a:srgbClr val="000000"/>
                </a:solidFill>
                <a:latin typeface="Arial"/>
              </a:rPr>
              <a:t>Source</a:t>
            </a:r>
            <a:r>
              <a:rPr lang="en-US" sz="1200" i="1" dirty="0">
                <a:solidFill>
                  <a:srgbClr val="000000"/>
                </a:solidFill>
                <a:latin typeface="Arial"/>
              </a:rPr>
              <a:t>: </a:t>
            </a:r>
            <a:r>
              <a:rPr lang="en-US" sz="1200" dirty="0">
                <a:solidFill>
                  <a:srgbClr val="000000"/>
                </a:solidFill>
                <a:latin typeface="Arial"/>
              </a:rPr>
              <a:t>World Bank staff calculations based on data from national statistical offices</a:t>
            </a:r>
            <a:r>
              <a:rPr lang="en-US" sz="1200" i="1" dirty="0">
                <a:solidFill>
                  <a:srgbClr val="000000"/>
                </a:solidFill>
                <a:latin typeface="Arial"/>
              </a:rPr>
              <a:t>.</a:t>
            </a:r>
            <a:endParaRPr lang="en-US" sz="1200" dirty="0">
              <a:solidFill>
                <a:srgbClr val="000000"/>
              </a:solidFill>
              <a:latin typeface="Arial"/>
            </a:endParaRPr>
          </a:p>
        </p:txBody>
      </p:sp>
      <p:sp>
        <p:nvSpPr>
          <p:cNvPr id="6" name="Slide Number Placeholder 5"/>
          <p:cNvSpPr>
            <a:spLocks noGrp="1"/>
          </p:cNvSpPr>
          <p:nvPr>
            <p:ph type="sldNum" sz="quarter" idx="12"/>
          </p:nvPr>
        </p:nvSpPr>
        <p:spPr>
          <a:xfrm>
            <a:off x="8899358" y="6252894"/>
            <a:ext cx="2743200" cy="365125"/>
          </a:xfrm>
        </p:spPr>
        <p:txBody>
          <a:bodyPr/>
          <a:lstStyle/>
          <a:p>
            <a:fld id="{0519480A-085A-4063-8272-C91EC9B62F71}" type="slidenum">
              <a:rPr lang="bs-Latn-BA" smtClean="0">
                <a:solidFill>
                  <a:prstClr val="black">
                    <a:lumMod val="75000"/>
                    <a:lumOff val="25000"/>
                  </a:prstClr>
                </a:solidFill>
              </a:rPr>
              <a:pPr/>
              <a:t>4</a:t>
            </a:fld>
            <a:endParaRPr lang="bs-Latn-BA">
              <a:solidFill>
                <a:prstClr val="black">
                  <a:lumMod val="75000"/>
                  <a:lumOff val="25000"/>
                </a:prstClr>
              </a:solidFill>
            </a:endParaRPr>
          </a:p>
        </p:txBody>
      </p:sp>
      <p:graphicFrame>
        <p:nvGraphicFramePr>
          <p:cNvPr id="11" name="Chart 10"/>
          <p:cNvGraphicFramePr>
            <a:graphicFrameLocks/>
          </p:cNvGraphicFramePr>
          <p:nvPr/>
        </p:nvGraphicFramePr>
        <p:xfrm>
          <a:off x="1979271" y="2057399"/>
          <a:ext cx="8646288" cy="37451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0153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718" y="90312"/>
            <a:ext cx="12649436" cy="9468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r>
              <a:rPr lang="en-US" sz="3600" b="1" dirty="0" smtClean="0">
                <a:solidFill>
                  <a:schemeClr val="accent1">
                    <a:lumMod val="50000"/>
                  </a:schemeClr>
                </a:solidFill>
                <a:latin typeface="+mn-lt"/>
              </a:rPr>
              <a:t>Growth is driven </a:t>
            </a:r>
            <a:r>
              <a:rPr lang="en-US" sz="3600" b="1" dirty="0">
                <a:solidFill>
                  <a:schemeClr val="accent1">
                    <a:lumMod val="50000"/>
                  </a:schemeClr>
                </a:solidFill>
                <a:latin typeface="+mn-lt"/>
              </a:rPr>
              <a:t>mainly by consumption </a:t>
            </a:r>
            <a:endParaRPr lang="en-US" sz="3600" b="1" dirty="0" smtClean="0">
              <a:solidFill>
                <a:schemeClr val="accent1">
                  <a:lumMod val="50000"/>
                </a:schemeClr>
              </a:solidFill>
              <a:latin typeface="+mn-lt"/>
            </a:endParaRPr>
          </a:p>
          <a:p>
            <a:pPr algn="ctr" defTabSz="457200"/>
            <a:r>
              <a:rPr lang="en-US" sz="3600" b="1" dirty="0" smtClean="0">
                <a:solidFill>
                  <a:schemeClr val="accent1">
                    <a:lumMod val="50000"/>
                  </a:schemeClr>
                </a:solidFill>
                <a:latin typeface="+mn-lt"/>
              </a:rPr>
              <a:t>fueled </a:t>
            </a:r>
            <a:r>
              <a:rPr lang="en-US" sz="3600" b="1" dirty="0">
                <a:solidFill>
                  <a:schemeClr val="accent1">
                    <a:lumMod val="50000"/>
                  </a:schemeClr>
                </a:solidFill>
                <a:latin typeface="+mn-lt"/>
              </a:rPr>
              <a:t>by remittances and </a:t>
            </a:r>
            <a:r>
              <a:rPr lang="en-US" sz="3600" b="1" dirty="0" smtClean="0">
                <a:solidFill>
                  <a:schemeClr val="accent1">
                    <a:lumMod val="50000"/>
                  </a:schemeClr>
                </a:solidFill>
                <a:latin typeface="+mn-lt"/>
              </a:rPr>
              <a:t>ODA</a:t>
            </a:r>
            <a:endParaRPr lang="en-US" sz="3600" b="1" dirty="0">
              <a:solidFill>
                <a:schemeClr val="accent1">
                  <a:lumMod val="50000"/>
                </a:schemeClr>
              </a:solidFill>
              <a:latin typeface="+mn-lt"/>
            </a:endParaRPr>
          </a:p>
        </p:txBody>
      </p:sp>
      <p:graphicFrame>
        <p:nvGraphicFramePr>
          <p:cNvPr id="10" name="Chart 9"/>
          <p:cNvGraphicFramePr>
            <a:graphicFrameLocks/>
          </p:cNvGraphicFramePr>
          <p:nvPr>
            <p:extLst/>
          </p:nvPr>
        </p:nvGraphicFramePr>
        <p:xfrm>
          <a:off x="6328158" y="2666083"/>
          <a:ext cx="4231624" cy="405830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676400" y="1838206"/>
            <a:ext cx="4131325" cy="646331"/>
          </a:xfrm>
          <a:prstGeom prst="rect">
            <a:avLst/>
          </a:prstGeom>
          <a:noFill/>
        </p:spPr>
        <p:txBody>
          <a:bodyPr wrap="square" rtlCol="0">
            <a:spAutoFit/>
          </a:bodyPr>
          <a:lstStyle/>
          <a:p>
            <a:pPr algn="ctr" defTabSz="457200"/>
            <a:r>
              <a:rPr lang="en-US" dirty="0">
                <a:solidFill>
                  <a:srgbClr val="404F64"/>
                </a:solidFill>
                <a:latin typeface="Arial"/>
              </a:rPr>
              <a:t>Kosovo decomposition of real GDP growth, </a:t>
            </a:r>
            <a:r>
              <a:rPr lang="en-US" dirty="0" smtClean="0">
                <a:solidFill>
                  <a:srgbClr val="404F64"/>
                </a:solidFill>
                <a:latin typeface="Arial"/>
              </a:rPr>
              <a:t>2011-2016</a:t>
            </a:r>
            <a:endParaRPr lang="en-US" dirty="0">
              <a:solidFill>
                <a:srgbClr val="404F64"/>
              </a:solidFill>
              <a:latin typeface="Arial"/>
            </a:endParaRPr>
          </a:p>
        </p:txBody>
      </p:sp>
      <p:sp>
        <p:nvSpPr>
          <p:cNvPr id="14" name="TextBox 13"/>
          <p:cNvSpPr txBox="1"/>
          <p:nvPr/>
        </p:nvSpPr>
        <p:spPr>
          <a:xfrm>
            <a:off x="6428458" y="1906863"/>
            <a:ext cx="4131325" cy="646331"/>
          </a:xfrm>
          <a:prstGeom prst="rect">
            <a:avLst/>
          </a:prstGeom>
          <a:noFill/>
        </p:spPr>
        <p:txBody>
          <a:bodyPr wrap="square" rtlCol="0">
            <a:spAutoFit/>
          </a:bodyPr>
          <a:lstStyle/>
          <a:p>
            <a:pPr algn="ctr" defTabSz="457200"/>
            <a:r>
              <a:rPr lang="en-US" dirty="0">
                <a:solidFill>
                  <a:srgbClr val="404F64"/>
                </a:solidFill>
                <a:latin typeface="Arial"/>
              </a:rPr>
              <a:t>Kosovo remittances and ODA, percent GDP, 2009-2012</a:t>
            </a:r>
          </a:p>
        </p:txBody>
      </p:sp>
      <p:cxnSp>
        <p:nvCxnSpPr>
          <p:cNvPr id="12" name="Straight Connector 11"/>
          <p:cNvCxnSpPr/>
          <p:nvPr/>
        </p:nvCxnSpPr>
        <p:spPr>
          <a:xfrm flipV="1">
            <a:off x="0" y="1132114"/>
            <a:ext cx="12192000" cy="17417"/>
          </a:xfrm>
          <a:prstGeom prst="line">
            <a:avLst/>
          </a:prstGeom>
          <a:noFill/>
          <a:ln w="76200" cap="flat" cmpd="sng" algn="ctr">
            <a:solidFill>
              <a:srgbClr val="0070C0"/>
            </a:solidFill>
            <a:prstDash val="solid"/>
          </a:ln>
          <a:effectLst/>
        </p:spPr>
      </p:cxnSp>
      <p:pic>
        <p:nvPicPr>
          <p:cNvPr id="15" name="Picture 2" descr="U:\1405265\1405265 WBG Logo\LOGO FILES\Horizontal\WBG_Horizontal_Color\web\WBG_Horizontal-RGB-web.jpg"/>
          <p:cNvPicPr>
            <a:picLocks noChangeAspect="1" noChangeArrowheads="1"/>
          </p:cNvPicPr>
          <p:nvPr/>
        </p:nvPicPr>
        <p:blipFill rotWithShape="1">
          <a:blip r:embed="rId4">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5</a:t>
            </a:fld>
            <a:endParaRPr lang="bs-Latn-BA">
              <a:solidFill>
                <a:prstClr val="black">
                  <a:lumMod val="75000"/>
                  <a:lumOff val="25000"/>
                </a:prstClr>
              </a:solidFill>
            </a:endParaRPr>
          </a:p>
        </p:txBody>
      </p:sp>
      <p:sp>
        <p:nvSpPr>
          <p:cNvPr id="13" name="TextBox 12"/>
          <p:cNvSpPr txBox="1"/>
          <p:nvPr/>
        </p:nvSpPr>
        <p:spPr>
          <a:xfrm>
            <a:off x="5331313" y="5077326"/>
            <a:ext cx="508473" cy="261610"/>
          </a:xfrm>
          <a:prstGeom prst="rect">
            <a:avLst/>
          </a:prstGeom>
          <a:noFill/>
        </p:spPr>
        <p:txBody>
          <a:bodyPr wrap="none" rtlCol="0">
            <a:spAutoFit/>
          </a:bodyPr>
          <a:lstStyle/>
          <a:p>
            <a:r>
              <a:rPr lang="en-US" sz="1100" dirty="0" smtClean="0"/>
              <a:t> (Est.)</a:t>
            </a:r>
            <a:endParaRPr lang="en-US" sz="1100" dirty="0"/>
          </a:p>
        </p:txBody>
      </p:sp>
      <p:graphicFrame>
        <p:nvGraphicFramePr>
          <p:cNvPr id="17" name="Chart 16"/>
          <p:cNvGraphicFramePr>
            <a:graphicFrameLocks/>
          </p:cNvGraphicFramePr>
          <p:nvPr>
            <p:extLst>
              <p:ext uri="{D42A27DB-BD31-4B8C-83A1-F6EECF244321}">
                <p14:modId xmlns:p14="http://schemas.microsoft.com/office/powerpoint/2010/main" val="791358137"/>
              </p:ext>
            </p:extLst>
          </p:nvPr>
        </p:nvGraphicFramePr>
        <p:xfrm>
          <a:off x="1014255" y="2603003"/>
          <a:ext cx="5081745" cy="36691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22276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376" y="99823"/>
            <a:ext cx="12252960" cy="843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r>
              <a:rPr lang="en-US" sz="3600" b="1" dirty="0" smtClean="0">
                <a:solidFill>
                  <a:schemeClr val="accent1">
                    <a:lumMod val="50000"/>
                  </a:schemeClr>
                </a:solidFill>
                <a:latin typeface="+mn-lt"/>
              </a:rPr>
              <a:t>Limited </a:t>
            </a:r>
            <a:r>
              <a:rPr lang="en-US" sz="3600" b="1" dirty="0">
                <a:solidFill>
                  <a:schemeClr val="accent1">
                    <a:lumMod val="50000"/>
                  </a:schemeClr>
                </a:solidFill>
                <a:latin typeface="+mn-lt"/>
              </a:rPr>
              <a:t>role of </a:t>
            </a:r>
            <a:r>
              <a:rPr lang="en-US" sz="3600" b="1" dirty="0" smtClean="0">
                <a:solidFill>
                  <a:schemeClr val="accent1">
                    <a:lumMod val="50000"/>
                  </a:schemeClr>
                </a:solidFill>
                <a:latin typeface="+mn-lt"/>
              </a:rPr>
              <a:t>exports that remain unsophisticated </a:t>
            </a:r>
          </a:p>
          <a:p>
            <a:pPr algn="ctr" defTabSz="457200"/>
            <a:r>
              <a:rPr lang="en-US" sz="3600" b="1" dirty="0" smtClean="0">
                <a:solidFill>
                  <a:schemeClr val="accent1">
                    <a:lumMod val="50000"/>
                  </a:schemeClr>
                </a:solidFill>
                <a:latin typeface="+mn-lt"/>
              </a:rPr>
              <a:t>and poorly diversified</a:t>
            </a:r>
            <a:endParaRPr lang="en-US" sz="3600" b="1" dirty="0">
              <a:solidFill>
                <a:schemeClr val="accent1">
                  <a:lumMod val="50000"/>
                </a:schemeClr>
              </a:solidFill>
              <a:latin typeface="+mn-lt"/>
            </a:endParaRPr>
          </a:p>
        </p:txBody>
      </p:sp>
      <p:graphicFrame>
        <p:nvGraphicFramePr>
          <p:cNvPr id="10" name="Chart 9"/>
          <p:cNvGraphicFramePr>
            <a:graphicFrameLocks/>
          </p:cNvGraphicFramePr>
          <p:nvPr>
            <p:extLst>
              <p:ext uri="{D42A27DB-BD31-4B8C-83A1-F6EECF244321}">
                <p14:modId xmlns:p14="http://schemas.microsoft.com/office/powerpoint/2010/main" val="2937499142"/>
              </p:ext>
            </p:extLst>
          </p:nvPr>
        </p:nvGraphicFramePr>
        <p:xfrm>
          <a:off x="2343151" y="1371599"/>
          <a:ext cx="6856833" cy="189692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892731" y="1128037"/>
            <a:ext cx="3963645" cy="307777"/>
          </a:xfrm>
          <a:prstGeom prst="rect">
            <a:avLst/>
          </a:prstGeom>
          <a:noFill/>
        </p:spPr>
        <p:txBody>
          <a:bodyPr wrap="square" rtlCol="0">
            <a:spAutoFit/>
          </a:bodyPr>
          <a:lstStyle/>
          <a:p>
            <a:pPr algn="ctr" defTabSz="457200"/>
            <a:r>
              <a:rPr lang="en-US" sz="1400" dirty="0">
                <a:solidFill>
                  <a:srgbClr val="404F64"/>
                </a:solidFill>
                <a:cs typeface="Times New Roman" panose="02020603050405020304" pitchFamily="18" charset="0"/>
              </a:rPr>
              <a:t>Export, percent of GDP 2009-13</a:t>
            </a:r>
          </a:p>
        </p:txBody>
      </p:sp>
      <p:cxnSp>
        <p:nvCxnSpPr>
          <p:cNvPr id="12" name="Straight Connector 11"/>
          <p:cNvCxnSpPr/>
          <p:nvPr/>
        </p:nvCxnSpPr>
        <p:spPr>
          <a:xfrm flipV="1">
            <a:off x="60960" y="1022846"/>
            <a:ext cx="12192000" cy="17417"/>
          </a:xfrm>
          <a:prstGeom prst="line">
            <a:avLst/>
          </a:prstGeom>
          <a:noFill/>
          <a:ln w="76200" cap="flat" cmpd="sng" algn="ctr">
            <a:solidFill>
              <a:srgbClr val="0070C0"/>
            </a:solidFill>
            <a:prstDash val="solid"/>
          </a:ln>
          <a:effectLst/>
        </p:spPr>
      </p:cxnSp>
      <p:pic>
        <p:nvPicPr>
          <p:cNvPr id="13" name="Picture 2" descr="U:\1405265\1405265 WBG Logo\LOGO FILES\Horizontal\WBG_Horizontal_Color\web\WBG_Horizontal-RGB-web.jpg"/>
          <p:cNvPicPr>
            <a:picLocks noChangeAspect="1" noChangeArrowheads="1"/>
          </p:cNvPicPr>
          <p:nvPr/>
        </p:nvPicPr>
        <p:blipFill rotWithShape="1">
          <a:blip r:embed="rId4">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455900" y="1832206"/>
            <a:ext cx="1010194" cy="12503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2385420256"/>
              </p:ext>
            </p:extLst>
          </p:nvPr>
        </p:nvGraphicFramePr>
        <p:xfrm>
          <a:off x="60960" y="3405051"/>
          <a:ext cx="5817326" cy="34420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2069313255"/>
              </p:ext>
            </p:extLst>
          </p:nvPr>
        </p:nvGraphicFramePr>
        <p:xfrm>
          <a:off x="6052458" y="3422470"/>
          <a:ext cx="5974080" cy="3435530"/>
        </p:xfrm>
        <a:graphic>
          <a:graphicData uri="http://schemas.openxmlformats.org/drawingml/2006/chart">
            <c:chart xmlns:c="http://schemas.openxmlformats.org/drawingml/2006/chart" xmlns:r="http://schemas.openxmlformats.org/officeDocument/2006/relationships" r:id="rId6"/>
          </a:graphicData>
        </a:graphic>
      </p:graphicFrame>
      <p:sp>
        <p:nvSpPr>
          <p:cNvPr id="4" name="Rectangle 3"/>
          <p:cNvSpPr/>
          <p:nvPr/>
        </p:nvSpPr>
        <p:spPr>
          <a:xfrm>
            <a:off x="5874553" y="3937714"/>
            <a:ext cx="2447108" cy="95410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1400" b="1" dirty="0">
                <a:solidFill>
                  <a:schemeClr val="tx2">
                    <a:lumMod val="90000"/>
                    <a:lumOff val="10000"/>
                  </a:schemeClr>
                </a:solidFill>
              </a:rPr>
              <a:t>Export Composition by Country</a:t>
            </a:r>
          </a:p>
          <a:p>
            <a:pPr algn="ctr">
              <a:defRPr sz="1400" b="0" i="0" u="none" strike="noStrike" kern="1200" spc="0" baseline="0">
                <a:solidFill>
                  <a:prstClr val="black">
                    <a:lumMod val="65000"/>
                    <a:lumOff val="35000"/>
                  </a:prstClr>
                </a:solidFill>
                <a:latin typeface="+mn-lt"/>
                <a:ea typeface="+mn-ea"/>
                <a:cs typeface="+mn-cs"/>
              </a:defRPr>
            </a:pPr>
            <a:r>
              <a:rPr lang="en-US" i="1" dirty="0">
                <a:solidFill>
                  <a:schemeClr val="tx2">
                    <a:lumMod val="90000"/>
                    <a:lumOff val="10000"/>
                  </a:schemeClr>
                </a:solidFill>
              </a:rPr>
              <a:t>2005 (inner circle) vs 2014 (outer circle)</a:t>
            </a:r>
            <a:endParaRPr lang="en-US" dirty="0">
              <a:solidFill>
                <a:schemeClr val="tx2">
                  <a:lumMod val="90000"/>
                  <a:lumOff val="10000"/>
                </a:schemeClr>
              </a:solidFill>
            </a:endParaRPr>
          </a:p>
        </p:txBody>
      </p:sp>
      <p:sp>
        <p:nvSpPr>
          <p:cNvPr id="17" name="Rectangle 16"/>
          <p:cNvSpPr/>
          <p:nvPr/>
        </p:nvSpPr>
        <p:spPr>
          <a:xfrm>
            <a:off x="0" y="3937714"/>
            <a:ext cx="2282191" cy="95410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1400" b="1" dirty="0">
                <a:solidFill>
                  <a:schemeClr val="tx2">
                    <a:lumMod val="90000"/>
                    <a:lumOff val="10000"/>
                  </a:schemeClr>
                </a:solidFill>
              </a:rPr>
              <a:t>Export Composition by </a:t>
            </a:r>
            <a:r>
              <a:rPr lang="en-US" sz="1400" b="1" dirty="0" smtClean="0">
                <a:solidFill>
                  <a:schemeClr val="tx2">
                    <a:lumMod val="90000"/>
                    <a:lumOff val="10000"/>
                  </a:schemeClr>
                </a:solidFill>
              </a:rPr>
              <a:t>Product Groups</a:t>
            </a:r>
            <a:endParaRPr lang="en-US" sz="1400" b="1" dirty="0">
              <a:solidFill>
                <a:schemeClr val="tx2">
                  <a:lumMod val="90000"/>
                  <a:lumOff val="10000"/>
                </a:schemeClr>
              </a:solidFill>
            </a:endParaRPr>
          </a:p>
          <a:p>
            <a:pPr algn="ctr">
              <a:defRPr sz="1400" b="0" i="0" u="none" strike="noStrike" kern="1200" spc="0" baseline="0">
                <a:solidFill>
                  <a:prstClr val="black">
                    <a:lumMod val="65000"/>
                    <a:lumOff val="35000"/>
                  </a:prstClr>
                </a:solidFill>
                <a:latin typeface="+mn-lt"/>
                <a:ea typeface="+mn-ea"/>
                <a:cs typeface="+mn-cs"/>
              </a:defRPr>
            </a:pPr>
            <a:r>
              <a:rPr lang="en-US" i="1" dirty="0">
                <a:solidFill>
                  <a:schemeClr val="tx2">
                    <a:lumMod val="90000"/>
                    <a:lumOff val="10000"/>
                  </a:schemeClr>
                </a:solidFill>
              </a:rPr>
              <a:t>2005 (inner circle) vs 2014 (outer circle)</a:t>
            </a:r>
            <a:endParaRPr lang="en-US" dirty="0">
              <a:solidFill>
                <a:schemeClr val="tx2">
                  <a:lumMod val="90000"/>
                  <a:lumOff val="10000"/>
                </a:schemeClr>
              </a:solidFill>
            </a:endParaRPr>
          </a:p>
        </p:txBody>
      </p:sp>
      <p:sp>
        <p:nvSpPr>
          <p:cNvPr id="7" name="Slide Number Placeholder 6"/>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6</a:t>
            </a:fld>
            <a:endParaRPr lang="bs-Latn-BA">
              <a:solidFill>
                <a:prstClr val="black">
                  <a:lumMod val="75000"/>
                  <a:lumOff val="25000"/>
                </a:prstClr>
              </a:solidFill>
            </a:endParaRPr>
          </a:p>
        </p:txBody>
      </p:sp>
    </p:spTree>
    <p:extLst>
      <p:ext uri="{BB962C8B-B14F-4D97-AF65-F5344CB8AC3E}">
        <p14:creationId xmlns:p14="http://schemas.microsoft.com/office/powerpoint/2010/main" val="4051657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48641" y="141027"/>
            <a:ext cx="10911840" cy="11739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endParaRPr lang="en-US" sz="2000" dirty="0">
              <a:solidFill>
                <a:srgbClr val="FF0000"/>
              </a:solidFill>
              <a:latin typeface="+mn-lt"/>
            </a:endParaRPr>
          </a:p>
        </p:txBody>
      </p:sp>
      <p:cxnSp>
        <p:nvCxnSpPr>
          <p:cNvPr id="12" name="Straight Connector 11"/>
          <p:cNvCxnSpPr/>
          <p:nvPr/>
        </p:nvCxnSpPr>
        <p:spPr>
          <a:xfrm flipV="1">
            <a:off x="8041" y="1159995"/>
            <a:ext cx="12192000" cy="17417"/>
          </a:xfrm>
          <a:prstGeom prst="line">
            <a:avLst/>
          </a:prstGeom>
          <a:noFill/>
          <a:ln w="76200" cap="flat" cmpd="sng" algn="ctr">
            <a:solidFill>
              <a:srgbClr val="0070C0"/>
            </a:solidFill>
            <a:prstDash val="solid"/>
          </a:ln>
          <a:effectLst/>
        </p:spPr>
      </p:cxnSp>
      <p:pic>
        <p:nvPicPr>
          <p:cNvPr id="13" name="Picture 2" descr="U:\1405265\1405265 WBG Logo\LOGO FILES\Horizontal\WBG_Horizontal_Color\web\WBG_Horizontal-RGB-web.jpg"/>
          <p:cNvPicPr>
            <a:picLocks noChangeAspect="1" noChangeArrowheads="1"/>
          </p:cNvPicPr>
          <p:nvPr/>
        </p:nvPicPr>
        <p:blipFill rotWithShape="1">
          <a:blip r:embed="rId3">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5"/>
          <p:cNvGraphicFramePr>
            <a:graphicFrameLocks/>
          </p:cNvGraphicFramePr>
          <p:nvPr>
            <p:extLst>
              <p:ext uri="{D42A27DB-BD31-4B8C-83A1-F6EECF244321}">
                <p14:modId xmlns:p14="http://schemas.microsoft.com/office/powerpoint/2010/main" val="623556357"/>
              </p:ext>
            </p:extLst>
          </p:nvPr>
        </p:nvGraphicFramePr>
        <p:xfrm>
          <a:off x="293159" y="1201783"/>
          <a:ext cx="4958110" cy="5019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889758631"/>
              </p:ext>
            </p:extLst>
          </p:nvPr>
        </p:nvGraphicFramePr>
        <p:xfrm>
          <a:off x="5721531" y="1166948"/>
          <a:ext cx="5738951" cy="26561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2685972608"/>
              </p:ext>
            </p:extLst>
          </p:nvPr>
        </p:nvGraphicFramePr>
        <p:xfrm>
          <a:off x="5808617" y="3857897"/>
          <a:ext cx="5829201" cy="2884934"/>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1"/>
          <p:cNvSpPr/>
          <p:nvPr/>
        </p:nvSpPr>
        <p:spPr>
          <a:xfrm>
            <a:off x="4319451" y="6156960"/>
            <a:ext cx="1309876" cy="276999"/>
          </a:xfrm>
          <a:prstGeom prst="rect">
            <a:avLst/>
          </a:prstGeom>
        </p:spPr>
        <p:txBody>
          <a:bodyPr wrap="square">
            <a:spAutoFit/>
          </a:bodyPr>
          <a:lstStyle/>
          <a:p>
            <a:pPr algn="r">
              <a:spcBef>
                <a:spcPts val="600"/>
              </a:spcBef>
              <a:buClr>
                <a:srgbClr val="00B0F0"/>
              </a:buClr>
            </a:pPr>
            <a:r>
              <a:rPr lang="en-US" sz="1200" i="1" dirty="0"/>
              <a:t>Source: WB WDI</a:t>
            </a:r>
          </a:p>
        </p:txBody>
      </p:sp>
      <p:sp>
        <p:nvSpPr>
          <p:cNvPr id="4" name="Rectangle 3"/>
          <p:cNvSpPr/>
          <p:nvPr/>
        </p:nvSpPr>
        <p:spPr>
          <a:xfrm>
            <a:off x="10302240" y="6548846"/>
            <a:ext cx="1504668" cy="276999"/>
          </a:xfrm>
          <a:prstGeom prst="rect">
            <a:avLst/>
          </a:prstGeom>
        </p:spPr>
        <p:txBody>
          <a:bodyPr wrap="square">
            <a:spAutoFit/>
          </a:bodyPr>
          <a:lstStyle/>
          <a:p>
            <a:pPr algn="r">
              <a:spcBef>
                <a:spcPts val="600"/>
              </a:spcBef>
              <a:buClr>
                <a:srgbClr val="00B0F0"/>
              </a:buClr>
            </a:pPr>
            <a:r>
              <a:rPr lang="en-US" sz="1200" i="1" dirty="0"/>
              <a:t>Source: FDI Markets</a:t>
            </a:r>
          </a:p>
        </p:txBody>
      </p:sp>
      <p:sp>
        <p:nvSpPr>
          <p:cNvPr id="9" name="Rectangle 8"/>
          <p:cNvSpPr/>
          <p:nvPr/>
        </p:nvSpPr>
        <p:spPr>
          <a:xfrm>
            <a:off x="287383" y="1"/>
            <a:ext cx="11599816" cy="1200329"/>
          </a:xfrm>
          <a:prstGeom prst="rect">
            <a:avLst/>
          </a:prstGeom>
        </p:spPr>
        <p:txBody>
          <a:bodyPr wrap="square">
            <a:spAutoFit/>
          </a:bodyPr>
          <a:lstStyle/>
          <a:p>
            <a:pPr algn="ctr"/>
            <a:r>
              <a:rPr lang="en-US" sz="3600" b="1" dirty="0">
                <a:solidFill>
                  <a:schemeClr val="accent1">
                    <a:lumMod val="50000"/>
                  </a:schemeClr>
                </a:solidFill>
              </a:rPr>
              <a:t>FDI Performance </a:t>
            </a:r>
            <a:r>
              <a:rPr lang="en-US" sz="3600" b="1" dirty="0" smtClean="0">
                <a:solidFill>
                  <a:schemeClr val="accent1">
                    <a:lumMod val="50000"/>
                  </a:schemeClr>
                </a:solidFill>
              </a:rPr>
              <a:t>is weak and new FDI </a:t>
            </a:r>
            <a:r>
              <a:rPr lang="en-US" sz="3600" b="1" dirty="0">
                <a:solidFill>
                  <a:schemeClr val="accent1">
                    <a:lumMod val="50000"/>
                  </a:schemeClr>
                </a:solidFill>
              </a:rPr>
              <a:t>jobs </a:t>
            </a:r>
            <a:r>
              <a:rPr lang="en-US" sz="3600" b="1" dirty="0" smtClean="0">
                <a:solidFill>
                  <a:schemeClr val="accent1">
                    <a:lumMod val="50000"/>
                  </a:schemeClr>
                </a:solidFill>
              </a:rPr>
              <a:t>were </a:t>
            </a:r>
            <a:r>
              <a:rPr lang="en-US" sz="3600" b="1" dirty="0">
                <a:solidFill>
                  <a:schemeClr val="accent1">
                    <a:lumMod val="50000"/>
                  </a:schemeClr>
                </a:solidFill>
              </a:rPr>
              <a:t>in </a:t>
            </a:r>
            <a:endParaRPr lang="en-US" sz="3600" b="1" dirty="0" smtClean="0">
              <a:solidFill>
                <a:schemeClr val="accent1">
                  <a:lumMod val="50000"/>
                </a:schemeClr>
              </a:solidFill>
            </a:endParaRPr>
          </a:p>
          <a:p>
            <a:pPr algn="ctr"/>
            <a:r>
              <a:rPr lang="en-US" sz="3600" b="1" dirty="0" smtClean="0">
                <a:solidFill>
                  <a:schemeClr val="accent1">
                    <a:lumMod val="50000"/>
                  </a:schemeClr>
                </a:solidFill>
              </a:rPr>
              <a:t>non-tradable sectors</a:t>
            </a:r>
            <a:endParaRPr lang="en-US" sz="3600" b="1" dirty="0">
              <a:solidFill>
                <a:schemeClr val="accent1">
                  <a:lumMod val="50000"/>
                </a:schemeClr>
              </a:solidFill>
            </a:endParaRPr>
          </a:p>
        </p:txBody>
      </p:sp>
      <p:sp>
        <p:nvSpPr>
          <p:cNvPr id="14" name="Slide Number Placeholder 13"/>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7</a:t>
            </a:fld>
            <a:endParaRPr lang="bs-Latn-BA">
              <a:solidFill>
                <a:prstClr val="black">
                  <a:lumMod val="75000"/>
                  <a:lumOff val="25000"/>
                </a:prstClr>
              </a:solidFill>
            </a:endParaRPr>
          </a:p>
        </p:txBody>
      </p:sp>
    </p:spTree>
    <p:extLst>
      <p:ext uri="{BB962C8B-B14F-4D97-AF65-F5344CB8AC3E}">
        <p14:creationId xmlns:p14="http://schemas.microsoft.com/office/powerpoint/2010/main" val="2122826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3064" y="114395"/>
            <a:ext cx="3684233" cy="9686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smtClean="0">
                <a:solidFill>
                  <a:schemeClr val="accent1">
                    <a:lumMod val="50000"/>
                  </a:schemeClr>
                </a:solidFill>
                <a:latin typeface="+mn-lt"/>
              </a:rPr>
              <a:t>Infrastructure </a:t>
            </a:r>
            <a:r>
              <a:rPr lang="en-US" sz="1800" b="1" dirty="0">
                <a:solidFill>
                  <a:schemeClr val="accent1">
                    <a:lumMod val="50000"/>
                  </a:schemeClr>
                </a:solidFill>
                <a:latin typeface="+mn-lt"/>
              </a:rPr>
              <a:t>Bottlenecks </a:t>
            </a:r>
            <a:r>
              <a:rPr lang="en-US" sz="1800" b="1" dirty="0" smtClean="0">
                <a:solidFill>
                  <a:schemeClr val="accent1">
                    <a:lumMod val="50000"/>
                  </a:schemeClr>
                </a:solidFill>
                <a:latin typeface="+mn-lt"/>
              </a:rPr>
              <a:t>are among </a:t>
            </a:r>
            <a:r>
              <a:rPr lang="en-US" sz="1800" b="1" dirty="0">
                <a:solidFill>
                  <a:schemeClr val="accent1">
                    <a:lumMod val="50000"/>
                  </a:schemeClr>
                </a:solidFill>
                <a:latin typeface="+mn-lt"/>
              </a:rPr>
              <a:t>the Top Constraints for Private Sector </a:t>
            </a:r>
            <a:r>
              <a:rPr lang="en-US" sz="1800" b="1" dirty="0" smtClean="0">
                <a:solidFill>
                  <a:schemeClr val="accent1">
                    <a:lumMod val="50000"/>
                  </a:schemeClr>
                </a:solidFill>
                <a:latin typeface="+mn-lt"/>
              </a:rPr>
              <a:t>Growth…. </a:t>
            </a:r>
            <a:endParaRPr lang="en-US" sz="1800" b="1" dirty="0">
              <a:solidFill>
                <a:schemeClr val="accent1">
                  <a:lumMod val="50000"/>
                </a:schemeClr>
              </a:solidFill>
              <a:latin typeface="+mn-lt"/>
            </a:endParaRPr>
          </a:p>
          <a:p>
            <a:r>
              <a:rPr lang="en-US" sz="2000" dirty="0" smtClean="0"/>
              <a:t>  </a:t>
            </a:r>
            <a:endParaRPr lang="en-US" sz="2000" dirty="0"/>
          </a:p>
        </p:txBody>
      </p:sp>
      <p:cxnSp>
        <p:nvCxnSpPr>
          <p:cNvPr id="12" name="Straight Connector 11"/>
          <p:cNvCxnSpPr/>
          <p:nvPr/>
        </p:nvCxnSpPr>
        <p:spPr>
          <a:xfrm flipV="1">
            <a:off x="-8792" y="976205"/>
            <a:ext cx="12192000" cy="17417"/>
          </a:xfrm>
          <a:prstGeom prst="line">
            <a:avLst/>
          </a:prstGeom>
          <a:noFill/>
          <a:ln w="76200" cap="flat" cmpd="sng" algn="ctr">
            <a:solidFill>
              <a:srgbClr val="0070C0"/>
            </a:solidFill>
            <a:prstDash val="solid"/>
          </a:ln>
          <a:effectLst/>
        </p:spPr>
      </p:cxnSp>
      <p:pic>
        <p:nvPicPr>
          <p:cNvPr id="13" name="Picture 2" descr="U:\1405265\1405265 WBG Logo\LOGO FILES\Horizontal\WBG_Horizontal_Color\web\WBG_Horizontal-RGB-web.jpg"/>
          <p:cNvPicPr>
            <a:picLocks noChangeAspect="1" noChangeArrowheads="1"/>
          </p:cNvPicPr>
          <p:nvPr/>
        </p:nvPicPr>
        <p:blipFill rotWithShape="1">
          <a:blip r:embed="rId3">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5"/>
          <p:cNvGraphicFramePr>
            <a:graphicFrameLocks/>
          </p:cNvGraphicFramePr>
          <p:nvPr>
            <p:extLst>
              <p:ext uri="{D42A27DB-BD31-4B8C-83A1-F6EECF244321}">
                <p14:modId xmlns:p14="http://schemas.microsoft.com/office/powerpoint/2010/main" val="4236090"/>
              </p:ext>
            </p:extLst>
          </p:nvPr>
        </p:nvGraphicFramePr>
        <p:xfrm>
          <a:off x="90310" y="1314995"/>
          <a:ext cx="4357512" cy="4841965"/>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5409309" y="360634"/>
            <a:ext cx="6343468" cy="369332"/>
          </a:xfrm>
          <a:prstGeom prst="rect">
            <a:avLst/>
          </a:prstGeom>
        </p:spPr>
        <p:txBody>
          <a:bodyPr wrap="none">
            <a:spAutoFit/>
          </a:bodyPr>
          <a:lstStyle/>
          <a:p>
            <a:r>
              <a:rPr lang="en-US" b="1" dirty="0" smtClean="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Investment </a:t>
            </a:r>
            <a:r>
              <a:rPr lang="en-US" b="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Climate Reform Agenda Is Yet To Be </a:t>
            </a:r>
            <a:r>
              <a:rPr lang="en-US" b="1" dirty="0" smtClean="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Completed…. </a:t>
            </a:r>
            <a:endParaRPr lang="en-US" sz="1100" b="1"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9" name="Slide Number Placeholder 8"/>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8</a:t>
            </a:fld>
            <a:endParaRPr lang="bs-Latn-BA">
              <a:solidFill>
                <a:prstClr val="black">
                  <a:lumMod val="75000"/>
                  <a:lumOff val="25000"/>
                </a:prstClr>
              </a:solidFill>
            </a:endParaRPr>
          </a:p>
        </p:txBody>
      </p:sp>
      <p:pic>
        <p:nvPicPr>
          <p:cNvPr id="3074" name="Chart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5986" y="2102068"/>
            <a:ext cx="6686791" cy="367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981057" y="1407110"/>
            <a:ext cx="3199971" cy="369332"/>
          </a:xfrm>
          <a:prstGeom prst="rect">
            <a:avLst/>
          </a:prstGeom>
          <a:noFill/>
        </p:spPr>
        <p:txBody>
          <a:bodyPr wrap="square" rtlCol="0">
            <a:spAutoFit/>
          </a:bodyPr>
          <a:lstStyle/>
          <a:p>
            <a:r>
              <a:rPr lang="en-US" b="1" dirty="0" smtClean="0">
                <a:solidFill>
                  <a:schemeClr val="tx2">
                    <a:lumMod val="90000"/>
                    <a:lumOff val="10000"/>
                  </a:schemeClr>
                </a:solidFill>
              </a:rPr>
              <a:t>Doing Business Rank, 2017</a:t>
            </a:r>
            <a:endParaRPr lang="en-US" b="1" dirty="0">
              <a:solidFill>
                <a:schemeClr val="tx2">
                  <a:lumMod val="90000"/>
                  <a:lumOff val="10000"/>
                </a:schemeClr>
              </a:solidFill>
            </a:endParaRPr>
          </a:p>
        </p:txBody>
      </p:sp>
    </p:spTree>
    <p:extLst>
      <p:ext uri="{BB962C8B-B14F-4D97-AF65-F5344CB8AC3E}">
        <p14:creationId xmlns:p14="http://schemas.microsoft.com/office/powerpoint/2010/main" val="3172307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28015" y="3902103"/>
          <a:ext cx="6522166" cy="25946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85120" y="234636"/>
            <a:ext cx="10959066" cy="461665"/>
          </a:xfrm>
          <a:prstGeom prst="rect">
            <a:avLst/>
          </a:prstGeom>
          <a:noFill/>
          <a:ln w="28575">
            <a:noFill/>
          </a:ln>
        </p:spPr>
        <p:txBody>
          <a:bodyPr wrap="square" rtlCol="0">
            <a:spAutoFit/>
          </a:bodyPr>
          <a:lstStyle>
            <a:defPPr>
              <a:defRPr lang="en-US"/>
            </a:defPPr>
            <a:lvl1pPr>
              <a:lnSpc>
                <a:spcPts val="3000"/>
              </a:lnSpc>
              <a:defRPr sz="2200" b="1">
                <a:solidFill>
                  <a:schemeClr val="accent5">
                    <a:lumMod val="50000"/>
                  </a:schemeClr>
                </a:solidFill>
                <a:latin typeface="Calibri" panose="020F0502020204030204" pitchFamily="34" charset="0"/>
              </a:defRPr>
            </a:lvl1pPr>
          </a:lstStyle>
          <a:p>
            <a:pPr algn="ctr">
              <a:lnSpc>
                <a:spcPct val="100000"/>
              </a:lnSpc>
            </a:pPr>
            <a:r>
              <a:rPr lang="en-US" sz="2400" dirty="0" smtClean="0">
                <a:solidFill>
                  <a:schemeClr val="accent1">
                    <a:lumMod val="50000"/>
                  </a:schemeClr>
                </a:solidFill>
              </a:rPr>
              <a:t>…. and Financial Intermediation Remains Low and Access to Finance Problematic</a:t>
            </a:r>
            <a:endParaRPr lang="en-US" sz="2400" dirty="0">
              <a:solidFill>
                <a:schemeClr val="accent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842308112"/>
              </p:ext>
            </p:extLst>
          </p:nvPr>
        </p:nvGraphicFramePr>
        <p:xfrm>
          <a:off x="128015" y="827225"/>
          <a:ext cx="6355912" cy="28165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6788727" y="796638"/>
          <a:ext cx="5462018" cy="29717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788727" y="3996349"/>
          <a:ext cx="5462019" cy="2500429"/>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p:cNvSpPr txBox="1"/>
          <p:nvPr/>
        </p:nvSpPr>
        <p:spPr>
          <a:xfrm>
            <a:off x="7247471" y="3791360"/>
            <a:ext cx="4778275" cy="276999"/>
          </a:xfrm>
          <a:prstGeom prst="rect">
            <a:avLst/>
          </a:prstGeom>
          <a:noFill/>
        </p:spPr>
        <p:txBody>
          <a:bodyPr wrap="square" rtlCol="0">
            <a:spAutoFit/>
          </a:bodyPr>
          <a:lstStyle/>
          <a:p>
            <a:pPr algn="r">
              <a:spcBef>
                <a:spcPts val="600"/>
              </a:spcBef>
              <a:buClr>
                <a:srgbClr val="00B0F0"/>
              </a:buClr>
            </a:pPr>
            <a:r>
              <a:rPr lang="en-US" sz="1200" i="1" dirty="0" smtClean="0"/>
              <a:t>Source: BEEPS 2013</a:t>
            </a:r>
            <a:endParaRPr lang="en-US" sz="1200" i="1" dirty="0"/>
          </a:p>
        </p:txBody>
      </p:sp>
      <p:sp>
        <p:nvSpPr>
          <p:cNvPr id="8" name="TextBox 7"/>
          <p:cNvSpPr txBox="1"/>
          <p:nvPr/>
        </p:nvSpPr>
        <p:spPr>
          <a:xfrm>
            <a:off x="1511689" y="3629936"/>
            <a:ext cx="4778275" cy="276999"/>
          </a:xfrm>
          <a:prstGeom prst="rect">
            <a:avLst/>
          </a:prstGeom>
          <a:noFill/>
        </p:spPr>
        <p:txBody>
          <a:bodyPr wrap="square" rtlCol="0">
            <a:spAutoFit/>
          </a:bodyPr>
          <a:lstStyle/>
          <a:p>
            <a:pPr algn="r">
              <a:spcBef>
                <a:spcPts val="600"/>
              </a:spcBef>
              <a:buClr>
                <a:srgbClr val="00B0F0"/>
              </a:buClr>
            </a:pPr>
            <a:r>
              <a:rPr lang="en-US" sz="1200" i="1" dirty="0" smtClean="0"/>
              <a:t>Source: WB WDI</a:t>
            </a:r>
            <a:endParaRPr lang="en-US" sz="1200" i="1" dirty="0"/>
          </a:p>
        </p:txBody>
      </p:sp>
      <p:sp>
        <p:nvSpPr>
          <p:cNvPr id="9" name="TextBox 8"/>
          <p:cNvSpPr txBox="1"/>
          <p:nvPr/>
        </p:nvSpPr>
        <p:spPr>
          <a:xfrm>
            <a:off x="7413725" y="6612784"/>
            <a:ext cx="4778275" cy="276999"/>
          </a:xfrm>
          <a:prstGeom prst="rect">
            <a:avLst/>
          </a:prstGeom>
          <a:noFill/>
        </p:spPr>
        <p:txBody>
          <a:bodyPr wrap="square" rtlCol="0">
            <a:spAutoFit/>
          </a:bodyPr>
          <a:lstStyle/>
          <a:p>
            <a:pPr algn="r">
              <a:spcBef>
                <a:spcPts val="600"/>
              </a:spcBef>
              <a:buClr>
                <a:srgbClr val="00B0F0"/>
              </a:buClr>
            </a:pPr>
            <a:r>
              <a:rPr lang="en-US" sz="1200" i="1" dirty="0" smtClean="0"/>
              <a:t>Source: BEEPS 2013</a:t>
            </a:r>
            <a:endParaRPr lang="en-US" sz="1200" i="1" dirty="0"/>
          </a:p>
        </p:txBody>
      </p:sp>
      <p:sp>
        <p:nvSpPr>
          <p:cNvPr id="10" name="TextBox 9"/>
          <p:cNvSpPr txBox="1"/>
          <p:nvPr/>
        </p:nvSpPr>
        <p:spPr>
          <a:xfrm>
            <a:off x="1871906" y="6581001"/>
            <a:ext cx="4778275" cy="276999"/>
          </a:xfrm>
          <a:prstGeom prst="rect">
            <a:avLst/>
          </a:prstGeom>
          <a:noFill/>
        </p:spPr>
        <p:txBody>
          <a:bodyPr wrap="square" rtlCol="0">
            <a:spAutoFit/>
          </a:bodyPr>
          <a:lstStyle/>
          <a:p>
            <a:pPr algn="r">
              <a:spcBef>
                <a:spcPts val="600"/>
              </a:spcBef>
              <a:buClr>
                <a:srgbClr val="00B0F0"/>
              </a:buClr>
            </a:pPr>
            <a:r>
              <a:rPr lang="en-US" sz="1200" i="1" dirty="0" smtClean="0"/>
              <a:t>Source: BEEPS 2013</a:t>
            </a:r>
            <a:endParaRPr lang="en-US" sz="1200" i="1" dirty="0"/>
          </a:p>
        </p:txBody>
      </p:sp>
      <p:pic>
        <p:nvPicPr>
          <p:cNvPr id="11" name="Picture 2" descr="U:\1405265\1405265 WBG Logo\LOGO FILES\Horizontal\WBG_Horizontal_Color\web\WBG_Horizontal-RGB-web.jpg"/>
          <p:cNvPicPr>
            <a:picLocks noChangeAspect="1" noChangeArrowheads="1"/>
          </p:cNvPicPr>
          <p:nvPr/>
        </p:nvPicPr>
        <p:blipFill rotWithShape="1">
          <a:blip r:embed="rId7">
            <a:extLst>
              <a:ext uri="{28A0092B-C50C-407E-A947-70E740481C1C}">
                <a14:useLocalDpi xmlns:a14="http://schemas.microsoft.com/office/drawing/2010/main" val="0"/>
              </a:ext>
            </a:extLst>
          </a:blip>
          <a:srcRect r="-715"/>
          <a:stretch/>
        </p:blipFill>
        <p:spPr bwMode="auto">
          <a:xfrm>
            <a:off x="128015" y="6496778"/>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696074" y="126289"/>
            <a:ext cx="1329672" cy="258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224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2">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eme2">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7068</TotalTime>
  <Words>2666</Words>
  <Application>Microsoft Office PowerPoint</Application>
  <PresentationFormat>Custom</PresentationFormat>
  <Paragraphs>218</Paragraphs>
  <Slides>25</Slides>
  <Notes>17</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25</vt:i4>
      </vt:variant>
    </vt:vector>
  </HeadingPairs>
  <TitlesOfParts>
    <vt:vector size="31" baseType="lpstr">
      <vt:lpstr>Office Theme</vt:lpstr>
      <vt:lpstr>Theme2</vt:lpstr>
      <vt:lpstr>1_Theme2</vt:lpstr>
      <vt:lpstr>1_Office Theme</vt:lpstr>
      <vt:lpstr>2_Office Theme</vt:lpstr>
      <vt:lpstr>Slide</vt:lpstr>
      <vt:lpstr>Kosovo Country Partnership Framework FY17 – 21 – Systematic Country Diagnostic </vt:lpstr>
      <vt:lpstr>                 COUNTRY CONTEXT AND  DEVELOPMENT CHALLENGES</vt:lpstr>
      <vt:lpstr>Kosovo:  Fragile post-conflict economy aspiring to EU</vt:lpstr>
      <vt:lpstr>Growth in Kosovo has been positive and  above Western Balkans average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Priorities</vt:lpstr>
      <vt:lpstr>Detailed Priorities (see Annex for details) </vt:lpstr>
      <vt:lpstr>                Annex:  Detailed Priorities</vt:lpstr>
      <vt:lpstr>Detailed Priorities</vt:lpstr>
      <vt:lpstr>Detailed Priorities</vt:lpstr>
      <vt:lpstr>Detailed Priorities</vt:lpstr>
      <vt:lpstr>Detailed Priorities</vt:lpstr>
      <vt:lpstr>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Kosovo CPF 2017-21</dc:title>
  <dc:creator>Lundrim Aliu</dc:creator>
  <cp:lastModifiedBy>Lundrim Aliu</cp:lastModifiedBy>
  <cp:revision>441</cp:revision>
  <cp:lastPrinted>2016-11-22T12:18:36Z</cp:lastPrinted>
  <dcterms:created xsi:type="dcterms:W3CDTF">2016-02-22T13:24:41Z</dcterms:created>
  <dcterms:modified xsi:type="dcterms:W3CDTF">2016-11-24T11:15:39Z</dcterms:modified>
</cp:coreProperties>
</file>